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4" r:id="rId2"/>
    <p:sldMasterId id="2147483750" r:id="rId3"/>
  </p:sldMasterIdLst>
  <p:notesMasterIdLst>
    <p:notesMasterId r:id="rId65"/>
  </p:notesMasterIdLst>
  <p:handoutMasterIdLst>
    <p:handoutMasterId r:id="rId66"/>
  </p:handoutMasterIdLst>
  <p:sldIdLst>
    <p:sldId id="320" r:id="rId4"/>
    <p:sldId id="352" r:id="rId5"/>
    <p:sldId id="257" r:id="rId6"/>
    <p:sldId id="295" r:id="rId7"/>
    <p:sldId id="296" r:id="rId8"/>
    <p:sldId id="297" r:id="rId9"/>
    <p:sldId id="298" r:id="rId10"/>
    <p:sldId id="302" r:id="rId11"/>
    <p:sldId id="330" r:id="rId12"/>
    <p:sldId id="350" r:id="rId13"/>
    <p:sldId id="329" r:id="rId14"/>
    <p:sldId id="332" r:id="rId15"/>
    <p:sldId id="348" r:id="rId16"/>
    <p:sldId id="347" r:id="rId17"/>
    <p:sldId id="346" r:id="rId18"/>
    <p:sldId id="345" r:id="rId19"/>
    <p:sldId id="344" r:id="rId20"/>
    <p:sldId id="343" r:id="rId21"/>
    <p:sldId id="304" r:id="rId22"/>
    <p:sldId id="308" r:id="rId23"/>
    <p:sldId id="309" r:id="rId24"/>
    <p:sldId id="326" r:id="rId25"/>
    <p:sldId id="310" r:id="rId26"/>
    <p:sldId id="311" r:id="rId27"/>
    <p:sldId id="312" r:id="rId28"/>
    <p:sldId id="313" r:id="rId29"/>
    <p:sldId id="353" r:id="rId30"/>
    <p:sldId id="354" r:id="rId31"/>
    <p:sldId id="355" r:id="rId32"/>
    <p:sldId id="358" r:id="rId33"/>
    <p:sldId id="314" r:id="rId34"/>
    <p:sldId id="357" r:id="rId35"/>
    <p:sldId id="315" r:id="rId36"/>
    <p:sldId id="316" r:id="rId37"/>
    <p:sldId id="351" r:id="rId38"/>
    <p:sldId id="317" r:id="rId39"/>
    <p:sldId id="31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Lst>
  <p:sldSz cx="9144000" cy="6858000" type="letter"/>
  <p:notesSz cx="7019925" cy="9305925"/>
  <p:defaultTextStyle>
    <a:defPPr>
      <a:defRPr lang="en-US"/>
    </a:defPPr>
    <a:lvl1pPr marL="0" algn="l" defTabSz="957783" rtl="0" eaLnBrk="1" latinLnBrk="0" hangingPunct="1">
      <a:defRPr sz="1885" kern="1200">
        <a:solidFill>
          <a:schemeClr val="tx1"/>
        </a:solidFill>
        <a:latin typeface="+mn-lt"/>
        <a:ea typeface="+mn-ea"/>
        <a:cs typeface="+mn-cs"/>
      </a:defRPr>
    </a:lvl1pPr>
    <a:lvl2pPr marL="478891" algn="l" defTabSz="957783" rtl="0" eaLnBrk="1" latinLnBrk="0" hangingPunct="1">
      <a:defRPr sz="1885" kern="1200">
        <a:solidFill>
          <a:schemeClr val="tx1"/>
        </a:solidFill>
        <a:latin typeface="+mn-lt"/>
        <a:ea typeface="+mn-ea"/>
        <a:cs typeface="+mn-cs"/>
      </a:defRPr>
    </a:lvl2pPr>
    <a:lvl3pPr marL="957783" algn="l" defTabSz="957783" rtl="0" eaLnBrk="1" latinLnBrk="0" hangingPunct="1">
      <a:defRPr sz="1885" kern="1200">
        <a:solidFill>
          <a:schemeClr val="tx1"/>
        </a:solidFill>
        <a:latin typeface="+mn-lt"/>
        <a:ea typeface="+mn-ea"/>
        <a:cs typeface="+mn-cs"/>
      </a:defRPr>
    </a:lvl3pPr>
    <a:lvl4pPr marL="1436674" algn="l" defTabSz="957783" rtl="0" eaLnBrk="1" latinLnBrk="0" hangingPunct="1">
      <a:defRPr sz="1885" kern="1200">
        <a:solidFill>
          <a:schemeClr val="tx1"/>
        </a:solidFill>
        <a:latin typeface="+mn-lt"/>
        <a:ea typeface="+mn-ea"/>
        <a:cs typeface="+mn-cs"/>
      </a:defRPr>
    </a:lvl4pPr>
    <a:lvl5pPr marL="1915565" algn="l" defTabSz="957783" rtl="0" eaLnBrk="1" latinLnBrk="0" hangingPunct="1">
      <a:defRPr sz="1885" kern="1200">
        <a:solidFill>
          <a:schemeClr val="tx1"/>
        </a:solidFill>
        <a:latin typeface="+mn-lt"/>
        <a:ea typeface="+mn-ea"/>
        <a:cs typeface="+mn-cs"/>
      </a:defRPr>
    </a:lvl5pPr>
    <a:lvl6pPr marL="2394458" algn="l" defTabSz="957783" rtl="0" eaLnBrk="1" latinLnBrk="0" hangingPunct="1">
      <a:defRPr sz="1885" kern="1200">
        <a:solidFill>
          <a:schemeClr val="tx1"/>
        </a:solidFill>
        <a:latin typeface="+mn-lt"/>
        <a:ea typeface="+mn-ea"/>
        <a:cs typeface="+mn-cs"/>
      </a:defRPr>
    </a:lvl6pPr>
    <a:lvl7pPr marL="2873348" algn="l" defTabSz="957783" rtl="0" eaLnBrk="1" latinLnBrk="0" hangingPunct="1">
      <a:defRPr sz="1885" kern="1200">
        <a:solidFill>
          <a:schemeClr val="tx1"/>
        </a:solidFill>
        <a:latin typeface="+mn-lt"/>
        <a:ea typeface="+mn-ea"/>
        <a:cs typeface="+mn-cs"/>
      </a:defRPr>
    </a:lvl7pPr>
    <a:lvl8pPr marL="3352239" algn="l" defTabSz="957783" rtl="0" eaLnBrk="1" latinLnBrk="0" hangingPunct="1">
      <a:defRPr sz="1885" kern="1200">
        <a:solidFill>
          <a:schemeClr val="tx1"/>
        </a:solidFill>
        <a:latin typeface="+mn-lt"/>
        <a:ea typeface="+mn-ea"/>
        <a:cs typeface="+mn-cs"/>
      </a:defRPr>
    </a:lvl8pPr>
    <a:lvl9pPr marL="3831132" algn="l" defTabSz="957783" rtl="0" eaLnBrk="1" latinLnBrk="0" hangingPunct="1">
      <a:defRPr sz="188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3" autoAdjust="0"/>
    <p:restoredTop sz="94660"/>
  </p:normalViewPr>
  <p:slideViewPr>
    <p:cSldViewPr snapToGrid="0">
      <p:cViewPr varScale="1">
        <p:scale>
          <a:sx n="89" d="100"/>
          <a:sy n="89" d="100"/>
        </p:scale>
        <p:origin x="1090" y="67"/>
      </p:cViewPr>
      <p:guideLst/>
    </p:cSldViewPr>
  </p:slideViewPr>
  <p:notesTextViewPr>
    <p:cViewPr>
      <p:scale>
        <a:sx n="3" d="2"/>
        <a:sy n="3" d="2"/>
      </p:scale>
      <p:origin x="0" y="0"/>
    </p:cViewPr>
  </p:notesTextViewPr>
  <p:sorterViewPr>
    <p:cViewPr>
      <p:scale>
        <a:sx n="100" d="100"/>
        <a:sy n="100" d="100"/>
      </p:scale>
      <p:origin x="0" y="-14242"/>
    </p:cViewPr>
  </p:sorterViewPr>
  <p:notesViewPr>
    <p:cSldViewPr snapToGrid="0">
      <p:cViewPr varScale="1">
        <p:scale>
          <a:sx n="64" d="100"/>
          <a:sy n="64" d="100"/>
        </p:scale>
        <p:origin x="156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686413" cy="265883"/>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6150791" y="1"/>
            <a:ext cx="867509" cy="265883"/>
          </a:xfrm>
          <a:prstGeom prst="rect">
            <a:avLst/>
          </a:prstGeom>
        </p:spPr>
        <p:txBody>
          <a:bodyPr vert="horz" lIns="93287" tIns="46644" rIns="93287" bIns="46644" rtlCol="0"/>
          <a:lstStyle>
            <a:lvl1pPr algn="r">
              <a:defRPr sz="1200"/>
            </a:lvl1pPr>
          </a:lstStyle>
          <a:p>
            <a:fld id="{9C899C2A-9A32-46D3-B8F1-AE1476C7EDE8}" type="datetimeFigureOut">
              <a:rPr lang="en-US" smtClean="0"/>
              <a:t>3/13/2017</a:t>
            </a:fld>
            <a:endParaRPr lang="en-US"/>
          </a:p>
        </p:txBody>
      </p:sp>
      <p:sp>
        <p:nvSpPr>
          <p:cNvPr id="4" name="Footer Placeholder 3"/>
          <p:cNvSpPr>
            <a:spLocks noGrp="1"/>
          </p:cNvSpPr>
          <p:nvPr>
            <p:ph type="ftr" sz="quarter" idx="2"/>
          </p:nvPr>
        </p:nvSpPr>
        <p:spPr>
          <a:xfrm>
            <a:off x="1" y="9052127"/>
            <a:ext cx="887367" cy="253798"/>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6454684" y="9052127"/>
            <a:ext cx="563617" cy="253798"/>
          </a:xfrm>
          <a:prstGeom prst="rect">
            <a:avLst/>
          </a:prstGeom>
        </p:spPr>
        <p:txBody>
          <a:bodyPr vert="horz" lIns="93287" tIns="46644" rIns="93287" bIns="46644" rtlCol="0" anchor="b"/>
          <a:lstStyle>
            <a:lvl1pPr algn="r">
              <a:defRPr sz="1200"/>
            </a:lvl1pPr>
          </a:lstStyle>
          <a:p>
            <a:fld id="{A31A7151-FE46-4E6A-A200-E4FB4290E3C7}" type="slidenum">
              <a:rPr lang="en-US" smtClean="0"/>
              <a:t>‹#›</a:t>
            </a:fld>
            <a:endParaRPr lang="en-US"/>
          </a:p>
        </p:txBody>
      </p:sp>
    </p:spTree>
    <p:extLst>
      <p:ext uri="{BB962C8B-B14F-4D97-AF65-F5344CB8AC3E}">
        <p14:creationId xmlns:p14="http://schemas.microsoft.com/office/powerpoint/2010/main" val="51498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14104102-F601-4CCF-A625-B2C64CAE0C55}" type="datetimeFigureOut">
              <a:rPr lang="en-US" smtClean="0"/>
              <a:t>3/13/2017</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38767899-B3CB-4D97-A845-3EA0FD799D1B}" type="slidenum">
              <a:rPr lang="en-US" smtClean="0"/>
              <a:t>‹#›</a:t>
            </a:fld>
            <a:endParaRPr lang="en-US"/>
          </a:p>
        </p:txBody>
      </p:sp>
    </p:spTree>
    <p:extLst>
      <p:ext uri="{BB962C8B-B14F-4D97-AF65-F5344CB8AC3E}">
        <p14:creationId xmlns:p14="http://schemas.microsoft.com/office/powerpoint/2010/main" val="2170118234"/>
      </p:ext>
    </p:extLst>
  </p:cSld>
  <p:clrMap bg1="lt1" tx1="dk1" bg2="lt2" tx2="dk2" accent1="accent1" accent2="accent2" accent3="accent3" accent4="accent4" accent5="accent5" accent6="accent6" hlink="hlink" folHlink="folHlink"/>
  <p:notesStyle>
    <a:lvl1pPr marL="0" algn="l" defTabSz="957783" rtl="0" eaLnBrk="1" latinLnBrk="0" hangingPunct="1">
      <a:defRPr sz="1257" kern="1200">
        <a:solidFill>
          <a:schemeClr val="tx1"/>
        </a:solidFill>
        <a:latin typeface="+mn-lt"/>
        <a:ea typeface="+mn-ea"/>
        <a:cs typeface="+mn-cs"/>
      </a:defRPr>
    </a:lvl1pPr>
    <a:lvl2pPr marL="478891" algn="l" defTabSz="957783" rtl="0" eaLnBrk="1" latinLnBrk="0" hangingPunct="1">
      <a:defRPr sz="1257" kern="1200">
        <a:solidFill>
          <a:schemeClr val="tx1"/>
        </a:solidFill>
        <a:latin typeface="+mn-lt"/>
        <a:ea typeface="+mn-ea"/>
        <a:cs typeface="+mn-cs"/>
      </a:defRPr>
    </a:lvl2pPr>
    <a:lvl3pPr marL="957783" algn="l" defTabSz="957783" rtl="0" eaLnBrk="1" latinLnBrk="0" hangingPunct="1">
      <a:defRPr sz="1257" kern="1200">
        <a:solidFill>
          <a:schemeClr val="tx1"/>
        </a:solidFill>
        <a:latin typeface="+mn-lt"/>
        <a:ea typeface="+mn-ea"/>
        <a:cs typeface="+mn-cs"/>
      </a:defRPr>
    </a:lvl3pPr>
    <a:lvl4pPr marL="1436674" algn="l" defTabSz="957783" rtl="0" eaLnBrk="1" latinLnBrk="0" hangingPunct="1">
      <a:defRPr sz="1257" kern="1200">
        <a:solidFill>
          <a:schemeClr val="tx1"/>
        </a:solidFill>
        <a:latin typeface="+mn-lt"/>
        <a:ea typeface="+mn-ea"/>
        <a:cs typeface="+mn-cs"/>
      </a:defRPr>
    </a:lvl4pPr>
    <a:lvl5pPr marL="1915565" algn="l" defTabSz="957783" rtl="0" eaLnBrk="1" latinLnBrk="0" hangingPunct="1">
      <a:defRPr sz="1257" kern="1200">
        <a:solidFill>
          <a:schemeClr val="tx1"/>
        </a:solidFill>
        <a:latin typeface="+mn-lt"/>
        <a:ea typeface="+mn-ea"/>
        <a:cs typeface="+mn-cs"/>
      </a:defRPr>
    </a:lvl5pPr>
    <a:lvl6pPr marL="2394458" algn="l" defTabSz="957783" rtl="0" eaLnBrk="1" latinLnBrk="0" hangingPunct="1">
      <a:defRPr sz="1257" kern="1200">
        <a:solidFill>
          <a:schemeClr val="tx1"/>
        </a:solidFill>
        <a:latin typeface="+mn-lt"/>
        <a:ea typeface="+mn-ea"/>
        <a:cs typeface="+mn-cs"/>
      </a:defRPr>
    </a:lvl6pPr>
    <a:lvl7pPr marL="2873348" algn="l" defTabSz="957783" rtl="0" eaLnBrk="1" latinLnBrk="0" hangingPunct="1">
      <a:defRPr sz="1257" kern="1200">
        <a:solidFill>
          <a:schemeClr val="tx1"/>
        </a:solidFill>
        <a:latin typeface="+mn-lt"/>
        <a:ea typeface="+mn-ea"/>
        <a:cs typeface="+mn-cs"/>
      </a:defRPr>
    </a:lvl7pPr>
    <a:lvl8pPr marL="3352239" algn="l" defTabSz="957783" rtl="0" eaLnBrk="1" latinLnBrk="0" hangingPunct="1">
      <a:defRPr sz="1257" kern="1200">
        <a:solidFill>
          <a:schemeClr val="tx1"/>
        </a:solidFill>
        <a:latin typeface="+mn-lt"/>
        <a:ea typeface="+mn-ea"/>
        <a:cs typeface="+mn-cs"/>
      </a:defRPr>
    </a:lvl8pPr>
    <a:lvl9pPr marL="3831132" algn="l" defTabSz="957783" rtl="0" eaLnBrk="1" latinLnBrk="0" hangingPunct="1">
      <a:defRPr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1</a:t>
            </a:fld>
            <a:endParaRPr lang="en-US" dirty="0"/>
          </a:p>
        </p:txBody>
      </p:sp>
    </p:spTree>
    <p:extLst>
      <p:ext uri="{BB962C8B-B14F-4D97-AF65-F5344CB8AC3E}">
        <p14:creationId xmlns:p14="http://schemas.microsoft.com/office/powerpoint/2010/main" val="393821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19</a:t>
            </a:fld>
            <a:endParaRPr lang="en-US" dirty="0"/>
          </a:p>
        </p:txBody>
      </p:sp>
    </p:spTree>
    <p:extLst>
      <p:ext uri="{BB962C8B-B14F-4D97-AF65-F5344CB8AC3E}">
        <p14:creationId xmlns:p14="http://schemas.microsoft.com/office/powerpoint/2010/main" val="371274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20</a:t>
            </a:fld>
            <a:endParaRPr lang="en-US" dirty="0"/>
          </a:p>
        </p:txBody>
      </p:sp>
    </p:spTree>
    <p:extLst>
      <p:ext uri="{BB962C8B-B14F-4D97-AF65-F5344CB8AC3E}">
        <p14:creationId xmlns:p14="http://schemas.microsoft.com/office/powerpoint/2010/main" val="262368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21</a:t>
            </a:fld>
            <a:endParaRPr lang="en-US" dirty="0"/>
          </a:p>
        </p:txBody>
      </p:sp>
    </p:spTree>
    <p:extLst>
      <p:ext uri="{BB962C8B-B14F-4D97-AF65-F5344CB8AC3E}">
        <p14:creationId xmlns:p14="http://schemas.microsoft.com/office/powerpoint/2010/main" val="429193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22</a:t>
            </a:fld>
            <a:endParaRPr lang="en-US" dirty="0"/>
          </a:p>
        </p:txBody>
      </p:sp>
    </p:spTree>
    <p:extLst>
      <p:ext uri="{BB962C8B-B14F-4D97-AF65-F5344CB8AC3E}">
        <p14:creationId xmlns:p14="http://schemas.microsoft.com/office/powerpoint/2010/main" val="85191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23</a:t>
            </a:fld>
            <a:endParaRPr lang="en-US" dirty="0"/>
          </a:p>
        </p:txBody>
      </p:sp>
    </p:spTree>
    <p:extLst>
      <p:ext uri="{BB962C8B-B14F-4D97-AF65-F5344CB8AC3E}">
        <p14:creationId xmlns:p14="http://schemas.microsoft.com/office/powerpoint/2010/main" val="40464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24</a:t>
            </a:fld>
            <a:endParaRPr lang="en-US" dirty="0"/>
          </a:p>
        </p:txBody>
      </p:sp>
    </p:spTree>
    <p:extLst>
      <p:ext uri="{BB962C8B-B14F-4D97-AF65-F5344CB8AC3E}">
        <p14:creationId xmlns:p14="http://schemas.microsoft.com/office/powerpoint/2010/main" val="222477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25</a:t>
            </a:fld>
            <a:endParaRPr lang="en-US" dirty="0"/>
          </a:p>
        </p:txBody>
      </p:sp>
    </p:spTree>
    <p:extLst>
      <p:ext uri="{BB962C8B-B14F-4D97-AF65-F5344CB8AC3E}">
        <p14:creationId xmlns:p14="http://schemas.microsoft.com/office/powerpoint/2010/main" val="330446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26</a:t>
            </a:fld>
            <a:endParaRPr lang="en-US" dirty="0"/>
          </a:p>
        </p:txBody>
      </p:sp>
    </p:spTree>
    <p:extLst>
      <p:ext uri="{BB962C8B-B14F-4D97-AF65-F5344CB8AC3E}">
        <p14:creationId xmlns:p14="http://schemas.microsoft.com/office/powerpoint/2010/main" val="224912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31</a:t>
            </a:fld>
            <a:endParaRPr lang="en-US" dirty="0"/>
          </a:p>
        </p:txBody>
      </p:sp>
    </p:spTree>
    <p:extLst>
      <p:ext uri="{BB962C8B-B14F-4D97-AF65-F5344CB8AC3E}">
        <p14:creationId xmlns:p14="http://schemas.microsoft.com/office/powerpoint/2010/main" val="30304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33</a:t>
            </a:fld>
            <a:endParaRPr lang="en-US" dirty="0"/>
          </a:p>
        </p:txBody>
      </p:sp>
    </p:spTree>
    <p:extLst>
      <p:ext uri="{BB962C8B-B14F-4D97-AF65-F5344CB8AC3E}">
        <p14:creationId xmlns:p14="http://schemas.microsoft.com/office/powerpoint/2010/main" val="324137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7C1C4B-604D-44EE-B807-2D43485B300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194382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34</a:t>
            </a:fld>
            <a:endParaRPr lang="en-US" dirty="0"/>
          </a:p>
        </p:txBody>
      </p:sp>
    </p:spTree>
    <p:extLst>
      <p:ext uri="{BB962C8B-B14F-4D97-AF65-F5344CB8AC3E}">
        <p14:creationId xmlns:p14="http://schemas.microsoft.com/office/powerpoint/2010/main" val="2260337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68400" y="609600"/>
            <a:ext cx="4643438" cy="3482975"/>
          </a:xfrm>
          <a:ln/>
        </p:spPr>
      </p:sp>
      <p:sp>
        <p:nvSpPr>
          <p:cNvPr id="51203" name="Rectangle 3"/>
          <p:cNvSpPr>
            <a:spLocks noGrp="1" noChangeArrowheads="1"/>
          </p:cNvSpPr>
          <p:nvPr>
            <p:ph type="body" idx="1"/>
          </p:nvPr>
        </p:nvSpPr>
        <p:spPr>
          <a:xfrm>
            <a:off x="700728" y="4415097"/>
            <a:ext cx="5608954" cy="4183539"/>
          </a:xfrm>
          <a:noFill/>
          <a:ln/>
        </p:spPr>
        <p:txBody>
          <a:bodyPr/>
          <a:lstStyle/>
          <a:p>
            <a:r>
              <a:rPr lang="en-US" b="1" dirty="0" smtClean="0">
                <a:latin typeface="Arial" charset="0"/>
                <a:cs typeface="Arial" charset="0"/>
              </a:rPr>
              <a:t>Professional service firms, construction contractors, </a:t>
            </a:r>
            <a:r>
              <a:rPr lang="en-US" b="1" u="sng" dirty="0" smtClean="0">
                <a:latin typeface="Arial" charset="0"/>
                <a:cs typeface="Arial" charset="0"/>
              </a:rPr>
              <a:t>subcontractors with </a:t>
            </a:r>
            <a:r>
              <a:rPr lang="en-US" b="1" u="sng" dirty="0">
                <a:latin typeface="Arial" charset="0"/>
                <a:cs typeface="Arial" charset="0"/>
              </a:rPr>
              <a:t>subcontracts over $10,000 on Federal projects &amp; 2,500 on State projects</a:t>
            </a:r>
            <a:r>
              <a:rPr lang="en-US" b="1" dirty="0" smtClean="0">
                <a:latin typeface="Arial" charset="0"/>
                <a:cs typeface="Arial" charset="0"/>
              </a:rPr>
              <a:t>, truckers/haulers and ?? Research institutions?? doing business with the NJDOT are required on an annual basis to submit  a copy of their company’s EEO Affirmative Action Plan Package to NJDOT’s Division of Civil Rights &amp; Affirmative Action – Contractor Compliance Unit for review and approval. </a:t>
            </a:r>
          </a:p>
          <a:p>
            <a:endParaRPr lang="en-US" b="1" u="sng" dirty="0">
              <a:latin typeface="Arial" charset="0"/>
              <a:cs typeface="Arial" charset="0"/>
            </a:endParaRPr>
          </a:p>
          <a:p>
            <a:r>
              <a:rPr lang="en-US" dirty="0" smtClean="0">
                <a:latin typeface="Arial" charset="0"/>
                <a:cs typeface="Arial" charset="0"/>
              </a:rPr>
              <a:t>The EEO/AA Plan package submission should include:</a:t>
            </a:r>
          </a:p>
          <a:p>
            <a:pPr marL="463503" indent="-231752">
              <a:buFont typeface="Arial" panose="020B0604020202020204" pitchFamily="34" charset="0"/>
              <a:buChar char="•"/>
            </a:pPr>
            <a:r>
              <a:rPr lang="en-US" dirty="0" smtClean="0">
                <a:latin typeface="Arial" charset="0"/>
                <a:cs typeface="Arial" charset="0"/>
              </a:rPr>
              <a:t>EEO/AA Plan</a:t>
            </a:r>
          </a:p>
          <a:p>
            <a:pPr marL="463503" indent="-231752">
              <a:buFont typeface="Arial" panose="020B0604020202020204" pitchFamily="34" charset="0"/>
              <a:buChar char="•"/>
            </a:pPr>
            <a:r>
              <a:rPr lang="en-US" dirty="0" smtClean="0">
                <a:latin typeface="Arial" charset="0"/>
                <a:cs typeface="Arial" charset="0"/>
              </a:rPr>
              <a:t>EEO </a:t>
            </a:r>
            <a:r>
              <a:rPr lang="en-US" dirty="0">
                <a:latin typeface="Arial" charset="0"/>
                <a:cs typeface="Arial" charset="0"/>
              </a:rPr>
              <a:t>Policy </a:t>
            </a:r>
            <a:r>
              <a:rPr lang="en-US" dirty="0" smtClean="0">
                <a:latin typeface="Arial" charset="0"/>
                <a:cs typeface="Arial" charset="0"/>
              </a:rPr>
              <a:t>Statement</a:t>
            </a:r>
          </a:p>
          <a:p>
            <a:pPr marL="463503" indent="-231752">
              <a:buFont typeface="Arial" panose="020B0604020202020204" pitchFamily="34" charset="0"/>
              <a:buChar char="•"/>
            </a:pPr>
            <a:r>
              <a:rPr lang="en-US" dirty="0" smtClean="0">
                <a:latin typeface="Arial" charset="0"/>
                <a:cs typeface="Arial" charset="0"/>
              </a:rPr>
              <a:t>Sexual </a:t>
            </a:r>
            <a:r>
              <a:rPr lang="en-US" dirty="0">
                <a:latin typeface="Arial" charset="0"/>
                <a:cs typeface="Arial" charset="0"/>
              </a:rPr>
              <a:t>Harassment </a:t>
            </a:r>
            <a:r>
              <a:rPr lang="en-US" dirty="0" smtClean="0">
                <a:latin typeface="Arial" charset="0"/>
                <a:cs typeface="Arial" charset="0"/>
              </a:rPr>
              <a:t>Policy</a:t>
            </a:r>
          </a:p>
          <a:p>
            <a:pPr marL="463503" indent="-231752">
              <a:buFont typeface="Arial" panose="020B0604020202020204" pitchFamily="34" charset="0"/>
              <a:buChar char="•"/>
            </a:pPr>
            <a:r>
              <a:rPr lang="en-US" dirty="0" smtClean="0">
                <a:latin typeface="Arial" charset="0"/>
                <a:cs typeface="Arial" charset="0"/>
              </a:rPr>
              <a:t>Document designating EEO Officer, including contact information</a:t>
            </a:r>
          </a:p>
          <a:p>
            <a:pPr marL="463503" indent="-231752">
              <a:buFont typeface="Arial" panose="020B0604020202020204" pitchFamily="34" charset="0"/>
              <a:buChar char="•"/>
            </a:pPr>
            <a:r>
              <a:rPr lang="en-US" dirty="0" smtClean="0">
                <a:latin typeface="Arial" charset="0"/>
                <a:cs typeface="Arial" charset="0"/>
              </a:rPr>
              <a:t>D/ESBE AA</a:t>
            </a:r>
            <a:endParaRPr lang="en-US" b="1" u="sng"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847C1C4B-604D-44EE-B807-2D43485B3001}" type="slidenum">
              <a:rPr lang="en-US" smtClean="0"/>
              <a:pPr>
                <a:defRPr/>
              </a:pPr>
              <a:t>36</a:t>
            </a:fld>
            <a:endParaRPr lang="en-US" dirty="0"/>
          </a:p>
        </p:txBody>
      </p:sp>
    </p:spTree>
    <p:extLst>
      <p:ext uri="{BB962C8B-B14F-4D97-AF65-F5344CB8AC3E}">
        <p14:creationId xmlns:p14="http://schemas.microsoft.com/office/powerpoint/2010/main" val="144253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68400" y="609600"/>
            <a:ext cx="4643438" cy="3482975"/>
          </a:xfrm>
          <a:ln/>
        </p:spPr>
      </p:sp>
      <p:sp>
        <p:nvSpPr>
          <p:cNvPr id="51203" name="Rectangle 3"/>
          <p:cNvSpPr>
            <a:spLocks noGrp="1" noChangeArrowheads="1"/>
          </p:cNvSpPr>
          <p:nvPr>
            <p:ph type="body" idx="1"/>
          </p:nvPr>
        </p:nvSpPr>
        <p:spPr>
          <a:xfrm>
            <a:off x="700728" y="4415097"/>
            <a:ext cx="5608954" cy="4183539"/>
          </a:xfrm>
          <a:noFill/>
          <a:ln/>
        </p:spPr>
        <p:txBody>
          <a:bodyPr/>
          <a:lstStyle/>
          <a:p>
            <a:r>
              <a:rPr lang="en-US" b="1" dirty="0" smtClean="0">
                <a:latin typeface="Arial" charset="0"/>
                <a:cs typeface="Arial" charset="0"/>
              </a:rPr>
              <a:t>Professional service firms, construction contractors, </a:t>
            </a:r>
            <a:r>
              <a:rPr lang="en-US" b="1" u="sng" dirty="0" smtClean="0">
                <a:latin typeface="Arial" charset="0"/>
                <a:cs typeface="Arial" charset="0"/>
              </a:rPr>
              <a:t>subcontractors with </a:t>
            </a:r>
            <a:r>
              <a:rPr lang="en-US" b="1" u="sng" dirty="0">
                <a:latin typeface="Arial" charset="0"/>
                <a:cs typeface="Arial" charset="0"/>
              </a:rPr>
              <a:t>subcontracts over $10,000 on Federal projects &amp; 2,500 on State projects</a:t>
            </a:r>
            <a:r>
              <a:rPr lang="en-US" b="1" dirty="0" smtClean="0">
                <a:latin typeface="Arial" charset="0"/>
                <a:cs typeface="Arial" charset="0"/>
              </a:rPr>
              <a:t>, truckers/haulers and ?? Research institutions?? doing business with the NJDOT are required on an annual basis to submit  a copy of their company’s EEO Affirmative Action Plan Package to NJDOT’s Division of Civil Rights &amp; Affirmative Action – Contractor Compliance Unit for review and approval. </a:t>
            </a:r>
          </a:p>
          <a:p>
            <a:endParaRPr lang="en-US" b="1" u="sng" dirty="0">
              <a:latin typeface="Arial" charset="0"/>
              <a:cs typeface="Arial" charset="0"/>
            </a:endParaRPr>
          </a:p>
          <a:p>
            <a:r>
              <a:rPr lang="en-US" dirty="0" smtClean="0">
                <a:latin typeface="Arial" charset="0"/>
                <a:cs typeface="Arial" charset="0"/>
              </a:rPr>
              <a:t>The EEO/AA Plan package submission should include:</a:t>
            </a:r>
          </a:p>
          <a:p>
            <a:pPr marL="463503" indent="-231752">
              <a:buFont typeface="Arial" panose="020B0604020202020204" pitchFamily="34" charset="0"/>
              <a:buChar char="•"/>
            </a:pPr>
            <a:r>
              <a:rPr lang="en-US" dirty="0" smtClean="0">
                <a:latin typeface="Arial" charset="0"/>
                <a:cs typeface="Arial" charset="0"/>
              </a:rPr>
              <a:t>EEO/AA Plan</a:t>
            </a:r>
          </a:p>
          <a:p>
            <a:pPr marL="463503" indent="-231752">
              <a:buFont typeface="Arial" panose="020B0604020202020204" pitchFamily="34" charset="0"/>
              <a:buChar char="•"/>
            </a:pPr>
            <a:r>
              <a:rPr lang="en-US" dirty="0" smtClean="0">
                <a:latin typeface="Arial" charset="0"/>
                <a:cs typeface="Arial" charset="0"/>
              </a:rPr>
              <a:t>EEO </a:t>
            </a:r>
            <a:r>
              <a:rPr lang="en-US" dirty="0">
                <a:latin typeface="Arial" charset="0"/>
                <a:cs typeface="Arial" charset="0"/>
              </a:rPr>
              <a:t>Policy </a:t>
            </a:r>
            <a:r>
              <a:rPr lang="en-US" dirty="0" smtClean="0">
                <a:latin typeface="Arial" charset="0"/>
                <a:cs typeface="Arial" charset="0"/>
              </a:rPr>
              <a:t>Statement</a:t>
            </a:r>
          </a:p>
          <a:p>
            <a:pPr marL="463503" indent="-231752">
              <a:buFont typeface="Arial" panose="020B0604020202020204" pitchFamily="34" charset="0"/>
              <a:buChar char="•"/>
            </a:pPr>
            <a:r>
              <a:rPr lang="en-US" dirty="0" smtClean="0">
                <a:latin typeface="Arial" charset="0"/>
                <a:cs typeface="Arial" charset="0"/>
              </a:rPr>
              <a:t>Sexual </a:t>
            </a:r>
            <a:r>
              <a:rPr lang="en-US" dirty="0">
                <a:latin typeface="Arial" charset="0"/>
                <a:cs typeface="Arial" charset="0"/>
              </a:rPr>
              <a:t>Harassment </a:t>
            </a:r>
            <a:r>
              <a:rPr lang="en-US" dirty="0" smtClean="0">
                <a:latin typeface="Arial" charset="0"/>
                <a:cs typeface="Arial" charset="0"/>
              </a:rPr>
              <a:t>Policy</a:t>
            </a:r>
          </a:p>
          <a:p>
            <a:pPr marL="463503" indent="-231752">
              <a:buFont typeface="Arial" panose="020B0604020202020204" pitchFamily="34" charset="0"/>
              <a:buChar char="•"/>
            </a:pPr>
            <a:r>
              <a:rPr lang="en-US" dirty="0" smtClean="0">
                <a:latin typeface="Arial" charset="0"/>
                <a:cs typeface="Arial" charset="0"/>
              </a:rPr>
              <a:t>Document designating EEO Officer, including contact information</a:t>
            </a:r>
          </a:p>
          <a:p>
            <a:pPr marL="463503" indent="-231752">
              <a:buFont typeface="Arial" panose="020B0604020202020204" pitchFamily="34" charset="0"/>
              <a:buChar char="•"/>
            </a:pPr>
            <a:r>
              <a:rPr lang="en-US" dirty="0" smtClean="0">
                <a:latin typeface="Arial" charset="0"/>
                <a:cs typeface="Arial" charset="0"/>
              </a:rPr>
              <a:t>D/ESBE AA</a:t>
            </a:r>
            <a:endParaRPr lang="en-US" b="1" u="sng"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847C1C4B-604D-44EE-B807-2D43485B3001}" type="slidenum">
              <a:rPr lang="en-US" smtClean="0"/>
              <a:pPr>
                <a:defRPr/>
              </a:pPr>
              <a:t>37</a:t>
            </a:fld>
            <a:endParaRPr lang="en-US" dirty="0"/>
          </a:p>
        </p:txBody>
      </p:sp>
    </p:spTree>
    <p:extLst>
      <p:ext uri="{BB962C8B-B14F-4D97-AF65-F5344CB8AC3E}">
        <p14:creationId xmlns:p14="http://schemas.microsoft.com/office/powerpoint/2010/main" val="318686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61</a:t>
            </a:fld>
            <a:endParaRPr lang="en-US" dirty="0"/>
          </a:p>
        </p:txBody>
      </p:sp>
    </p:spTree>
    <p:extLst>
      <p:ext uri="{BB962C8B-B14F-4D97-AF65-F5344CB8AC3E}">
        <p14:creationId xmlns:p14="http://schemas.microsoft.com/office/powerpoint/2010/main" val="59416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4</a:t>
            </a:fld>
            <a:endParaRPr lang="en-US" dirty="0"/>
          </a:p>
        </p:txBody>
      </p:sp>
    </p:spTree>
    <p:extLst>
      <p:ext uri="{BB962C8B-B14F-4D97-AF65-F5344CB8AC3E}">
        <p14:creationId xmlns:p14="http://schemas.microsoft.com/office/powerpoint/2010/main" val="213115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5</a:t>
            </a:fld>
            <a:endParaRPr lang="en-US" dirty="0"/>
          </a:p>
        </p:txBody>
      </p:sp>
    </p:spTree>
    <p:extLst>
      <p:ext uri="{BB962C8B-B14F-4D97-AF65-F5344CB8AC3E}">
        <p14:creationId xmlns:p14="http://schemas.microsoft.com/office/powerpoint/2010/main" val="254594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6</a:t>
            </a:fld>
            <a:endParaRPr lang="en-US" dirty="0"/>
          </a:p>
        </p:txBody>
      </p:sp>
    </p:spTree>
    <p:extLst>
      <p:ext uri="{BB962C8B-B14F-4D97-AF65-F5344CB8AC3E}">
        <p14:creationId xmlns:p14="http://schemas.microsoft.com/office/powerpoint/2010/main" val="34482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7</a:t>
            </a:fld>
            <a:endParaRPr lang="en-US" dirty="0"/>
          </a:p>
        </p:txBody>
      </p:sp>
    </p:spTree>
    <p:extLst>
      <p:ext uri="{BB962C8B-B14F-4D97-AF65-F5344CB8AC3E}">
        <p14:creationId xmlns:p14="http://schemas.microsoft.com/office/powerpoint/2010/main" val="209790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47C1C4B-604D-44EE-B807-2D43485B3001}" type="slidenum">
              <a:rPr lang="en-US" smtClean="0"/>
              <a:pPr>
                <a:defRPr/>
              </a:pPr>
              <a:t>8</a:t>
            </a:fld>
            <a:endParaRPr lang="en-US" dirty="0"/>
          </a:p>
        </p:txBody>
      </p:sp>
    </p:spTree>
    <p:extLst>
      <p:ext uri="{BB962C8B-B14F-4D97-AF65-F5344CB8AC3E}">
        <p14:creationId xmlns:p14="http://schemas.microsoft.com/office/powerpoint/2010/main" val="654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7C1C4B-604D-44EE-B807-2D43485B3001}" type="slidenum">
              <a:rPr lang="en-US" smtClean="0"/>
              <a:pPr>
                <a:defRPr/>
              </a:pPr>
              <a:t>9</a:t>
            </a:fld>
            <a:endParaRPr lang="en-US" dirty="0"/>
          </a:p>
        </p:txBody>
      </p:sp>
    </p:spTree>
    <p:extLst>
      <p:ext uri="{BB962C8B-B14F-4D97-AF65-F5344CB8AC3E}">
        <p14:creationId xmlns:p14="http://schemas.microsoft.com/office/powerpoint/2010/main" val="22073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FF9F4D-22ED-4B26-8FD5-73BE450F370E}" type="slidenum">
              <a:rPr lang="en-US" smtClean="0"/>
              <a:pPr>
                <a:defRPr/>
              </a:pPr>
              <a:t>11</a:t>
            </a:fld>
            <a:endParaRPr lang="en-US" dirty="0"/>
          </a:p>
        </p:txBody>
      </p:sp>
    </p:spTree>
    <p:extLst>
      <p:ext uri="{BB962C8B-B14F-4D97-AF65-F5344CB8AC3E}">
        <p14:creationId xmlns:p14="http://schemas.microsoft.com/office/powerpoint/2010/main" val="50039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171" indent="0" algn="ctr">
              <a:buNone/>
            </a:lvl2pPr>
            <a:lvl3pPr marL="914343" indent="0" algn="ctr">
              <a:buNone/>
            </a:lvl3pPr>
            <a:lvl4pPr marL="1371514" indent="0" algn="ctr">
              <a:buNone/>
            </a:lvl4pPr>
            <a:lvl5pPr marL="1828685" indent="0" algn="ctr">
              <a:buNone/>
            </a:lvl5pPr>
            <a:lvl6pPr marL="2285857" indent="0" algn="ctr">
              <a:buNone/>
            </a:lvl6pPr>
            <a:lvl7pPr marL="2743029" indent="0" algn="ctr">
              <a:buNone/>
            </a:lvl7pPr>
            <a:lvl8pPr marL="3200199" indent="0" algn="ctr">
              <a:buNone/>
            </a:lvl8pPr>
            <a:lvl9pPr marL="365737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50"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4" name="Oval 13"/>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BC75374C-5F61-40F5-AEFB-56749C6E8520}"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850246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0CEDC0-8171-4089-845E-E7B44160094E}" type="slidenum">
              <a:rPr lang="en-US" smtClean="0">
                <a:solidFill>
                  <a:srgbClr val="8CADAE">
                    <a:shade val="75000"/>
                  </a:srgbClr>
                </a:solidFill>
              </a:rPr>
              <a:pPr>
                <a:defRPr/>
              </a:pPr>
              <a:t>‹#›</a:t>
            </a:fld>
            <a:endParaRPr lang="en-US" dirty="0">
              <a:solidFill>
                <a:srgbClr val="8CADAE">
                  <a:shade val="75000"/>
                </a:srgbClr>
              </a:solidFill>
            </a:endParaRPr>
          </a:p>
        </p:txBody>
      </p:sp>
      <p:sp>
        <p:nvSpPr>
          <p:cNvPr id="7" name="TextBox 6"/>
          <p:cNvSpPr txBox="1"/>
          <p:nvPr userDrawn="1"/>
        </p:nvSpPr>
        <p:spPr>
          <a:xfrm>
            <a:off x="7848600" y="228600"/>
            <a:ext cx="1101546"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ahoma" pitchFamily="34" charset="0"/>
              </a:rPr>
              <a:t>Draft</a:t>
            </a:r>
          </a:p>
        </p:txBody>
      </p:sp>
    </p:spTree>
    <p:extLst>
      <p:ext uri="{BB962C8B-B14F-4D97-AF65-F5344CB8AC3E}">
        <p14:creationId xmlns:p14="http://schemas.microsoft.com/office/powerpoint/2010/main" val="31684037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7010400" y="1"/>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Straight Connector 12"/>
          <p:cNvSpPr>
            <a:spLocks noChangeShapeType="1"/>
          </p:cNvSpPr>
          <p:nvPr/>
        </p:nvSpPr>
        <p:spPr bwMode="auto">
          <a:xfrm rot="5400000">
            <a:off x="4021836" y="3278123"/>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6934201" y="3020252"/>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6915912" y="3009902"/>
            <a:ext cx="457200" cy="441325"/>
          </a:xfrm>
        </p:spPr>
        <p:txBody>
          <a:bodyPr/>
          <a:lstStyle/>
          <a:p>
            <a:pPr>
              <a:defRPr/>
            </a:pPr>
            <a:fld id="{ED8F0E8F-916C-4E9C-8A35-F9A7926F4706}" type="slidenum">
              <a:rPr lang="en-US" smtClean="0">
                <a:solidFill>
                  <a:srgbClr val="8CADAE">
                    <a:shade val="75000"/>
                  </a:srgbClr>
                </a:solidFill>
              </a:rPr>
              <a:pPr>
                <a:def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304800" y="304802"/>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3385315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1"/>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11/10/2014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B5C2D9-EFED-4377-87A7-C62C1C10B556}" type="slidenum">
              <a:rPr lang="en-US">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54990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171" indent="0" algn="ctr">
              <a:buNone/>
            </a:lvl2pPr>
            <a:lvl3pPr marL="914343" indent="0" algn="ctr">
              <a:buNone/>
            </a:lvl3pPr>
            <a:lvl4pPr marL="1371514" indent="0" algn="ctr">
              <a:buNone/>
            </a:lvl4pPr>
            <a:lvl5pPr marL="1828685" indent="0" algn="ctr">
              <a:buNone/>
            </a:lvl5pPr>
            <a:lvl6pPr marL="2285857" indent="0" algn="ctr">
              <a:buNone/>
            </a:lvl6pPr>
            <a:lvl7pPr marL="2743029" indent="0" algn="ctr">
              <a:buNone/>
            </a:lvl7pPr>
            <a:lvl8pPr marL="3200199" indent="0" algn="ctr">
              <a:buNone/>
            </a:lvl8pPr>
            <a:lvl9pPr marL="365737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50"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4" name="Oval 13"/>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BC75374C-5F61-40F5-AEFB-56749C6E8520}"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3504184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61688" y="1026373"/>
            <a:ext cx="457200" cy="441325"/>
          </a:xfrm>
        </p:spPr>
        <p:txBody>
          <a:bodyPr/>
          <a:lstStyle/>
          <a:p>
            <a:pPr>
              <a:defRPr/>
            </a:pPr>
            <a:fld id="{83855FFF-E0D1-4124-8FF5-B934B0CEE4E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666923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152401"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5450" y="142354"/>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1368426" y="2743202"/>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Rectangle 13"/>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1"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9DCB258C-97BC-4920-8459-83F5F185AA0E}"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722313" y="533401"/>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TextBox 19"/>
          <p:cNvSpPr txBox="1"/>
          <p:nvPr userDrawn="1"/>
        </p:nvSpPr>
        <p:spPr>
          <a:xfrm>
            <a:off x="7162800" y="228600"/>
            <a:ext cx="1787346"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ahoma" pitchFamily="34" charset="0"/>
              </a:rPr>
              <a:t>Draft</a:t>
            </a:r>
          </a:p>
        </p:txBody>
      </p:sp>
    </p:spTree>
    <p:extLst>
      <p:ext uri="{BB962C8B-B14F-4D97-AF65-F5344CB8AC3E}">
        <p14:creationId xmlns:p14="http://schemas.microsoft.com/office/powerpoint/2010/main" val="16651812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BAFADED-4D91-4CFB-BBBD-0F803DDD364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4563082" y="1575653"/>
            <a:ext cx="8921" cy="481955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85611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6"/>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1" name="Rectangle 20"/>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2" name="Rectangle 21"/>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p:nvPr/>
        </p:nvSpPr>
        <p:spPr>
          <a:xfrm>
            <a:off x="152401"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Rectangle 12"/>
          <p:cNvSpPr>
            <a:spLocks noChangeArrowheads="1"/>
          </p:cNvSpPr>
          <p:nvPr/>
        </p:nvSpPr>
        <p:spPr bwMode="auto">
          <a:xfrm>
            <a:off x="145925" y="6391658"/>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301752" y="1524002"/>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1"/>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1"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4" name="Content Placeholder 23"/>
          <p:cNvSpPr>
            <a:spLocks noGrp="1"/>
          </p:cNvSpPr>
          <p:nvPr>
            <p:ph sz="quarter" idx="2"/>
          </p:nvPr>
        </p:nvSpPr>
        <p:spPr>
          <a:xfrm>
            <a:off x="301752" y="2471385"/>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7" name="Oval 26"/>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pPr>
              <a:defRPr/>
            </a:pPr>
            <a:fld id="{D8E9CE44-EB97-44A9-BBD3-A6C7BA2E84F8}"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5781741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4343400" y="1036021"/>
            <a:ext cx="457200" cy="441325"/>
          </a:xfrm>
        </p:spPr>
        <p:txBody>
          <a:bodyPr/>
          <a:lstStyle/>
          <a:p>
            <a:pPr>
              <a:defRPr/>
            </a:pPr>
            <a:fld id="{1B89BF5A-0A08-4A19-A1E5-A6AAA235EB0D}" type="slidenum">
              <a:rPr lang="en-US" smtClean="0">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27297377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Rectangle 4"/>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6" name="Rectangle 5"/>
          <p:cNvSpPr>
            <a:spLocks noChangeArrowheads="1"/>
          </p:cNvSpPr>
          <p:nvPr/>
        </p:nvSpPr>
        <p:spPr bwMode="auto">
          <a:xfrm>
            <a:off x="152401" y="158497"/>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1"/>
            <a:ext cx="609600" cy="441324"/>
          </a:xfrm>
        </p:spPr>
        <p:txBody>
          <a:bodyPr/>
          <a:lstStyle>
            <a:lvl1pPr>
              <a:defRPr>
                <a:solidFill>
                  <a:srgbClr val="FFFFFF"/>
                </a:solidFill>
              </a:defRPr>
            </a:lvl1pPr>
          </a:lstStyle>
          <a:p>
            <a:pPr>
              <a:defRPr/>
            </a:pPr>
            <a:fld id="{6053A02A-06F6-42C4-809C-510037B73494}" type="slidenum">
              <a:rPr lang="en-US" smtClean="0"/>
              <a:pPr>
                <a:defRPr/>
              </a:pPr>
              <a:t>‹#›</a:t>
            </a:fld>
            <a:endParaRPr lang="en-US" dirty="0"/>
          </a:p>
        </p:txBody>
      </p:sp>
    </p:spTree>
    <p:extLst>
      <p:ext uri="{BB962C8B-B14F-4D97-AF65-F5344CB8AC3E}">
        <p14:creationId xmlns:p14="http://schemas.microsoft.com/office/powerpoint/2010/main" val="31268552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61688" y="1026373"/>
            <a:ext cx="457200" cy="441325"/>
          </a:xfrm>
        </p:spPr>
        <p:txBody>
          <a:bodyPr/>
          <a:lstStyle/>
          <a:p>
            <a:pPr>
              <a:defRPr/>
            </a:pPr>
            <a:fld id="{83855FFF-E0D1-4124-8FF5-B934B0CEE4E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7511179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1"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1"/>
            <a:ext cx="9144000" cy="11887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a:xfrm>
            <a:off x="381000" y="914399"/>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traight Connector 8"/>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Content Placeholder 19"/>
          <p:cNvSpPr>
            <a:spLocks noGrp="1"/>
          </p:cNvSpPr>
          <p:nvPr>
            <p:ph sz="quarter" idx="1"/>
          </p:nvPr>
        </p:nvSpPr>
        <p:spPr>
          <a:xfrm>
            <a:off x="3124200" y="685801"/>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0AE521A-F4ED-46B3-99CE-DD51AC10E97C}"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1" name="Rectangle 20"/>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extLst>
      <p:ext uri="{BB962C8B-B14F-4D97-AF65-F5344CB8AC3E}">
        <p14:creationId xmlns:p14="http://schemas.microsoft.com/office/powerpoint/2010/main" val="420350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auto">
          <a:xfrm>
            <a:off x="152401"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Rectangle 14"/>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Oval 12"/>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pPr>
              <a:defRPr/>
            </a:pPr>
            <a:fld id="{AF2460E9-5F4D-45D5-A93F-CB41AFAB9613}"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1"/>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extLst>
      <p:ext uri="{BB962C8B-B14F-4D97-AF65-F5344CB8AC3E}">
        <p14:creationId xmlns:p14="http://schemas.microsoft.com/office/powerpoint/2010/main" val="29180971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0CEDC0-8171-4089-845E-E7B44160094E}" type="slidenum">
              <a:rPr lang="en-US" smtClean="0">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3622569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7010400" y="1"/>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Straight Connector 12"/>
          <p:cNvSpPr>
            <a:spLocks noChangeShapeType="1"/>
          </p:cNvSpPr>
          <p:nvPr/>
        </p:nvSpPr>
        <p:spPr bwMode="auto">
          <a:xfrm rot="5400000">
            <a:off x="4021836" y="3278123"/>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6934201" y="3020252"/>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6915912" y="3009902"/>
            <a:ext cx="457200" cy="441325"/>
          </a:xfrm>
        </p:spPr>
        <p:txBody>
          <a:bodyPr/>
          <a:lstStyle/>
          <a:p>
            <a:pPr>
              <a:defRPr/>
            </a:pPr>
            <a:fld id="{ED8F0E8F-916C-4E9C-8A35-F9A7926F4706}" type="slidenum">
              <a:rPr lang="en-US" smtClean="0">
                <a:solidFill>
                  <a:srgbClr val="8CADAE">
                    <a:shade val="75000"/>
                  </a:srgbClr>
                </a:solidFill>
              </a:rPr>
              <a:pPr>
                <a:def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304800" y="304802"/>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7973411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1"/>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11/10/2014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B5C2D9-EFED-4377-87A7-C62C1C10B556}" type="slidenum">
              <a:rPr lang="en-US">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1048575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4801" y="286605"/>
            <a:ext cx="8071959" cy="856396"/>
          </a:xfrm>
        </p:spPr>
        <p:txBody>
          <a:bodyPr>
            <a:normAutofit/>
          </a:bodyPr>
          <a:lstStyle>
            <a:lvl1pPr>
              <a:defRPr sz="4000">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3877711-4797-4756-820E-E407822529BB}" type="slidenum">
              <a:rPr lang="en-US" smtClean="0"/>
              <a:pPr>
                <a:defRPr/>
              </a:pPr>
              <a:t>‹#›</a:t>
            </a:fld>
            <a:endParaRPr lang="en-US" dirty="0"/>
          </a:p>
        </p:txBody>
      </p:sp>
      <p:sp>
        <p:nvSpPr>
          <p:cNvPr id="6" name="Text Placeholder 2"/>
          <p:cNvSpPr>
            <a:spLocks noGrp="1"/>
          </p:cNvSpPr>
          <p:nvPr>
            <p:ph type="body" idx="1"/>
          </p:nvPr>
        </p:nvSpPr>
        <p:spPr>
          <a:xfrm>
            <a:off x="294801" y="1263677"/>
            <a:ext cx="2565390" cy="656641"/>
          </a:xfrm>
          <a:prstGeom prst="rect">
            <a:avLst/>
          </a:prstGeom>
        </p:spPr>
        <p:txBody>
          <a:bodyPr lIns="91440" rIns="91440" anchor="ctr">
            <a:normAutofit/>
          </a:bodyPr>
          <a:lstStyle>
            <a:lvl1pPr marL="0" indent="0">
              <a:buNone/>
              <a:defRPr sz="1600" b="1" cap="all" baseline="0">
                <a:solidFill>
                  <a:schemeClr val="tx1"/>
                </a:solidFill>
              </a:defRPr>
            </a:lvl1pPr>
            <a:lvl2pPr marL="452786" indent="0">
              <a:buNone/>
              <a:defRPr sz="1981" b="1"/>
            </a:lvl2pPr>
            <a:lvl3pPr marL="905571" indent="0">
              <a:buNone/>
              <a:defRPr sz="1783" b="1"/>
            </a:lvl3pPr>
            <a:lvl4pPr marL="1358357" indent="0">
              <a:buNone/>
              <a:defRPr sz="1585" b="1"/>
            </a:lvl4pPr>
            <a:lvl5pPr marL="1811143" indent="0">
              <a:buNone/>
              <a:defRPr sz="1585" b="1"/>
            </a:lvl5pPr>
            <a:lvl6pPr marL="2263929" indent="0">
              <a:buNone/>
              <a:defRPr sz="1585" b="1"/>
            </a:lvl6pPr>
            <a:lvl7pPr marL="2716714" indent="0">
              <a:buNone/>
              <a:defRPr sz="1585" b="1"/>
            </a:lvl7pPr>
            <a:lvl8pPr marL="3169500" indent="0">
              <a:buNone/>
              <a:defRPr sz="1585" b="1"/>
            </a:lvl8pPr>
            <a:lvl9pPr marL="3622286" indent="0">
              <a:buNone/>
              <a:defRPr sz="1585" b="1"/>
            </a:lvl9pPr>
          </a:lstStyle>
          <a:p>
            <a:pPr lvl="0"/>
            <a:r>
              <a:rPr lang="en-US" dirty="0" smtClean="0"/>
              <a:t>Click to edit Master text styles</a:t>
            </a:r>
          </a:p>
        </p:txBody>
      </p:sp>
      <p:sp>
        <p:nvSpPr>
          <p:cNvPr id="7" name="Text Placeholder 2"/>
          <p:cNvSpPr>
            <a:spLocks noGrp="1"/>
          </p:cNvSpPr>
          <p:nvPr>
            <p:ph type="body" idx="14"/>
          </p:nvPr>
        </p:nvSpPr>
        <p:spPr>
          <a:xfrm>
            <a:off x="3290496" y="1278254"/>
            <a:ext cx="2565390" cy="656641"/>
          </a:xfrm>
          <a:prstGeom prst="rect">
            <a:avLst/>
          </a:prstGeom>
        </p:spPr>
        <p:txBody>
          <a:bodyPr lIns="91440" rIns="91440" anchor="ctr">
            <a:normAutofit/>
          </a:bodyPr>
          <a:lstStyle>
            <a:lvl1pPr marL="0" indent="0">
              <a:buNone/>
              <a:defRPr sz="1600" b="1" u="sng" cap="all" baseline="0">
                <a:solidFill>
                  <a:schemeClr val="tx1"/>
                </a:solidFill>
              </a:defRPr>
            </a:lvl1pPr>
            <a:lvl2pPr marL="452786" indent="0">
              <a:buNone/>
              <a:defRPr sz="1981" b="1"/>
            </a:lvl2pPr>
            <a:lvl3pPr marL="905571" indent="0">
              <a:buNone/>
              <a:defRPr sz="1783" b="1"/>
            </a:lvl3pPr>
            <a:lvl4pPr marL="1358357" indent="0">
              <a:buNone/>
              <a:defRPr sz="1585" b="1"/>
            </a:lvl4pPr>
            <a:lvl5pPr marL="1811143" indent="0">
              <a:buNone/>
              <a:defRPr sz="1585" b="1"/>
            </a:lvl5pPr>
            <a:lvl6pPr marL="2263929" indent="0">
              <a:buNone/>
              <a:defRPr sz="1585" b="1"/>
            </a:lvl6pPr>
            <a:lvl7pPr marL="2716714" indent="0">
              <a:buNone/>
              <a:defRPr sz="1585" b="1"/>
            </a:lvl7pPr>
            <a:lvl8pPr marL="3169500" indent="0">
              <a:buNone/>
              <a:defRPr sz="1585" b="1"/>
            </a:lvl8pPr>
            <a:lvl9pPr marL="3622286" indent="0">
              <a:buNone/>
              <a:defRPr sz="1585" b="1"/>
            </a:lvl9pPr>
          </a:lstStyle>
          <a:p>
            <a:pPr lvl="0"/>
            <a:r>
              <a:rPr lang="en-US" dirty="0" smtClean="0"/>
              <a:t>Click to edit Master text styles</a:t>
            </a:r>
          </a:p>
        </p:txBody>
      </p:sp>
      <p:sp>
        <p:nvSpPr>
          <p:cNvPr id="8" name="Text Placeholder 2"/>
          <p:cNvSpPr>
            <a:spLocks noGrp="1"/>
          </p:cNvSpPr>
          <p:nvPr>
            <p:ph type="body" idx="15"/>
          </p:nvPr>
        </p:nvSpPr>
        <p:spPr>
          <a:xfrm>
            <a:off x="6286191" y="1227704"/>
            <a:ext cx="2565390" cy="656641"/>
          </a:xfrm>
          <a:prstGeom prst="rect">
            <a:avLst/>
          </a:prstGeom>
        </p:spPr>
        <p:txBody>
          <a:bodyPr lIns="91440" rIns="91440" anchor="ctr">
            <a:normAutofit/>
          </a:bodyPr>
          <a:lstStyle>
            <a:lvl1pPr marL="0" indent="0">
              <a:buNone/>
              <a:defRPr sz="1600" b="1" cap="all" baseline="0">
                <a:solidFill>
                  <a:schemeClr val="tx1"/>
                </a:solidFill>
              </a:defRPr>
            </a:lvl1pPr>
            <a:lvl2pPr marL="452786" indent="0">
              <a:buNone/>
              <a:defRPr sz="1981" b="1"/>
            </a:lvl2pPr>
            <a:lvl3pPr marL="905571" indent="0">
              <a:buNone/>
              <a:defRPr sz="1783" b="1"/>
            </a:lvl3pPr>
            <a:lvl4pPr marL="1358357" indent="0">
              <a:buNone/>
              <a:defRPr sz="1585" b="1"/>
            </a:lvl4pPr>
            <a:lvl5pPr marL="1811143" indent="0">
              <a:buNone/>
              <a:defRPr sz="1585" b="1"/>
            </a:lvl5pPr>
            <a:lvl6pPr marL="2263929" indent="0">
              <a:buNone/>
              <a:defRPr sz="1585" b="1"/>
            </a:lvl6pPr>
            <a:lvl7pPr marL="2716714" indent="0">
              <a:buNone/>
              <a:defRPr sz="1585" b="1"/>
            </a:lvl7pPr>
            <a:lvl8pPr marL="3169500" indent="0">
              <a:buNone/>
              <a:defRPr sz="1585" b="1"/>
            </a:lvl8pPr>
            <a:lvl9pPr marL="3622286" indent="0">
              <a:buNone/>
              <a:defRPr sz="1585" b="1"/>
            </a:lvl9pPr>
          </a:lstStyle>
          <a:p>
            <a:pPr lvl="0"/>
            <a:r>
              <a:rPr lang="en-US" dirty="0" smtClean="0"/>
              <a:t>Click to edit Master text styles</a:t>
            </a:r>
          </a:p>
        </p:txBody>
      </p:sp>
      <p:sp>
        <p:nvSpPr>
          <p:cNvPr id="9" name="Content Placeholder 5"/>
          <p:cNvSpPr>
            <a:spLocks noGrp="1"/>
          </p:cNvSpPr>
          <p:nvPr>
            <p:ph sz="quarter" idx="16"/>
          </p:nvPr>
        </p:nvSpPr>
        <p:spPr>
          <a:xfrm>
            <a:off x="3290651" y="2128659"/>
            <a:ext cx="2565390" cy="3937915"/>
          </a:xfrm>
          <a:prstGeom prst="rect">
            <a:avLst/>
          </a:prstGeom>
        </p:spPr>
        <p:txBody>
          <a:bodyPr/>
          <a:lstStyle>
            <a:lvl1pPr>
              <a:defRPr sz="1731">
                <a:solidFill>
                  <a:schemeClr val="tx1"/>
                </a:solidFill>
                <a:latin typeface="Franklin Gothic Book" panose="020B0503020102020204" pitchFamily="34" charset="0"/>
              </a:defRPr>
            </a:lvl1pPr>
            <a:lvl2pPr>
              <a:defRPr sz="1538">
                <a:solidFill>
                  <a:schemeClr val="tx1"/>
                </a:solidFill>
                <a:latin typeface="Franklin Gothic Book" panose="020B0503020102020204" pitchFamily="34" charset="0"/>
              </a:defRPr>
            </a:lvl2pPr>
            <a:lvl3pPr>
              <a:defRPr sz="1346">
                <a:solidFill>
                  <a:schemeClr val="tx1"/>
                </a:solidFill>
                <a:latin typeface="Franklin Gothic Book" panose="020B0503020102020204" pitchFamily="34" charset="0"/>
              </a:defRPr>
            </a:lvl3pPr>
            <a:lvl4pPr>
              <a:defRPr sz="1346">
                <a:solidFill>
                  <a:schemeClr val="tx1"/>
                </a:solidFill>
                <a:latin typeface="Franklin Gothic Book" panose="020B0503020102020204" pitchFamily="34" charset="0"/>
              </a:defRPr>
            </a:lvl4pPr>
            <a:lvl5pPr>
              <a:defRPr sz="1346">
                <a:solidFill>
                  <a:schemeClr val="tx1"/>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17"/>
          </p:nvPr>
        </p:nvSpPr>
        <p:spPr>
          <a:xfrm>
            <a:off x="6286191" y="2092331"/>
            <a:ext cx="2565390" cy="3974243"/>
          </a:xfrm>
          <a:prstGeom prst="rect">
            <a:avLst/>
          </a:prstGeom>
        </p:spPr>
        <p:txBody>
          <a:bodyPr/>
          <a:lstStyle>
            <a:lvl1pPr>
              <a:defRPr sz="1731">
                <a:solidFill>
                  <a:schemeClr val="tx1"/>
                </a:solidFill>
                <a:latin typeface="Franklin Gothic Book" panose="020B0503020102020204" pitchFamily="34" charset="0"/>
              </a:defRPr>
            </a:lvl1pPr>
            <a:lvl2pPr>
              <a:defRPr sz="1538">
                <a:solidFill>
                  <a:schemeClr val="tx1"/>
                </a:solidFill>
                <a:latin typeface="Franklin Gothic Book" panose="020B0503020102020204" pitchFamily="34" charset="0"/>
              </a:defRPr>
            </a:lvl2pPr>
            <a:lvl3pPr>
              <a:defRPr sz="1346">
                <a:solidFill>
                  <a:schemeClr val="tx1"/>
                </a:solidFill>
                <a:latin typeface="Franklin Gothic Book" panose="020B0503020102020204" pitchFamily="34" charset="0"/>
              </a:defRPr>
            </a:lvl3pPr>
            <a:lvl4pPr>
              <a:defRPr sz="1346">
                <a:solidFill>
                  <a:schemeClr val="tx1"/>
                </a:solidFill>
                <a:latin typeface="Franklin Gothic Book" panose="020B0503020102020204" pitchFamily="34" charset="0"/>
              </a:defRPr>
            </a:lvl4pPr>
            <a:lvl5pPr>
              <a:defRPr sz="1346">
                <a:solidFill>
                  <a:schemeClr val="tx1"/>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3"/>
          </p:nvPr>
        </p:nvSpPr>
        <p:spPr>
          <a:xfrm>
            <a:off x="294801" y="2099505"/>
            <a:ext cx="2565390" cy="3967068"/>
          </a:xfrm>
          <a:prstGeom prst="rect">
            <a:avLst/>
          </a:prstGeom>
        </p:spPr>
        <p:txBody>
          <a:bodyPr/>
          <a:lstStyle>
            <a:lvl1pPr>
              <a:defRPr sz="1731">
                <a:solidFill>
                  <a:schemeClr val="tx1"/>
                </a:solidFill>
                <a:latin typeface="Franklin Gothic Book" panose="020B0503020102020204" pitchFamily="34" charset="0"/>
              </a:defRPr>
            </a:lvl1pPr>
            <a:lvl2pPr>
              <a:defRPr sz="1538">
                <a:solidFill>
                  <a:schemeClr val="tx1"/>
                </a:solidFill>
                <a:latin typeface="Franklin Gothic Book" panose="020B0503020102020204" pitchFamily="34" charset="0"/>
              </a:defRPr>
            </a:lvl2pPr>
            <a:lvl3pPr>
              <a:defRPr sz="1346">
                <a:solidFill>
                  <a:schemeClr val="tx1"/>
                </a:solidFill>
                <a:latin typeface="Franklin Gothic Book" panose="020B0503020102020204" pitchFamily="34" charset="0"/>
              </a:defRPr>
            </a:lvl3pPr>
            <a:lvl4pPr>
              <a:defRPr sz="1346">
                <a:solidFill>
                  <a:schemeClr val="tx1"/>
                </a:solidFill>
                <a:latin typeface="Franklin Gothic Book" panose="020B0503020102020204" pitchFamily="34" charset="0"/>
              </a:defRPr>
            </a:lvl4pPr>
            <a:lvl5pPr>
              <a:defRPr sz="1346">
                <a:solidFill>
                  <a:schemeClr val="tx1"/>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3785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171" indent="0" algn="ctr">
              <a:buNone/>
            </a:lvl2pPr>
            <a:lvl3pPr marL="914343" indent="0" algn="ctr">
              <a:buNone/>
            </a:lvl3pPr>
            <a:lvl4pPr marL="1371514" indent="0" algn="ctr">
              <a:buNone/>
            </a:lvl4pPr>
            <a:lvl5pPr marL="1828685" indent="0" algn="ctr">
              <a:buNone/>
            </a:lvl5pPr>
            <a:lvl6pPr marL="2285857" indent="0" algn="ctr">
              <a:buNone/>
            </a:lvl6pPr>
            <a:lvl7pPr marL="2743029" indent="0" algn="ctr">
              <a:buNone/>
            </a:lvl7pPr>
            <a:lvl8pPr marL="3200199" indent="0" algn="ctr">
              <a:buNone/>
            </a:lvl8pPr>
            <a:lvl9pPr marL="365737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50"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4" name="Oval 13"/>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BC75374C-5F61-40F5-AEFB-56749C6E8520}"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048428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61688" y="1026373"/>
            <a:ext cx="457200" cy="441325"/>
          </a:xfrm>
        </p:spPr>
        <p:txBody>
          <a:bodyPr/>
          <a:lstStyle/>
          <a:p>
            <a:pPr>
              <a:defRPr/>
            </a:pPr>
            <a:fld id="{83855FFF-E0D1-4124-8FF5-B934B0CEE4E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9694478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152401"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5450" y="142354"/>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1368426" y="2743202"/>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Rectangle 13"/>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1"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9DCB258C-97BC-4920-8459-83F5F185AA0E}"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722313" y="533401"/>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TextBox 19"/>
          <p:cNvSpPr txBox="1"/>
          <p:nvPr userDrawn="1"/>
        </p:nvSpPr>
        <p:spPr>
          <a:xfrm>
            <a:off x="7162800" y="228600"/>
            <a:ext cx="1787346"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ahoma" pitchFamily="34" charset="0"/>
              </a:rPr>
              <a:t>Draft</a:t>
            </a:r>
          </a:p>
        </p:txBody>
      </p:sp>
    </p:spTree>
    <p:extLst>
      <p:ext uri="{BB962C8B-B14F-4D97-AF65-F5344CB8AC3E}">
        <p14:creationId xmlns:p14="http://schemas.microsoft.com/office/powerpoint/2010/main" val="17791244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BAFADED-4D91-4CFB-BBBD-0F803DDD364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4563082" y="1575653"/>
            <a:ext cx="8921" cy="481955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69396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152401"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5450" y="142354"/>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1368426" y="2743202"/>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Rectangle 13"/>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1"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4361690" y="220980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pPr>
              <a:defRPr/>
            </a:pPr>
            <a:fld id="{9DCB258C-97BC-4920-8459-83F5F185AA0E}"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722313" y="533401"/>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TextBox 19"/>
          <p:cNvSpPr txBox="1"/>
          <p:nvPr userDrawn="1"/>
        </p:nvSpPr>
        <p:spPr>
          <a:xfrm>
            <a:off x="7162800" y="228600"/>
            <a:ext cx="1787346"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ahoma" pitchFamily="34" charset="0"/>
              </a:rPr>
              <a:t>Draft</a:t>
            </a:r>
          </a:p>
        </p:txBody>
      </p:sp>
    </p:spTree>
    <p:extLst>
      <p:ext uri="{BB962C8B-B14F-4D97-AF65-F5344CB8AC3E}">
        <p14:creationId xmlns:p14="http://schemas.microsoft.com/office/powerpoint/2010/main" val="9400749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6"/>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1" name="Rectangle 20"/>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2" name="Rectangle 21"/>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p:nvPr/>
        </p:nvSpPr>
        <p:spPr>
          <a:xfrm>
            <a:off x="152401"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Rectangle 12"/>
          <p:cNvSpPr>
            <a:spLocks noChangeArrowheads="1"/>
          </p:cNvSpPr>
          <p:nvPr/>
        </p:nvSpPr>
        <p:spPr bwMode="auto">
          <a:xfrm>
            <a:off x="145925" y="6391658"/>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301752" y="1524002"/>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1"/>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1"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4" name="Content Placeholder 23"/>
          <p:cNvSpPr>
            <a:spLocks noGrp="1"/>
          </p:cNvSpPr>
          <p:nvPr>
            <p:ph sz="quarter" idx="2"/>
          </p:nvPr>
        </p:nvSpPr>
        <p:spPr>
          <a:xfrm>
            <a:off x="301752" y="2471385"/>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7" name="Oval 26"/>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pPr>
              <a:defRPr/>
            </a:pPr>
            <a:fld id="{D8E9CE44-EB97-44A9-BBD3-A6C7BA2E84F8}"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119865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4343400" y="1036021"/>
            <a:ext cx="457200" cy="441325"/>
          </a:xfrm>
        </p:spPr>
        <p:txBody>
          <a:bodyPr/>
          <a:lstStyle/>
          <a:p>
            <a:pPr>
              <a:defRPr/>
            </a:pPr>
            <a:fld id="{1B89BF5A-0A08-4A19-A1E5-A6AAA235EB0D}" type="slidenum">
              <a:rPr lang="en-US" smtClean="0">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13197334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Rectangle 4"/>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6" name="Rectangle 5"/>
          <p:cNvSpPr>
            <a:spLocks noChangeArrowheads="1"/>
          </p:cNvSpPr>
          <p:nvPr/>
        </p:nvSpPr>
        <p:spPr bwMode="auto">
          <a:xfrm>
            <a:off x="152401" y="158497"/>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1"/>
            <a:ext cx="609600" cy="441324"/>
          </a:xfrm>
        </p:spPr>
        <p:txBody>
          <a:bodyPr/>
          <a:lstStyle>
            <a:lvl1pPr>
              <a:defRPr>
                <a:solidFill>
                  <a:srgbClr val="FFFFFF"/>
                </a:solidFill>
              </a:defRPr>
            </a:lvl1pPr>
          </a:lstStyle>
          <a:p>
            <a:pPr>
              <a:defRPr/>
            </a:pPr>
            <a:fld id="{6053A02A-06F6-42C4-809C-510037B73494}" type="slidenum">
              <a:rPr lang="en-US" smtClean="0"/>
              <a:pPr>
                <a:defRPr/>
              </a:pPr>
              <a:t>‹#›</a:t>
            </a:fld>
            <a:endParaRPr lang="en-US" dirty="0"/>
          </a:p>
        </p:txBody>
      </p:sp>
    </p:spTree>
    <p:extLst>
      <p:ext uri="{BB962C8B-B14F-4D97-AF65-F5344CB8AC3E}">
        <p14:creationId xmlns:p14="http://schemas.microsoft.com/office/powerpoint/2010/main" val="36918666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1"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1"/>
            <a:ext cx="9144000" cy="11887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a:xfrm>
            <a:off x="381000" y="914399"/>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traight Connector 8"/>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Content Placeholder 19"/>
          <p:cNvSpPr>
            <a:spLocks noGrp="1"/>
          </p:cNvSpPr>
          <p:nvPr>
            <p:ph sz="quarter" idx="1"/>
          </p:nvPr>
        </p:nvSpPr>
        <p:spPr>
          <a:xfrm>
            <a:off x="3124200" y="685801"/>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0AE521A-F4ED-46B3-99CE-DD51AC10E97C}"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1" name="Rectangle 20"/>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extLst>
      <p:ext uri="{BB962C8B-B14F-4D97-AF65-F5344CB8AC3E}">
        <p14:creationId xmlns:p14="http://schemas.microsoft.com/office/powerpoint/2010/main" val="4069251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auto">
          <a:xfrm>
            <a:off x="152401"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Rectangle 14"/>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Oval 12"/>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pPr>
              <a:defRPr/>
            </a:pPr>
            <a:fld id="{AF2460E9-5F4D-45D5-A93F-CB41AFAB9613}"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1"/>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extLst>
      <p:ext uri="{BB962C8B-B14F-4D97-AF65-F5344CB8AC3E}">
        <p14:creationId xmlns:p14="http://schemas.microsoft.com/office/powerpoint/2010/main" val="1472324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0CEDC0-8171-4089-845E-E7B44160094E}" type="slidenum">
              <a:rPr lang="en-US" smtClean="0">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20416310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7010400" y="1"/>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Rectangle 11"/>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Straight Connector 12"/>
          <p:cNvSpPr>
            <a:spLocks noChangeShapeType="1"/>
          </p:cNvSpPr>
          <p:nvPr/>
        </p:nvSpPr>
        <p:spPr bwMode="auto">
          <a:xfrm rot="5400000">
            <a:off x="4021836" y="3278123"/>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6934201" y="3020252"/>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6915912" y="3009902"/>
            <a:ext cx="457200" cy="441325"/>
          </a:xfrm>
        </p:spPr>
        <p:txBody>
          <a:bodyPr/>
          <a:lstStyle/>
          <a:p>
            <a:pPr>
              <a:defRPr/>
            </a:pPr>
            <a:fld id="{ED8F0E8F-916C-4E9C-8A35-F9A7926F4706}" type="slidenum">
              <a:rPr lang="en-US" smtClean="0">
                <a:solidFill>
                  <a:srgbClr val="8CADAE">
                    <a:shade val="75000"/>
                  </a:srgbClr>
                </a:solidFill>
              </a:rPr>
              <a:pPr>
                <a:def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304800" y="304802"/>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9298260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1"/>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11/10/2014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FB5C2D9-EFED-4377-87A7-C62C1C10B556}" type="slidenum">
              <a:rPr lang="en-US">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222653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A54CA45-068B-40EB-8D50-F765C14145F9}" type="slidenum">
              <a:rPr lang="en-US"/>
              <a:pPr>
                <a:defRPr/>
              </a:pPr>
              <a:t>‹#›</a:t>
            </a:fld>
            <a:endParaRPr lang="en-US"/>
          </a:p>
        </p:txBody>
      </p:sp>
    </p:spTree>
    <p:extLst>
      <p:ext uri="{BB962C8B-B14F-4D97-AF65-F5344CB8AC3E}">
        <p14:creationId xmlns:p14="http://schemas.microsoft.com/office/powerpoint/2010/main" val="481623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8CA7309-7047-40BE-8F83-527726AAEE28}" type="slidenum">
              <a:rPr lang="en-US"/>
              <a:pPr>
                <a:defRPr/>
              </a:pPr>
              <a:t>‹#›</a:t>
            </a:fld>
            <a:endParaRPr lang="en-US"/>
          </a:p>
        </p:txBody>
      </p:sp>
    </p:spTree>
    <p:extLst>
      <p:ext uri="{BB962C8B-B14F-4D97-AF65-F5344CB8AC3E}">
        <p14:creationId xmlns:p14="http://schemas.microsoft.com/office/powerpoint/2010/main" val="3982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BAFADED-4D91-4CFB-BBBD-0F803DDD3644}" type="slidenum">
              <a:rPr lang="en-US" smtClean="0">
                <a:solidFill>
                  <a:srgbClr val="8CADAE">
                    <a:shade val="75000"/>
                  </a:srgbClr>
                </a:solidFill>
              </a:rPr>
              <a:pPr>
                <a:def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4563082" y="1575653"/>
            <a:ext cx="8921" cy="481955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3322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6"/>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1" name="Rectangle 20"/>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2" name="Rectangle 21"/>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1" name="Rectangle 10"/>
          <p:cNvSpPr/>
          <p:nvPr/>
        </p:nvSpPr>
        <p:spPr>
          <a:xfrm>
            <a:off x="152401"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Rectangle 12"/>
          <p:cNvSpPr>
            <a:spLocks noChangeArrowheads="1"/>
          </p:cNvSpPr>
          <p:nvPr/>
        </p:nvSpPr>
        <p:spPr bwMode="auto">
          <a:xfrm>
            <a:off x="145925" y="6391658"/>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3" name="Text Placeholder 2"/>
          <p:cNvSpPr>
            <a:spLocks noGrp="1"/>
          </p:cNvSpPr>
          <p:nvPr>
            <p:ph type="body" idx="1"/>
          </p:nvPr>
        </p:nvSpPr>
        <p:spPr>
          <a:xfrm>
            <a:off x="301752" y="1524002"/>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1"/>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1"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4" name="Content Placeholder 23"/>
          <p:cNvSpPr>
            <a:spLocks noGrp="1"/>
          </p:cNvSpPr>
          <p:nvPr>
            <p:ph sz="quarter" idx="2"/>
          </p:nvPr>
        </p:nvSpPr>
        <p:spPr>
          <a:xfrm>
            <a:off x="301752" y="2471385"/>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7" name="Oval 26"/>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pPr>
              <a:defRPr/>
            </a:pPr>
            <a:fld id="{D8E9CE44-EB97-44A9-BBD3-A6C7BA2E84F8}"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7479614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4343400" y="1036021"/>
            <a:ext cx="457200" cy="441325"/>
          </a:xfrm>
        </p:spPr>
        <p:txBody>
          <a:bodyPr/>
          <a:lstStyle/>
          <a:p>
            <a:pPr>
              <a:defRPr/>
            </a:pPr>
            <a:fld id="{1B89BF5A-0A08-4A19-A1E5-A6AAA235EB0D}" type="slidenum">
              <a:rPr lang="en-US" smtClean="0">
                <a:solidFill>
                  <a:srgbClr val="8CADAE">
                    <a:shade val="75000"/>
                  </a:srgbClr>
                </a:solidFill>
              </a:rPr>
              <a:pPr>
                <a:defRPr/>
              </a:pPr>
              <a:t>‹#›</a:t>
            </a:fld>
            <a:endParaRPr lang="en-US" dirty="0">
              <a:solidFill>
                <a:srgbClr val="8CADAE">
                  <a:shade val="75000"/>
                </a:srgbClr>
              </a:solidFill>
            </a:endParaRPr>
          </a:p>
        </p:txBody>
      </p:sp>
    </p:spTree>
    <p:extLst>
      <p:ext uri="{BB962C8B-B14F-4D97-AF65-F5344CB8AC3E}">
        <p14:creationId xmlns:p14="http://schemas.microsoft.com/office/powerpoint/2010/main" val="281032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a:spLocks noChangeArrowheads="1"/>
          </p:cNvSpPr>
          <p:nvPr/>
        </p:nvSpPr>
        <p:spPr bwMode="white">
          <a:xfrm>
            <a:off x="0" y="2"/>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Rectangle 9"/>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Rectangle 4"/>
          <p:cNvSpPr>
            <a:spLocks noChangeArrowheads="1"/>
          </p:cNvSpPr>
          <p:nvPr/>
        </p:nvSpPr>
        <p:spPr bwMode="auto">
          <a:xfrm>
            <a:off x="146306"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6" name="Rectangle 5"/>
          <p:cNvSpPr>
            <a:spLocks noChangeArrowheads="1"/>
          </p:cNvSpPr>
          <p:nvPr/>
        </p:nvSpPr>
        <p:spPr bwMode="auto">
          <a:xfrm>
            <a:off x="152401" y="158497"/>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1"/>
            <a:ext cx="609600" cy="441324"/>
          </a:xfrm>
        </p:spPr>
        <p:txBody>
          <a:bodyPr/>
          <a:lstStyle>
            <a:lvl1pPr>
              <a:defRPr>
                <a:solidFill>
                  <a:srgbClr val="FFFFFF"/>
                </a:solidFill>
              </a:defRPr>
            </a:lvl1pPr>
          </a:lstStyle>
          <a:p>
            <a:pPr>
              <a:defRPr/>
            </a:pPr>
            <a:fld id="{6053A02A-06F6-42C4-809C-510037B73494}" type="slidenum">
              <a:rPr lang="en-US" smtClean="0"/>
              <a:pPr>
                <a:defRPr/>
              </a:pPr>
              <a:t>‹#›</a:t>
            </a:fld>
            <a:endParaRPr lang="en-US" dirty="0"/>
          </a:p>
        </p:txBody>
      </p:sp>
    </p:spTree>
    <p:extLst>
      <p:ext uri="{BB962C8B-B14F-4D97-AF65-F5344CB8AC3E}">
        <p14:creationId xmlns:p14="http://schemas.microsoft.com/office/powerpoint/2010/main" val="27937558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1"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1"/>
            <a:ext cx="9144000" cy="11887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a:xfrm>
            <a:off x="381000" y="914399"/>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1" y="152401"/>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Straight Connector 8"/>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Content Placeholder 19"/>
          <p:cNvSpPr>
            <a:spLocks noGrp="1"/>
          </p:cNvSpPr>
          <p:nvPr>
            <p:ph sz="quarter" idx="1"/>
          </p:nvPr>
        </p:nvSpPr>
        <p:spPr>
          <a:xfrm>
            <a:off x="3124200" y="685801"/>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1" name="Oval 10"/>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0AE521A-F4ED-46B3-99CE-DD51AC10E97C}"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1" name="Rectangle 20"/>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extLst>
      <p:ext uri="{BB962C8B-B14F-4D97-AF65-F5344CB8AC3E}">
        <p14:creationId xmlns:p14="http://schemas.microsoft.com/office/powerpoint/2010/main" val="116293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1"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20" name="Rectangle 19"/>
          <p:cNvSpPr>
            <a:spLocks noChangeArrowheads="1"/>
          </p:cNvSpPr>
          <p:nvPr/>
        </p:nvSpPr>
        <p:spPr bwMode="auto">
          <a:xfrm>
            <a:off x="152401"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Rectangle 14"/>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3" name="Oval 12"/>
          <p:cNvSpPr/>
          <p:nvPr/>
        </p:nvSpPr>
        <p:spPr>
          <a:xfrm>
            <a:off x="1389888" y="32309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pPr>
              <a:defRPr/>
            </a:pPr>
            <a:fld id="{AF2460E9-5F4D-45D5-A93F-CB41AFAB9613}" type="slidenum">
              <a:rPr lang="en-US" smtClean="0">
                <a:solidFill>
                  <a:srgbClr val="8CADAE">
                    <a:shade val="75000"/>
                  </a:srgbClr>
                </a:solidFill>
              </a:rPr>
              <a:pPr>
                <a:defRPr/>
              </a:pPr>
              <a:t>‹#›</a:t>
            </a:fld>
            <a:endParaRPr lang="en-US" dirty="0">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1"/>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extLst>
      <p:ext uri="{BB962C8B-B14F-4D97-AF65-F5344CB8AC3E}">
        <p14:creationId xmlns:p14="http://schemas.microsoft.com/office/powerpoint/2010/main" val="1887527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3933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D23CEF51-8090-4254-878E-CDD981DD2FBF}" type="slidenum">
              <a:rPr lang="en-US" smtClean="0">
                <a:solidFill>
                  <a:srgbClr val="8CADAE">
                    <a:shade val="75000"/>
                  </a:srgbClr>
                </a:solidFill>
                <a:latin typeface="Tahoma" pitchFamily="34" charset="0"/>
              </a:rPr>
              <a:pPr fontAlgn="base">
                <a:spcBef>
                  <a:spcPct val="0"/>
                </a:spcBef>
                <a:spcAft>
                  <a:spcPct val="0"/>
                </a:spcAft>
                <a:defRPr/>
              </a:pPr>
              <a:t>‹#›</a:t>
            </a:fld>
            <a:endParaRPr lang="en-US" dirty="0">
              <a:solidFill>
                <a:srgbClr val="8CADAE">
                  <a:shade val="75000"/>
                </a:srgbClr>
              </a:solidFill>
              <a:latin typeface="Tahoma" pitchFamily="34" charset="0"/>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221767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03" indent="-274303"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06" indent="-274303"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09" indent="-228586"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11" indent="-228586"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514" indent="-228586"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817" indent="-18286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20" indent="-18286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988" indent="-18286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291" indent="-18286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1" algn="l" rtl="0" eaLnBrk="1" latinLnBrk="0" hangingPunct="1">
        <a:defRPr kumimoji="0" kern="1200">
          <a:solidFill>
            <a:schemeClr val="tx1"/>
          </a:solidFill>
          <a:latin typeface="+mn-lt"/>
          <a:ea typeface="+mn-ea"/>
          <a:cs typeface="+mn-cs"/>
        </a:defRPr>
      </a:lvl2pPr>
      <a:lvl3pPr marL="914343" algn="l" rtl="0" eaLnBrk="1" latinLnBrk="0" hangingPunct="1">
        <a:defRPr kumimoji="0" kern="1200">
          <a:solidFill>
            <a:schemeClr val="tx1"/>
          </a:solidFill>
          <a:latin typeface="+mn-lt"/>
          <a:ea typeface="+mn-ea"/>
          <a:cs typeface="+mn-cs"/>
        </a:defRPr>
      </a:lvl3pPr>
      <a:lvl4pPr marL="1371514" algn="l" rtl="0" eaLnBrk="1" latinLnBrk="0" hangingPunct="1">
        <a:defRPr kumimoji="0" kern="1200">
          <a:solidFill>
            <a:schemeClr val="tx1"/>
          </a:solidFill>
          <a:latin typeface="+mn-lt"/>
          <a:ea typeface="+mn-ea"/>
          <a:cs typeface="+mn-cs"/>
        </a:defRPr>
      </a:lvl4pPr>
      <a:lvl5pPr marL="1828685" algn="l" rtl="0" eaLnBrk="1" latinLnBrk="0" hangingPunct="1">
        <a:defRPr kumimoji="0" kern="1200">
          <a:solidFill>
            <a:schemeClr val="tx1"/>
          </a:solidFill>
          <a:latin typeface="+mn-lt"/>
          <a:ea typeface="+mn-ea"/>
          <a:cs typeface="+mn-cs"/>
        </a:defRPr>
      </a:lvl5pPr>
      <a:lvl6pPr marL="2285857" algn="l" rtl="0" eaLnBrk="1" latinLnBrk="0" hangingPunct="1">
        <a:defRPr kumimoji="0" kern="1200">
          <a:solidFill>
            <a:schemeClr val="tx1"/>
          </a:solidFill>
          <a:latin typeface="+mn-lt"/>
          <a:ea typeface="+mn-ea"/>
          <a:cs typeface="+mn-cs"/>
        </a:defRPr>
      </a:lvl6pPr>
      <a:lvl7pPr marL="2743029" algn="l" rtl="0" eaLnBrk="1" latinLnBrk="0" hangingPunct="1">
        <a:defRPr kumimoji="0" kern="1200">
          <a:solidFill>
            <a:schemeClr val="tx1"/>
          </a:solidFill>
          <a:latin typeface="+mn-lt"/>
          <a:ea typeface="+mn-ea"/>
          <a:cs typeface="+mn-cs"/>
        </a:defRPr>
      </a:lvl7pPr>
      <a:lvl8pPr marL="3200199" algn="l" rtl="0" eaLnBrk="1" latinLnBrk="0" hangingPunct="1">
        <a:defRPr kumimoji="0" kern="1200">
          <a:solidFill>
            <a:schemeClr val="tx1"/>
          </a:solidFill>
          <a:latin typeface="+mn-lt"/>
          <a:ea typeface="+mn-ea"/>
          <a:cs typeface="+mn-cs"/>
        </a:defRPr>
      </a:lvl8pPr>
      <a:lvl9pPr marL="365737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3933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D23CEF51-8090-4254-878E-CDD981DD2FBF}" type="slidenum">
              <a:rPr lang="en-US" smtClean="0">
                <a:solidFill>
                  <a:srgbClr val="8CADAE">
                    <a:shade val="75000"/>
                  </a:srgbClr>
                </a:solidFill>
                <a:latin typeface="Tahoma" pitchFamily="34" charset="0"/>
              </a:rPr>
              <a:pPr fontAlgn="base">
                <a:spcBef>
                  <a:spcPct val="0"/>
                </a:spcBef>
                <a:spcAft>
                  <a:spcPct val="0"/>
                </a:spcAft>
                <a:defRPr/>
              </a:pPr>
              <a:t>‹#›</a:t>
            </a:fld>
            <a:endParaRPr lang="en-US" dirty="0">
              <a:solidFill>
                <a:srgbClr val="8CADAE">
                  <a:shade val="75000"/>
                </a:srgbClr>
              </a:solidFill>
              <a:latin typeface="Tahoma" pitchFamily="34" charset="0"/>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6319013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63" r:id="rId13"/>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03" indent="-274303"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06" indent="-274303"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09" indent="-228586"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11" indent="-228586"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514" indent="-228586"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817" indent="-18286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20" indent="-18286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988" indent="-18286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291" indent="-18286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1" algn="l" rtl="0" eaLnBrk="1" latinLnBrk="0" hangingPunct="1">
        <a:defRPr kumimoji="0" kern="1200">
          <a:solidFill>
            <a:schemeClr val="tx1"/>
          </a:solidFill>
          <a:latin typeface="+mn-lt"/>
          <a:ea typeface="+mn-ea"/>
          <a:cs typeface="+mn-cs"/>
        </a:defRPr>
      </a:lvl2pPr>
      <a:lvl3pPr marL="914343" algn="l" rtl="0" eaLnBrk="1" latinLnBrk="0" hangingPunct="1">
        <a:defRPr kumimoji="0" kern="1200">
          <a:solidFill>
            <a:schemeClr val="tx1"/>
          </a:solidFill>
          <a:latin typeface="+mn-lt"/>
          <a:ea typeface="+mn-ea"/>
          <a:cs typeface="+mn-cs"/>
        </a:defRPr>
      </a:lvl3pPr>
      <a:lvl4pPr marL="1371514" algn="l" rtl="0" eaLnBrk="1" latinLnBrk="0" hangingPunct="1">
        <a:defRPr kumimoji="0" kern="1200">
          <a:solidFill>
            <a:schemeClr val="tx1"/>
          </a:solidFill>
          <a:latin typeface="+mn-lt"/>
          <a:ea typeface="+mn-ea"/>
          <a:cs typeface="+mn-cs"/>
        </a:defRPr>
      </a:lvl4pPr>
      <a:lvl5pPr marL="1828685" algn="l" rtl="0" eaLnBrk="1" latinLnBrk="0" hangingPunct="1">
        <a:defRPr kumimoji="0" kern="1200">
          <a:solidFill>
            <a:schemeClr val="tx1"/>
          </a:solidFill>
          <a:latin typeface="+mn-lt"/>
          <a:ea typeface="+mn-ea"/>
          <a:cs typeface="+mn-cs"/>
        </a:defRPr>
      </a:lvl5pPr>
      <a:lvl6pPr marL="2285857" algn="l" rtl="0" eaLnBrk="1" latinLnBrk="0" hangingPunct="1">
        <a:defRPr kumimoji="0" kern="1200">
          <a:solidFill>
            <a:schemeClr val="tx1"/>
          </a:solidFill>
          <a:latin typeface="+mn-lt"/>
          <a:ea typeface="+mn-ea"/>
          <a:cs typeface="+mn-cs"/>
        </a:defRPr>
      </a:lvl6pPr>
      <a:lvl7pPr marL="2743029" algn="l" rtl="0" eaLnBrk="1" latinLnBrk="0" hangingPunct="1">
        <a:defRPr kumimoji="0" kern="1200">
          <a:solidFill>
            <a:schemeClr val="tx1"/>
          </a:solidFill>
          <a:latin typeface="+mn-lt"/>
          <a:ea typeface="+mn-ea"/>
          <a:cs typeface="+mn-cs"/>
        </a:defRPr>
      </a:lvl7pPr>
      <a:lvl8pPr marL="3200199" algn="l" rtl="0" eaLnBrk="1" latinLnBrk="0" hangingPunct="1">
        <a:defRPr kumimoji="0" kern="1200">
          <a:solidFill>
            <a:schemeClr val="tx1"/>
          </a:solidFill>
          <a:latin typeface="+mn-lt"/>
          <a:ea typeface="+mn-ea"/>
          <a:cs typeface="+mn-cs"/>
        </a:defRPr>
      </a:lvl8pPr>
      <a:lvl9pPr marL="365737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6" name="Rectangle 15"/>
          <p:cNvSpPr>
            <a:spLocks noChangeArrowheads="1"/>
          </p:cNvSpPr>
          <p:nvPr/>
        </p:nvSpPr>
        <p:spPr bwMode="white">
          <a:xfrm>
            <a:off x="0" y="0"/>
            <a:ext cx="9144000" cy="13933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8" name="Rectangle 17"/>
          <p:cNvSpPr>
            <a:spLocks noChangeArrowheads="1"/>
          </p:cNvSpPr>
          <p:nvPr/>
        </p:nvSpPr>
        <p:spPr bwMode="white">
          <a:xfrm>
            <a:off x="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9" name="Rectangle 18"/>
          <p:cNvSpPr>
            <a:spLocks noChangeArrowheads="1"/>
          </p:cNvSpPr>
          <p:nvPr/>
        </p:nvSpPr>
        <p:spPr bwMode="white">
          <a:xfrm>
            <a:off x="8991600" y="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9" name="Rectangle 8"/>
          <p:cNvSpPr>
            <a:spLocks noChangeArrowheads="1"/>
          </p:cNvSpPr>
          <p:nvPr/>
        </p:nvSpPr>
        <p:spPr bwMode="auto">
          <a:xfrm>
            <a:off x="149353"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dirty="0">
              <a:latin typeface="Tahoma" pitchFamily="34" charset="0"/>
            </a:endParaRPr>
          </a:p>
        </p:txBody>
      </p:sp>
      <p:sp>
        <p:nvSpPr>
          <p:cNvPr id="8" name="Rectangle 7"/>
          <p:cNvSpPr>
            <a:spLocks noChangeArrowheads="1"/>
          </p:cNvSpPr>
          <p:nvPr/>
        </p:nvSpPr>
        <p:spPr bwMode="auto">
          <a:xfrm>
            <a:off x="152401"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0" name="Straight Connector 9"/>
          <p:cNvSpPr>
            <a:spLocks noChangeShapeType="1"/>
          </p:cNvSpPr>
          <p:nvPr/>
        </p:nvSpPr>
        <p:spPr bwMode="auto">
          <a:xfrm>
            <a:off x="152401"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2400" dirty="0">
              <a:solidFill>
                <a:prstClr val="black"/>
              </a:solidFill>
              <a:latin typeface="Tahoma" pitchFamily="34" charset="0"/>
            </a:endParaRPr>
          </a:p>
        </p:txBody>
      </p:sp>
      <p:sp>
        <p:nvSpPr>
          <p:cNvPr id="12" name="Oval 11"/>
          <p:cNvSpPr/>
          <p:nvPr/>
        </p:nvSpPr>
        <p:spPr>
          <a:xfrm>
            <a:off x="4267200" y="956037"/>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15" name="Oval 14"/>
          <p:cNvSpPr/>
          <p:nvPr/>
        </p:nvSpPr>
        <p:spPr>
          <a:xfrm>
            <a:off x="4361690" y="105052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dirty="0">
              <a:solidFill>
                <a:prstClr val="white"/>
              </a:solidFill>
            </a:endParaRPr>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D23CEF51-8090-4254-878E-CDD981DD2FBF}" type="slidenum">
              <a:rPr lang="en-US" smtClean="0">
                <a:solidFill>
                  <a:srgbClr val="8CADAE">
                    <a:shade val="75000"/>
                  </a:srgbClr>
                </a:solidFill>
                <a:latin typeface="Tahoma" pitchFamily="34" charset="0"/>
              </a:rPr>
              <a:pPr fontAlgn="base">
                <a:spcBef>
                  <a:spcPct val="0"/>
                </a:spcBef>
                <a:spcAft>
                  <a:spcPct val="0"/>
                </a:spcAft>
                <a:defRPr/>
              </a:pPr>
              <a:t>‹#›</a:t>
            </a:fld>
            <a:endParaRPr lang="en-US" dirty="0">
              <a:solidFill>
                <a:srgbClr val="8CADAE">
                  <a:shade val="75000"/>
                </a:srgbClr>
              </a:solidFill>
              <a:latin typeface="Tahoma" pitchFamily="34" charset="0"/>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5565508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4" r:id="rId13"/>
    <p:sldLayoutId id="2147483765" r:id="rId14"/>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03" indent="-274303"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06" indent="-274303"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09" indent="-228586"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11" indent="-228586"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514" indent="-228586"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817" indent="-18286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20" indent="-18286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988" indent="-18286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291" indent="-18286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1" algn="l" rtl="0" eaLnBrk="1" latinLnBrk="0" hangingPunct="1">
        <a:defRPr kumimoji="0" kern="1200">
          <a:solidFill>
            <a:schemeClr val="tx1"/>
          </a:solidFill>
          <a:latin typeface="+mn-lt"/>
          <a:ea typeface="+mn-ea"/>
          <a:cs typeface="+mn-cs"/>
        </a:defRPr>
      </a:lvl2pPr>
      <a:lvl3pPr marL="914343" algn="l" rtl="0" eaLnBrk="1" latinLnBrk="0" hangingPunct="1">
        <a:defRPr kumimoji="0" kern="1200">
          <a:solidFill>
            <a:schemeClr val="tx1"/>
          </a:solidFill>
          <a:latin typeface="+mn-lt"/>
          <a:ea typeface="+mn-ea"/>
          <a:cs typeface="+mn-cs"/>
        </a:defRPr>
      </a:lvl3pPr>
      <a:lvl4pPr marL="1371514" algn="l" rtl="0" eaLnBrk="1" latinLnBrk="0" hangingPunct="1">
        <a:defRPr kumimoji="0" kern="1200">
          <a:solidFill>
            <a:schemeClr val="tx1"/>
          </a:solidFill>
          <a:latin typeface="+mn-lt"/>
          <a:ea typeface="+mn-ea"/>
          <a:cs typeface="+mn-cs"/>
        </a:defRPr>
      </a:lvl4pPr>
      <a:lvl5pPr marL="1828685" algn="l" rtl="0" eaLnBrk="1" latinLnBrk="0" hangingPunct="1">
        <a:defRPr kumimoji="0" kern="1200">
          <a:solidFill>
            <a:schemeClr val="tx1"/>
          </a:solidFill>
          <a:latin typeface="+mn-lt"/>
          <a:ea typeface="+mn-ea"/>
          <a:cs typeface="+mn-cs"/>
        </a:defRPr>
      </a:lvl5pPr>
      <a:lvl6pPr marL="2285857" algn="l" rtl="0" eaLnBrk="1" latinLnBrk="0" hangingPunct="1">
        <a:defRPr kumimoji="0" kern="1200">
          <a:solidFill>
            <a:schemeClr val="tx1"/>
          </a:solidFill>
          <a:latin typeface="+mn-lt"/>
          <a:ea typeface="+mn-ea"/>
          <a:cs typeface="+mn-cs"/>
        </a:defRPr>
      </a:lvl6pPr>
      <a:lvl7pPr marL="2743029" algn="l" rtl="0" eaLnBrk="1" latinLnBrk="0" hangingPunct="1">
        <a:defRPr kumimoji="0" kern="1200">
          <a:solidFill>
            <a:schemeClr val="tx1"/>
          </a:solidFill>
          <a:latin typeface="+mn-lt"/>
          <a:ea typeface="+mn-ea"/>
          <a:cs typeface="+mn-cs"/>
        </a:defRPr>
      </a:lvl7pPr>
      <a:lvl8pPr marL="3200199" algn="l" rtl="0" eaLnBrk="1" latinLnBrk="0" hangingPunct="1">
        <a:defRPr kumimoji="0" kern="1200">
          <a:solidFill>
            <a:schemeClr val="tx1"/>
          </a:solidFill>
          <a:latin typeface="+mn-lt"/>
          <a:ea typeface="+mn-ea"/>
          <a:cs typeface="+mn-cs"/>
        </a:defRPr>
      </a:lvl8pPr>
      <a:lvl9pPr marL="365737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package" Target="../embeddings/Microsoft_Word_Document3.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package" Target="../embeddings/Microsoft_Word_Document4.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package" Target="../embeddings/Microsoft_Word_Document5.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Word_Document6.doc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package" Target="../embeddings/Microsoft_Word_Document7.docx"/></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7.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8.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hyperlink" Target="http://www.access-board.gov/guidelines-and-standards/streets-sidewalks" TargetMode="External"/><Relationship Id="rId2" Type="http://schemas.openxmlformats.org/officeDocument/2006/relationships/hyperlink" Target="http://www.state.nj.us/transportation/business/ada/" TargetMode="External"/><Relationship Id="rId1" Type="http://schemas.openxmlformats.org/officeDocument/2006/relationships/slideLayout" Target="../slideLayouts/slideLayout27.xml"/><Relationship Id="rId5" Type="http://schemas.openxmlformats.org/officeDocument/2006/relationships/hyperlink" Target="http://www.access-board.gov/guidelines-and-standards/buildings-and-sites/about-the-ada-standards/ada-standards" TargetMode="External"/><Relationship Id="rId4" Type="http://schemas.openxmlformats.org/officeDocument/2006/relationships/hyperlink" Target="http://www.access-board.gov/guidelines-and-standards/streets-sidewalks/public-rights-of-way/guidance-and-re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hyperlink" Target="mailto:TitleVI@dot.nj.gov"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hyperlink" Target="mailto:Shivani.Patel@dot.nj.gov" TargetMode="External"/><Relationship Id="rId5" Type="http://schemas.openxmlformats.org/officeDocument/2006/relationships/hyperlink" Target="mailto:Chrystal.Section@dot.nj.gov" TargetMode="External"/><Relationship Id="rId4" Type="http://schemas.openxmlformats.org/officeDocument/2006/relationships/hyperlink" Target="mailto:Anthony.Davis@dot.nj.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709093" y="498423"/>
            <a:ext cx="7848865" cy="590834"/>
          </a:xfrm>
          <a:noFill/>
        </p:spPr>
        <p:txBody>
          <a:bodyPr anchor="t">
            <a:normAutofit fontScale="90000"/>
          </a:bodyPr>
          <a:lstStyle/>
          <a:p>
            <a:pPr algn="ctr">
              <a:lnSpc>
                <a:spcPct val="100000"/>
              </a:lnSpc>
              <a:spcBef>
                <a:spcPts val="1200"/>
              </a:spcBef>
              <a:spcAft>
                <a:spcPts val="3000"/>
              </a:spcAft>
            </a:pPr>
            <a:r>
              <a:rPr lang="en-US" sz="3100" b="1" dirty="0">
                <a:solidFill>
                  <a:schemeClr val="tx1"/>
                </a:solidFill>
                <a:effectLst>
                  <a:outerShdw blurRad="38100" dist="38100" dir="2700000" algn="tl">
                    <a:srgbClr val="000000">
                      <a:alpha val="43137"/>
                    </a:srgbClr>
                  </a:outerShdw>
                </a:effectLst>
                <a:latin typeface="Calibri" panose="020F0502020204030204" pitchFamily="34" charset="0"/>
              </a:rPr>
              <a:t>New Jersey Department of </a:t>
            </a:r>
            <a:r>
              <a:rPr lang="en-US" sz="3100" b="1" dirty="0" smtClean="0">
                <a:solidFill>
                  <a:schemeClr val="tx1"/>
                </a:solidFill>
                <a:effectLst>
                  <a:outerShdw blurRad="38100" dist="38100" dir="2700000" algn="tl">
                    <a:srgbClr val="000000">
                      <a:alpha val="43137"/>
                    </a:srgbClr>
                  </a:outerShdw>
                </a:effectLst>
                <a:latin typeface="Calibri" panose="020F0502020204030204" pitchFamily="34" charset="0"/>
              </a:rPr>
              <a:t>Transportation</a:t>
            </a:r>
            <a:br>
              <a:rPr lang="en-US" sz="3100" b="1" dirty="0" smtClean="0">
                <a:solidFill>
                  <a:schemeClr val="tx1"/>
                </a:solidFill>
                <a:effectLst>
                  <a:outerShdw blurRad="38100" dist="38100" dir="2700000" algn="tl">
                    <a:srgbClr val="000000">
                      <a:alpha val="43137"/>
                    </a:srgbClr>
                  </a:outerShdw>
                </a:effectLst>
                <a:latin typeface="Calibri" panose="020F0502020204030204" pitchFamily="34" charset="0"/>
              </a:rPr>
            </a:br>
            <a:endParaRPr lang="en-US" sz="1854" b="1" dirty="0">
              <a:effectLst>
                <a:outerShdw blurRad="38100" dist="38100" dir="2700000" algn="tl">
                  <a:srgbClr val="000000">
                    <a:alpha val="43137"/>
                  </a:srgbClr>
                </a:outerShdw>
              </a:effectLst>
              <a:latin typeface="Calibri" panose="020F0502020204030204" pitchFamily="34" charset="0"/>
            </a:endParaRPr>
          </a:p>
        </p:txBody>
      </p:sp>
      <p:sp>
        <p:nvSpPr>
          <p:cNvPr id="11267" name="Rectangle 3"/>
          <p:cNvSpPr>
            <a:spLocks noGrp="1" noChangeArrowheads="1"/>
          </p:cNvSpPr>
          <p:nvPr>
            <p:ph type="subTitle" idx="1"/>
          </p:nvPr>
        </p:nvSpPr>
        <p:spPr>
          <a:xfrm>
            <a:off x="369247" y="5119234"/>
            <a:ext cx="8433941" cy="1219562"/>
          </a:xfrm>
          <a:noFill/>
        </p:spPr>
        <p:txBody>
          <a:bodyPr>
            <a:noAutofit/>
          </a:bodyPr>
          <a:lstStyle/>
          <a:p>
            <a:pPr algn="ctr" eaLnBrk="1" hangingPunct="1">
              <a:lnSpc>
                <a:spcPct val="100000"/>
              </a:lnSpc>
              <a:spcBef>
                <a:spcPts val="0"/>
              </a:spcBef>
              <a:spcAft>
                <a:spcPts val="0"/>
              </a:spcAft>
            </a:pPr>
            <a:r>
              <a:rPr lang="en-US" b="1" cap="none" dirty="0" smtClean="0">
                <a:solidFill>
                  <a:schemeClr val="tx1"/>
                </a:solidFill>
                <a:latin typeface="Arial Black" panose="020B0A04020102020204" pitchFamily="34" charset="0"/>
                <a:cs typeface="Arial" panose="020B0604020202020204" pitchFamily="34" charset="0"/>
              </a:rPr>
              <a:t>Division Of Civil Rights&amp; Affirmative Action</a:t>
            </a:r>
          </a:p>
          <a:p>
            <a:pPr algn="ctr" eaLnBrk="1" hangingPunct="1">
              <a:lnSpc>
                <a:spcPct val="100000"/>
              </a:lnSpc>
              <a:spcBef>
                <a:spcPts val="600"/>
              </a:spcBef>
              <a:spcAft>
                <a:spcPts val="1800"/>
              </a:spcAft>
            </a:pPr>
            <a:r>
              <a:rPr lang="en-US" sz="1400" b="1" cap="none" dirty="0" smtClean="0">
                <a:solidFill>
                  <a:schemeClr val="tx1"/>
                </a:solidFill>
                <a:latin typeface="Arial" panose="020B0604020202020204" pitchFamily="34" charset="0"/>
                <a:cs typeface="Arial" panose="020B0604020202020204" pitchFamily="34" charset="0"/>
              </a:rPr>
              <a:t>Anthony Davis, Manager, ADA &amp; Title VI Nondiscrimination Program</a:t>
            </a:r>
          </a:p>
          <a:p>
            <a:pPr algn="ctr" eaLnBrk="1" hangingPunct="1">
              <a:lnSpc>
                <a:spcPct val="100000"/>
              </a:lnSpc>
              <a:spcAft>
                <a:spcPts val="0"/>
              </a:spcAft>
            </a:pPr>
            <a:r>
              <a:rPr lang="en-US" sz="1200" b="1" cap="none" dirty="0" smtClean="0">
                <a:solidFill>
                  <a:schemeClr val="tx1"/>
                </a:solidFill>
                <a:latin typeface="Arial" panose="020B0604020202020204" pitchFamily="34" charset="0"/>
                <a:cs typeface="Arial" panose="020B0604020202020204" pitchFamily="34" charset="0"/>
              </a:rPr>
              <a:t>2017</a:t>
            </a:r>
          </a:p>
          <a:p>
            <a:pPr algn="ctr" eaLnBrk="1" hangingPunct="1">
              <a:lnSpc>
                <a:spcPct val="100000"/>
              </a:lnSpc>
              <a:spcAft>
                <a:spcPts val="0"/>
              </a:spcAft>
            </a:pPr>
            <a:endParaRPr lang="en-US" sz="1400" b="1" cap="none"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854031" y="3202124"/>
            <a:ext cx="1464375" cy="1464375"/>
          </a:xfrm>
          <a:prstGeom prst="rect">
            <a:avLst/>
          </a:prstGeom>
        </p:spPr>
      </p:pic>
      <p:sp>
        <p:nvSpPr>
          <p:cNvPr id="3" name="TextBox 2"/>
          <p:cNvSpPr txBox="1"/>
          <p:nvPr/>
        </p:nvSpPr>
        <p:spPr>
          <a:xfrm>
            <a:off x="7681527" y="6477000"/>
            <a:ext cx="1431993" cy="230832"/>
          </a:xfrm>
          <a:prstGeom prst="rect">
            <a:avLst/>
          </a:prstGeom>
          <a:noFill/>
        </p:spPr>
        <p:txBody>
          <a:bodyPr wrap="square" rtlCol="0">
            <a:spAutoFit/>
          </a:bodyPr>
          <a:lstStyle/>
          <a:p>
            <a:pPr algn="ctr"/>
            <a:r>
              <a:rPr lang="en-US" sz="900" dirty="0" smtClean="0">
                <a:solidFill>
                  <a:schemeClr val="bg1"/>
                </a:solidFill>
                <a:latin typeface="Arial" panose="020B0604020202020204" pitchFamily="34" charset="0"/>
                <a:cs typeface="Arial" panose="020B0604020202020204" pitchFamily="34" charset="0"/>
              </a:rPr>
              <a:t>January 2016</a:t>
            </a:r>
            <a:endParaRPr lang="en-US" sz="900" dirty="0">
              <a:solidFill>
                <a:schemeClr val="bg1"/>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513800" y="1057154"/>
            <a:ext cx="8391646" cy="2667000"/>
          </a:xfrm>
          <a:prstGeom prst="rect">
            <a:avLst/>
          </a:prstGeom>
          <a:noFill/>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6000" kern="1200" cap="all" spc="0" baseline="0">
                <a:solidFill>
                  <a:schemeClr val="bg1"/>
                </a:solidFill>
                <a:latin typeface="+mj-lt"/>
                <a:ea typeface="+mj-ea"/>
                <a:cs typeface="+mj-cs"/>
              </a:defRPr>
            </a:lvl1pPr>
          </a:lstStyle>
          <a:p>
            <a:pPr fontAlgn="auto">
              <a:lnSpc>
                <a:spcPct val="100000"/>
              </a:lnSpc>
              <a:spcBef>
                <a:spcPts val="0"/>
              </a:spcBef>
            </a:pPr>
            <a:r>
              <a:rPr lang="en-US" sz="3300" b="1"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rPr>
              <a:t>TITLE VI NONDISCRIMINATION Requirements</a:t>
            </a:r>
            <a:br>
              <a:rPr lang="en-US" sz="3300" b="1"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rPr>
            </a:br>
            <a:endParaRPr lang="en-US" sz="1200" b="1"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endParaRPr>
          </a:p>
          <a:p>
            <a:pPr fontAlgn="auto">
              <a:lnSpc>
                <a:spcPct val="100000"/>
              </a:lnSpc>
              <a:spcBef>
                <a:spcPts val="0"/>
              </a:spcBef>
            </a:pPr>
            <a:r>
              <a:rPr lang="en-US" sz="2100" b="1" dirty="0" smtClean="0">
                <a:solidFill>
                  <a:schemeClr val="tx1"/>
                </a:solidFill>
                <a:effectLst>
                  <a:outerShdw blurRad="38100" dist="38100" dir="2700000" algn="tl">
                    <a:srgbClr val="000000">
                      <a:alpha val="43137"/>
                    </a:srgbClr>
                  </a:outerShdw>
                </a:effectLst>
                <a:latin typeface="Calibri" panose="020F0502020204030204" pitchFamily="34" charset="0"/>
              </a:rPr>
              <a:t>County Engineers</a:t>
            </a:r>
            <a:endParaRPr lang="en-US" sz="2100" b="1" dirty="0">
              <a:solidFill>
                <a:schemeClr val="tx1"/>
              </a:solidFill>
              <a:latin typeface="Calibri" panose="020F050202020403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8093" y="304800"/>
            <a:ext cx="762000" cy="762000"/>
          </a:xfrm>
          <a:prstGeom prst="ellipse">
            <a:avLst/>
          </a:prstGeom>
        </p:spPr>
      </p:pic>
    </p:spTree>
    <p:extLst>
      <p:ext uri="{BB962C8B-B14F-4D97-AF65-F5344CB8AC3E}">
        <p14:creationId xmlns:p14="http://schemas.microsoft.com/office/powerpoint/2010/main" val="209350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solidFill>
                  <a:schemeClr val="tx1"/>
                </a:solidFill>
              </a:rPr>
              <a:t>Title VI Nondiscrimination Policy Statement</a:t>
            </a:r>
            <a:endParaRPr lang="en-US" sz="2800" b="1" dirty="0">
              <a:solidFill>
                <a:schemeClr val="tx1"/>
              </a:solidFill>
            </a:endParaRPr>
          </a:p>
        </p:txBody>
      </p:sp>
      <p:sp>
        <p:nvSpPr>
          <p:cNvPr id="5" name="Content Placeholder 4"/>
          <p:cNvSpPr>
            <a:spLocks noGrp="1"/>
          </p:cNvSpPr>
          <p:nvPr>
            <p:ph sz="quarter" idx="1"/>
          </p:nvPr>
        </p:nvSpPr>
        <p:spPr>
          <a:xfrm>
            <a:off x="301752" y="1527048"/>
            <a:ext cx="8503920" cy="4601378"/>
          </a:xfrm>
        </p:spPr>
        <p:txBody>
          <a:bodyPr/>
          <a:lstStyle/>
          <a:p>
            <a:pPr marL="0" lvl="1" indent="0">
              <a:buClr>
                <a:schemeClr val="accent1"/>
              </a:buClr>
              <a:buSzPct val="85000"/>
              <a:buNone/>
            </a:pPr>
            <a:r>
              <a:rPr lang="en-US" sz="1600" b="1" dirty="0" smtClean="0">
                <a:solidFill>
                  <a:schemeClr val="tx1"/>
                </a:solidFill>
              </a:rPr>
              <a:t>Title VI Nondiscrimination Policy Statement must:</a:t>
            </a:r>
          </a:p>
          <a:p>
            <a:pPr marL="548606" lvl="2">
              <a:buClr>
                <a:schemeClr val="accent1"/>
              </a:buClr>
              <a:buSzPct val="85000"/>
              <a:buFont typeface="Wingdings 2"/>
              <a:buChar char=""/>
            </a:pPr>
            <a:r>
              <a:rPr lang="en-US" sz="1600" dirty="0" smtClean="0"/>
              <a:t>Indicate </a:t>
            </a:r>
            <a:r>
              <a:rPr lang="en-US" sz="1600" dirty="0"/>
              <a:t>commitment to nondiscrimination in </a:t>
            </a:r>
            <a:r>
              <a:rPr lang="en-US" sz="1600" dirty="0" smtClean="0"/>
              <a:t>the LPA’s programs </a:t>
            </a:r>
            <a:r>
              <a:rPr lang="en-US" sz="1600" dirty="0"/>
              <a:t>and activities administered by </a:t>
            </a:r>
            <a:r>
              <a:rPr lang="en-US" sz="1600" dirty="0" smtClean="0"/>
              <a:t>LPA, </a:t>
            </a:r>
            <a:r>
              <a:rPr lang="en-US" sz="1600" dirty="0"/>
              <a:t>or your contractors, whether it is federally funded or not </a:t>
            </a:r>
            <a:r>
              <a:rPr lang="en-US" sz="1600" dirty="0" smtClean="0"/>
              <a:t>that:</a:t>
            </a:r>
          </a:p>
          <a:p>
            <a:pPr marL="548606" lvl="2">
              <a:buClr>
                <a:schemeClr val="accent1"/>
              </a:buClr>
              <a:buSzPct val="85000"/>
              <a:buFont typeface="Wingdings 2"/>
              <a:buChar char=""/>
            </a:pPr>
            <a:endParaRPr lang="en-US" sz="1600" dirty="0"/>
          </a:p>
          <a:p>
            <a:pPr marL="548606" lvl="2">
              <a:buClr>
                <a:schemeClr val="accent1"/>
              </a:buClr>
              <a:buSzPct val="85000"/>
              <a:buFont typeface="Wingdings 2"/>
              <a:buChar char=""/>
            </a:pPr>
            <a:endParaRPr lang="en-US" sz="1600" dirty="0" smtClean="0"/>
          </a:p>
          <a:p>
            <a:pPr marL="548606" lvl="2">
              <a:buClr>
                <a:schemeClr val="accent1"/>
              </a:buClr>
              <a:buSzPct val="85000"/>
              <a:buFont typeface="Wingdings 2"/>
              <a:buChar char=""/>
            </a:pPr>
            <a:endParaRPr lang="en-US" sz="1600" dirty="0"/>
          </a:p>
          <a:p>
            <a:pPr marL="548606" lvl="2">
              <a:buClr>
                <a:schemeClr val="accent1"/>
              </a:buClr>
              <a:buSzPct val="85000"/>
              <a:buFont typeface="Wingdings 2"/>
              <a:buChar char=""/>
            </a:pPr>
            <a:endParaRPr lang="en-US" sz="1600" dirty="0" smtClean="0"/>
          </a:p>
          <a:p>
            <a:pPr marL="548606" lvl="2">
              <a:buClr>
                <a:schemeClr val="accent1"/>
              </a:buClr>
              <a:buSzPct val="85000"/>
              <a:buFont typeface="Wingdings 2"/>
              <a:buChar char=""/>
            </a:pPr>
            <a:endParaRPr lang="en-US" sz="1600" dirty="0"/>
          </a:p>
          <a:p>
            <a:pPr marL="548606" lvl="2">
              <a:buClr>
                <a:schemeClr val="accent1"/>
              </a:buClr>
              <a:buSzPct val="85000"/>
              <a:buFont typeface="Wingdings 2"/>
              <a:buChar char=""/>
            </a:pPr>
            <a:endParaRPr lang="en-US" sz="1600" dirty="0" smtClean="0"/>
          </a:p>
          <a:p>
            <a:pPr marL="548606" lvl="2">
              <a:buClr>
                <a:schemeClr val="accent1"/>
              </a:buClr>
              <a:buSzPct val="85000"/>
              <a:buFont typeface="Wingdings 2"/>
              <a:buChar char=""/>
            </a:pPr>
            <a:endParaRPr lang="en-US" sz="1600" dirty="0"/>
          </a:p>
          <a:p>
            <a:pPr marL="548606" lvl="2">
              <a:buClr>
                <a:schemeClr val="accent1"/>
              </a:buClr>
              <a:buSzPct val="85000"/>
              <a:buFont typeface="Wingdings 2"/>
              <a:buChar char=""/>
            </a:pPr>
            <a:endParaRPr lang="en-US" sz="1600" dirty="0" smtClean="0"/>
          </a:p>
          <a:p>
            <a:pPr marL="548606" lvl="2">
              <a:buClr>
                <a:schemeClr val="accent1"/>
              </a:buClr>
              <a:buSzPct val="85000"/>
              <a:buFont typeface="Wingdings 2"/>
              <a:buChar char=""/>
            </a:pPr>
            <a:endParaRPr lang="en-US" sz="1600" dirty="0"/>
          </a:p>
          <a:p>
            <a:pPr marL="548606" lvl="2">
              <a:buClr>
                <a:schemeClr val="accent1"/>
              </a:buClr>
              <a:buSzPct val="85000"/>
              <a:buFont typeface="Wingdings 2"/>
              <a:buChar char=""/>
            </a:pPr>
            <a:r>
              <a:rPr lang="en-US" sz="1600" dirty="0" smtClean="0"/>
              <a:t>Be printed on Local Public Agency letterhead</a:t>
            </a:r>
          </a:p>
          <a:p>
            <a:pPr marL="548606" lvl="2">
              <a:buClr>
                <a:schemeClr val="accent1"/>
              </a:buClr>
              <a:buSzPct val="85000"/>
              <a:buFont typeface="Wingdings 2"/>
              <a:buChar char=""/>
            </a:pPr>
            <a:r>
              <a:rPr lang="en-US" sz="1600" dirty="0" smtClean="0"/>
              <a:t>Signed by the appropriate authority</a:t>
            </a:r>
          </a:p>
        </p:txBody>
      </p:sp>
      <p:sp>
        <p:nvSpPr>
          <p:cNvPr id="6" name="TextBox 5"/>
          <p:cNvSpPr txBox="1"/>
          <p:nvPr/>
        </p:nvSpPr>
        <p:spPr>
          <a:xfrm>
            <a:off x="1446373" y="2723745"/>
            <a:ext cx="6400800" cy="1815882"/>
          </a:xfrm>
          <a:prstGeom prst="rect">
            <a:avLst/>
          </a:prstGeom>
          <a:noFill/>
        </p:spPr>
        <p:txBody>
          <a:bodyPr wrap="square" rtlCol="0">
            <a:spAutoFit/>
          </a:bodyPr>
          <a:lstStyle/>
          <a:p>
            <a:pPr marL="0" lvl="4" algn="just">
              <a:buClr>
                <a:schemeClr val="accent1"/>
              </a:buClr>
              <a:buSzPct val="85000"/>
              <a:buNone/>
            </a:pPr>
            <a:r>
              <a:rPr lang="en-US" sz="1600" dirty="0">
                <a:latin typeface="Tahoma" panose="020B0604030504040204" pitchFamily="34" charset="0"/>
                <a:ea typeface="Tahoma" panose="020B0604030504040204" pitchFamily="34" charset="0"/>
                <a:cs typeface="Tahoma" panose="020B0604030504040204" pitchFamily="34" charset="0"/>
              </a:rPr>
              <a:t>“</a:t>
            </a:r>
            <a:r>
              <a:rPr lang="en-US" sz="1600" i="1" dirty="0">
                <a:latin typeface="Tahoma" panose="020B0604030504040204" pitchFamily="34" charset="0"/>
                <a:ea typeface="Tahoma" panose="020B0604030504040204" pitchFamily="34" charset="0"/>
                <a:cs typeface="Tahoma" panose="020B0604030504040204" pitchFamily="34" charset="0"/>
              </a:rPr>
              <a:t>No person shall on the grounds of race, creed, color, national origin, age, ancestry, nationality, gender, disability, religion, </a:t>
            </a:r>
            <a:r>
              <a:rPr lang="en-US" sz="1600" i="1" dirty="0" err="1">
                <a:latin typeface="Tahoma" panose="020B0604030504040204" pitchFamily="34" charset="0"/>
                <a:ea typeface="Tahoma" panose="020B0604030504040204" pitchFamily="34" charset="0"/>
                <a:cs typeface="Tahoma" panose="020B0604030504040204" pitchFamily="34" charset="0"/>
              </a:rPr>
              <a:t>affectional</a:t>
            </a:r>
            <a:r>
              <a:rPr lang="en-US" sz="1600" i="1" dirty="0">
                <a:latin typeface="Tahoma" panose="020B0604030504040204" pitchFamily="34" charset="0"/>
                <a:ea typeface="Tahoma" panose="020B0604030504040204" pitchFamily="34" charset="0"/>
                <a:cs typeface="Tahoma" panose="020B0604030504040204" pitchFamily="34" charset="0"/>
              </a:rPr>
              <a:t> or sexual orientation, gender identity or expression, income level or ability to read, write or speak English be excluded from participation in, be denied the benefits of, or otherwise subjected to discrimination or retaliation under any program or activity… “</a:t>
            </a: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622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1981200"/>
            <a:ext cx="4113923" cy="4311437"/>
          </a:xfrm>
          <a:prstGeom prst="rect">
            <a:avLst/>
          </a:prstGeom>
          <a:noFill/>
        </p:spPr>
        <p:txBody>
          <a:bodyPr wrap="square" rtlCol="0">
            <a:spAutoFit/>
          </a:bodyPr>
          <a:lstStyle/>
          <a:p>
            <a:pPr algn="just">
              <a:spcAft>
                <a:spcPts val="600"/>
              </a:spcAft>
            </a:pPr>
            <a:r>
              <a:rPr lang="en-US" sz="1346" dirty="0">
                <a:latin typeface="Calibri" panose="020F0502020204030204" pitchFamily="34" charset="0"/>
              </a:rPr>
              <a:t>It is the policy of the New Jersey Department of Transportation to abide by Title VI of the Civil Rights Act of 1964, Executive Order 12898 for Environmental Justice, Executive Order 13166 for Limited English Proficiency, 23 U.S.C. Section 324, related statutes or Executive Orders, and N.J.A.C. 10:5-31 et seq., all together which provide in part, that:</a:t>
            </a:r>
          </a:p>
          <a:p>
            <a:pPr marL="166376" algn="just">
              <a:tabLst>
                <a:tab pos="6853101" algn="l"/>
              </a:tabLst>
            </a:pPr>
            <a:r>
              <a:rPr lang="en-US" sz="1346" dirty="0">
                <a:effectLst>
                  <a:outerShdw blurRad="38100" dist="38100" dir="2700000" algn="tl">
                    <a:srgbClr val="000000">
                      <a:alpha val="43137"/>
                    </a:srgbClr>
                  </a:outerShdw>
                </a:effectLst>
                <a:latin typeface="Calibri" panose="020F0502020204030204" pitchFamily="34" charset="0"/>
              </a:rPr>
              <a:t>No person in the United States shall, on the grounds of race, creed, color, national origin, age, ancestry, nationality, gender, disability, religion, affectional or sexual orientation, gender identity or expression, income level or ability to read, write or speak English, be excluded from participation in, be denied the benefits of, or otherwise subjected to discrimination in any program or activity which is administered by the Department, regardless of funding source (i.e. State, Federal Highway Administration, Federal Transit Administration, Federal Railroad Administration or Federal Aviation Administration).</a:t>
            </a:r>
          </a:p>
          <a:p>
            <a:pPr marL="166376"/>
            <a:endParaRPr lang="en-US" sz="1346" dirty="0">
              <a:latin typeface="Calibri" panose="020F0502020204030204" pitchFamily="34" charset="0"/>
            </a:endParaRPr>
          </a:p>
        </p:txBody>
      </p:sp>
      <p:sp>
        <p:nvSpPr>
          <p:cNvPr id="7" name="Title 1"/>
          <p:cNvSpPr txBox="1">
            <a:spLocks/>
          </p:cNvSpPr>
          <p:nvPr/>
        </p:nvSpPr>
        <p:spPr>
          <a:xfrm>
            <a:off x="469106" y="132032"/>
            <a:ext cx="8431826" cy="603732"/>
          </a:xfrm>
          <a:prstGeom prst="rect">
            <a:avLst/>
          </a:prstGeom>
        </p:spPr>
        <p:txBody>
          <a:bodyPr vert="horz" lIns="90559" tIns="45280" rIns="90559" bIns="4528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US" sz="3565" b="1" dirty="0" smtClean="0">
                <a:latin typeface="Calibri" panose="020F0502020204030204" pitchFamily="34" charset="0"/>
              </a:rPr>
              <a:t>Example - NJDOT’s Title </a:t>
            </a:r>
            <a:r>
              <a:rPr lang="en-US" sz="3565" b="1" dirty="0">
                <a:latin typeface="Calibri" panose="020F0502020204030204" pitchFamily="34" charset="0"/>
              </a:rPr>
              <a:t>VI </a:t>
            </a:r>
            <a:r>
              <a:rPr lang="en-US" sz="3565" b="1" dirty="0" smtClean="0">
                <a:latin typeface="Calibri" panose="020F0502020204030204" pitchFamily="34" charset="0"/>
              </a:rPr>
              <a:t>Nondiscrimination Policy Statement</a:t>
            </a:r>
            <a:endParaRPr lang="en-US" sz="3565" b="1" dirty="0">
              <a:latin typeface="Calibri" panose="020F0502020204030204" pitchFamily="34" charset="0"/>
            </a:endParaRPr>
          </a:p>
        </p:txBody>
      </p:sp>
      <p:pic>
        <p:nvPicPr>
          <p:cNvPr id="8" name="Picture 7"/>
          <p:cNvPicPr>
            <a:picLocks noChangeAspect="1"/>
          </p:cNvPicPr>
          <p:nvPr/>
        </p:nvPicPr>
        <p:blipFill>
          <a:blip r:embed="rId4"/>
          <a:stretch>
            <a:fillRect/>
          </a:stretch>
        </p:blipFill>
        <p:spPr>
          <a:xfrm>
            <a:off x="6242537" y="955475"/>
            <a:ext cx="925247" cy="806014"/>
          </a:xfrm>
          <a:prstGeom prst="rect">
            <a:avLst/>
          </a:prstGeom>
        </p:spPr>
      </p:pic>
      <p:graphicFrame>
        <p:nvGraphicFramePr>
          <p:cNvPr id="3" name="Object 2"/>
          <p:cNvGraphicFramePr>
            <a:graphicFrameLocks noChangeAspect="1"/>
          </p:cNvGraphicFramePr>
          <p:nvPr>
            <p:extLst/>
          </p:nvPr>
        </p:nvGraphicFramePr>
        <p:xfrm>
          <a:off x="381000" y="923373"/>
          <a:ext cx="4114800" cy="5324871"/>
        </p:xfrm>
        <a:graphic>
          <a:graphicData uri="http://schemas.openxmlformats.org/presentationml/2006/ole">
            <mc:AlternateContent xmlns:mc="http://schemas.openxmlformats.org/markup-compatibility/2006">
              <mc:Choice xmlns:v="urn:schemas-microsoft-com:vml" Requires="v">
                <p:oleObj spid="_x0000_s1080" name="Acrobat Document" r:id="rId5" imgW="4663386" imgH="6035020" progId="AcroExch.Document.DC">
                  <p:embed/>
                </p:oleObj>
              </mc:Choice>
              <mc:Fallback>
                <p:oleObj name="Acrobat Document" r:id="rId5" imgW="4663386" imgH="6035020" progId="AcroExch.Document.DC">
                  <p:embed/>
                  <p:pic>
                    <p:nvPicPr>
                      <p:cNvPr id="0" name=""/>
                      <p:cNvPicPr/>
                      <p:nvPr/>
                    </p:nvPicPr>
                    <p:blipFill>
                      <a:blip r:embed="rId6"/>
                      <a:stretch>
                        <a:fillRect/>
                      </a:stretch>
                    </p:blipFill>
                    <p:spPr>
                      <a:xfrm>
                        <a:off x="381000" y="923373"/>
                        <a:ext cx="4114800" cy="5324871"/>
                      </a:xfrm>
                      <a:prstGeom prst="rect">
                        <a:avLst/>
                      </a:prstGeom>
                      <a:ln w="12700">
                        <a:solidFill>
                          <a:schemeClr val="tx1"/>
                        </a:solidFill>
                      </a:ln>
                    </p:spPr>
                  </p:pic>
                </p:oleObj>
              </mc:Fallback>
            </mc:AlternateContent>
          </a:graphicData>
        </a:graphic>
      </p:graphicFrame>
      <p:sp>
        <p:nvSpPr>
          <p:cNvPr id="9" name="TextBox 8"/>
          <p:cNvSpPr txBox="1"/>
          <p:nvPr/>
        </p:nvSpPr>
        <p:spPr>
          <a:xfrm rot="20520893">
            <a:off x="628292" y="1235371"/>
            <a:ext cx="790816" cy="246221"/>
          </a:xfrm>
          <a:prstGeom prst="rect">
            <a:avLst/>
          </a:prstGeom>
          <a:noFill/>
        </p:spPr>
        <p:txBody>
          <a:bodyPr wrap="square" rtlCol="0">
            <a:spAutoFit/>
          </a:bodyPr>
          <a:lstStyle/>
          <a:p>
            <a:r>
              <a:rPr lang="en-US" sz="1000" i="1" dirty="0" smtClean="0">
                <a:solidFill>
                  <a:schemeClr val="tx1">
                    <a:lumMod val="65000"/>
                    <a:lumOff val="35000"/>
                  </a:schemeClr>
                </a:solidFill>
              </a:rPr>
              <a:t>Example</a:t>
            </a:r>
            <a:endParaRPr lang="en-US" sz="1000" i="1" dirty="0">
              <a:solidFill>
                <a:schemeClr val="tx1">
                  <a:lumMod val="65000"/>
                  <a:lumOff val="35000"/>
                </a:schemeClr>
              </a:solidFill>
            </a:endParaRPr>
          </a:p>
        </p:txBody>
      </p:sp>
    </p:spTree>
    <p:extLst>
      <p:ext uri="{BB962C8B-B14F-4D97-AF65-F5344CB8AC3E}">
        <p14:creationId xmlns:p14="http://schemas.microsoft.com/office/powerpoint/2010/main" val="62168766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a:t>
            </a:r>
            <a:endParaRPr lang="en-US" dirty="0"/>
          </a:p>
        </p:txBody>
      </p:sp>
      <p:sp>
        <p:nvSpPr>
          <p:cNvPr id="13" name="Text Placeholder 12"/>
          <p:cNvSpPr>
            <a:spLocks noGrp="1"/>
          </p:cNvSpPr>
          <p:nvPr>
            <p:ph type="body" idx="2"/>
          </p:nvPr>
        </p:nvSpPr>
        <p:spPr/>
        <p:txBody>
          <a:bodyPr/>
          <a:lstStyle/>
          <a:p>
            <a:r>
              <a:rPr lang="en-US" dirty="0" smtClean="0"/>
              <a:t>Print on Local Public Agency letterhead</a:t>
            </a:r>
          </a:p>
          <a:p>
            <a:endParaRPr lang="en-US" dirty="0"/>
          </a:p>
          <a:p>
            <a:r>
              <a:rPr lang="en-US" dirty="0" smtClean="0"/>
              <a:t>Page 1 of 4</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841491284"/>
              </p:ext>
            </p:extLst>
          </p:nvPr>
        </p:nvGraphicFramePr>
        <p:xfrm>
          <a:off x="3877381" y="672353"/>
          <a:ext cx="4477916" cy="5735124"/>
        </p:xfrm>
        <a:graphic>
          <a:graphicData uri="http://schemas.openxmlformats.org/presentationml/2006/ole">
            <mc:AlternateContent xmlns:mc="http://schemas.openxmlformats.org/markup-compatibility/2006">
              <mc:Choice xmlns:v="urn:schemas-microsoft-com:vml" Requires="v">
                <p:oleObj spid="_x0000_s2106" name="Document" r:id="rId4" imgW="5956042" imgH="8117803" progId="Word.Document.12">
                  <p:embed/>
                </p:oleObj>
              </mc:Choice>
              <mc:Fallback>
                <p:oleObj name="Document" r:id="rId4" imgW="5956042" imgH="8117803" progId="Word.Document.12">
                  <p:embed/>
                  <p:pic>
                    <p:nvPicPr>
                      <p:cNvPr id="0" name=""/>
                      <p:cNvPicPr/>
                      <p:nvPr/>
                    </p:nvPicPr>
                    <p:blipFill>
                      <a:blip r:embed="rId5"/>
                      <a:stretch>
                        <a:fillRect/>
                      </a:stretch>
                    </p:blipFill>
                    <p:spPr>
                      <a:xfrm>
                        <a:off x="3877381" y="672353"/>
                        <a:ext cx="4477916" cy="5735124"/>
                      </a:xfrm>
                      <a:prstGeom prst="rect">
                        <a:avLst/>
                      </a:prstGeom>
                    </p:spPr>
                  </p:pic>
                </p:oleObj>
              </mc:Fallback>
            </mc:AlternateContent>
          </a:graphicData>
        </a:graphic>
      </p:graphicFrame>
    </p:spTree>
    <p:extLst>
      <p:ext uri="{BB962C8B-B14F-4D97-AF65-F5344CB8AC3E}">
        <p14:creationId xmlns:p14="http://schemas.microsoft.com/office/powerpoint/2010/main" val="1011501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a:t>
            </a:r>
            <a:endParaRPr lang="en-US" dirty="0"/>
          </a:p>
        </p:txBody>
      </p:sp>
      <p:sp>
        <p:nvSpPr>
          <p:cNvPr id="13" name="Text Placeholder 12"/>
          <p:cNvSpPr>
            <a:spLocks noGrp="1"/>
          </p:cNvSpPr>
          <p:nvPr>
            <p:ph type="body" idx="2"/>
          </p:nvPr>
        </p:nvSpPr>
        <p:spPr/>
        <p:txBody>
          <a:bodyPr/>
          <a:lstStyle/>
          <a:p>
            <a:endParaRPr lang="en-US" dirty="0" smtClean="0"/>
          </a:p>
          <a:p>
            <a:r>
              <a:rPr lang="en-US" dirty="0" smtClean="0"/>
              <a:t>Page 4 of 4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773208037"/>
              </p:ext>
            </p:extLst>
          </p:nvPr>
        </p:nvGraphicFramePr>
        <p:xfrm>
          <a:off x="3483979" y="740779"/>
          <a:ext cx="4881783" cy="5466408"/>
        </p:xfrm>
        <a:graphic>
          <a:graphicData uri="http://schemas.openxmlformats.org/presentationml/2006/ole">
            <mc:AlternateContent xmlns:mc="http://schemas.openxmlformats.org/markup-compatibility/2006">
              <mc:Choice xmlns:v="urn:schemas-microsoft-com:vml" Requires="v">
                <p:oleObj spid="_x0000_s5175" name="Document" r:id="rId4" imgW="5956042" imgH="5338206" progId="Word.Document.12">
                  <p:embed/>
                </p:oleObj>
              </mc:Choice>
              <mc:Fallback>
                <p:oleObj name="Document" r:id="rId4" imgW="5956042" imgH="5338206" progId="Word.Document.12">
                  <p:embed/>
                  <p:pic>
                    <p:nvPicPr>
                      <p:cNvPr id="0" name=""/>
                      <p:cNvPicPr/>
                      <p:nvPr/>
                    </p:nvPicPr>
                    <p:blipFill>
                      <a:blip r:embed="rId5"/>
                      <a:stretch>
                        <a:fillRect/>
                      </a:stretch>
                    </p:blipFill>
                    <p:spPr>
                      <a:xfrm>
                        <a:off x="3483979" y="740779"/>
                        <a:ext cx="4881783" cy="5466408"/>
                      </a:xfrm>
                      <a:prstGeom prst="rect">
                        <a:avLst/>
                      </a:prstGeom>
                    </p:spPr>
                  </p:pic>
                </p:oleObj>
              </mc:Fallback>
            </mc:AlternateContent>
          </a:graphicData>
        </a:graphic>
      </p:graphicFrame>
    </p:spTree>
    <p:extLst>
      <p:ext uri="{BB962C8B-B14F-4D97-AF65-F5344CB8AC3E}">
        <p14:creationId xmlns:p14="http://schemas.microsoft.com/office/powerpoint/2010/main" val="733245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 -Appendix A</a:t>
            </a:r>
            <a:endParaRPr lang="en-US" dirty="0"/>
          </a:p>
        </p:txBody>
      </p:sp>
      <p:sp>
        <p:nvSpPr>
          <p:cNvPr id="13" name="Text Placeholder 12"/>
          <p:cNvSpPr>
            <a:spLocks noGrp="1"/>
          </p:cNvSpPr>
          <p:nvPr>
            <p:ph type="body" idx="2"/>
          </p:nvPr>
        </p:nvSpPr>
        <p:spPr>
          <a:xfrm>
            <a:off x="173619" y="2110901"/>
            <a:ext cx="2754775" cy="4249933"/>
          </a:xfrm>
        </p:spPr>
        <p:txBody>
          <a:bodyPr>
            <a:noAutofit/>
          </a:bodyPr>
          <a:lstStyle/>
          <a:p>
            <a:pPr>
              <a:spcBef>
                <a:spcPts val="0"/>
              </a:spcBef>
              <a:spcAft>
                <a:spcPts val="0"/>
              </a:spcAft>
            </a:pPr>
            <a:r>
              <a:rPr lang="en-US" sz="1300" dirty="0" smtClean="0">
                <a:solidFill>
                  <a:schemeClr val="tx1"/>
                </a:solidFill>
                <a:latin typeface="Tahoma" panose="020B0604030504040204" pitchFamily="34" charset="0"/>
                <a:ea typeface="Tahoma" panose="020B0604030504040204" pitchFamily="34" charset="0"/>
                <a:cs typeface="Tahoma" panose="020B0604030504040204" pitchFamily="34" charset="0"/>
              </a:rPr>
              <a:t>Applies </a:t>
            </a:r>
            <a:r>
              <a:rPr lang="en-US" sz="1300" dirty="0">
                <a:solidFill>
                  <a:schemeClr val="tx1"/>
                </a:solidFill>
                <a:latin typeface="Tahoma" panose="020B0604030504040204" pitchFamily="34" charset="0"/>
                <a:ea typeface="Tahoma" panose="020B0604030504040204" pitchFamily="34" charset="0"/>
                <a:cs typeface="Tahoma" panose="020B0604030504040204" pitchFamily="34" charset="0"/>
              </a:rPr>
              <a:t>to all federal aid contracts </a:t>
            </a:r>
            <a:r>
              <a:rPr lang="en-US" sz="13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contracts</a:t>
            </a:r>
            <a:r>
              <a:rPr lang="en-US" sz="13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Prime contracts &amp; subcontracts</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Vendor/supply agreements</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Consultant agreements for performance of work in connection with Federal-Aid contracts</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Research agreements with colleges, universities &amp; other institutions</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Fee appraiser and fee attorney contracts in connection with federally-aided ROW work</a:t>
            </a:r>
          </a:p>
          <a:p>
            <a:pPr marL="173038" lvl="2" indent="-115888">
              <a:buClr>
                <a:schemeClr val="bg2">
                  <a:lumMod val="25000"/>
                </a:schemeClr>
              </a:buClr>
              <a:buSzPct val="10000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Contracts between NJDOT and a contractor for relocation of utilities, unless the utility company itself, or its contractor relocates utilities.</a:t>
            </a:r>
          </a:p>
          <a:p>
            <a:pPr marL="560388" indent="-387350"/>
            <a:endParaRPr lang="en-US" sz="1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04299060"/>
              </p:ext>
            </p:extLst>
          </p:nvPr>
        </p:nvGraphicFramePr>
        <p:xfrm>
          <a:off x="3326861" y="437745"/>
          <a:ext cx="5226832" cy="5923090"/>
        </p:xfrm>
        <a:graphic>
          <a:graphicData uri="http://schemas.openxmlformats.org/presentationml/2006/ole">
            <mc:AlternateContent xmlns:mc="http://schemas.openxmlformats.org/markup-compatibility/2006">
              <mc:Choice xmlns:v="urn:schemas-microsoft-com:vml" Requires="v">
                <p:oleObj spid="_x0000_s6201" name="Document" r:id="rId4" imgW="6540102" imgH="7496595" progId="Word.Document.12">
                  <p:embed/>
                </p:oleObj>
              </mc:Choice>
              <mc:Fallback>
                <p:oleObj name="Document" r:id="rId4" imgW="6540102" imgH="7496595" progId="Word.Document.12">
                  <p:embed/>
                  <p:pic>
                    <p:nvPicPr>
                      <p:cNvPr id="0" name=""/>
                      <p:cNvPicPr/>
                      <p:nvPr/>
                    </p:nvPicPr>
                    <p:blipFill>
                      <a:blip r:embed="rId5"/>
                      <a:stretch>
                        <a:fillRect/>
                      </a:stretch>
                    </p:blipFill>
                    <p:spPr>
                      <a:xfrm>
                        <a:off x="3326861" y="437745"/>
                        <a:ext cx="5226832" cy="5923090"/>
                      </a:xfrm>
                      <a:prstGeom prst="rect">
                        <a:avLst/>
                      </a:prstGeom>
                    </p:spPr>
                  </p:pic>
                </p:oleObj>
              </mc:Fallback>
            </mc:AlternateContent>
          </a:graphicData>
        </a:graphic>
      </p:graphicFrame>
    </p:spTree>
    <p:extLst>
      <p:ext uri="{BB962C8B-B14F-4D97-AF65-F5344CB8AC3E}">
        <p14:creationId xmlns:p14="http://schemas.microsoft.com/office/powerpoint/2010/main" val="8927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 – Appendix B</a:t>
            </a:r>
            <a:endParaRPr lang="en-US" dirty="0"/>
          </a:p>
        </p:txBody>
      </p:sp>
      <p:sp>
        <p:nvSpPr>
          <p:cNvPr id="13" name="Text Placeholder 12"/>
          <p:cNvSpPr>
            <a:spLocks noGrp="1"/>
          </p:cNvSpPr>
          <p:nvPr>
            <p:ph type="body" idx="2"/>
          </p:nvPr>
        </p:nvSpPr>
        <p:spPr>
          <a:xfrm>
            <a:off x="381000" y="2199189"/>
            <a:ext cx="2362200" cy="4133583"/>
          </a:xfrm>
        </p:spPr>
        <p:txBody>
          <a:bodyPr>
            <a:normAutofit/>
          </a:bodyPr>
          <a:lstStyle/>
          <a:p>
            <a:pPr marL="231775" lvl="1" indent="-174625">
              <a:spcBef>
                <a:spcPts val="0"/>
              </a:spcBef>
              <a:spcAft>
                <a:spcPts val="1800"/>
              </a:spcAft>
              <a:buClr>
                <a:schemeClr val="bg2">
                  <a:lumMod val="25000"/>
                </a:schemeClr>
              </a:buClr>
              <a:buSzPct val="100000"/>
              <a:buFont typeface="Arial" panose="020B0604020202020204" pitchFamily="34" charset="0"/>
              <a:buChar char="•"/>
            </a:pPr>
            <a:r>
              <a:rPr lang="en-US" sz="1600" dirty="0">
                <a:solidFill>
                  <a:schemeClr val="tx1"/>
                </a:solidFill>
              </a:rPr>
              <a:t>Applies to conveyances of land or property to the State by the Federal government.</a:t>
            </a:r>
          </a:p>
          <a:p>
            <a:pPr marL="231775" lvl="1" indent="-174625">
              <a:buClr>
                <a:schemeClr val="bg2">
                  <a:lumMod val="25000"/>
                </a:schemeClr>
              </a:buClr>
              <a:buSzPct val="100000"/>
              <a:buFont typeface="Arial" panose="020B0604020202020204" pitchFamily="34" charset="0"/>
              <a:buChar char="•"/>
            </a:pPr>
            <a:r>
              <a:rPr lang="en-US" sz="1600" dirty="0">
                <a:solidFill>
                  <a:schemeClr val="tx1"/>
                </a:solidFill>
              </a:rPr>
              <a:t>Conditions the conveyance to require nondiscrimination in connection with the State’s use of the property</a:t>
            </a:r>
            <a:endParaRPr lang="en-US" sz="1600" b="1" dirty="0">
              <a:solidFill>
                <a:schemeClr val="tx1"/>
              </a:solidFill>
            </a:endParaRP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664085680"/>
              </p:ext>
            </p:extLst>
          </p:nvPr>
        </p:nvGraphicFramePr>
        <p:xfrm>
          <a:off x="3414409" y="476655"/>
          <a:ext cx="5097293" cy="5856118"/>
        </p:xfrm>
        <a:graphic>
          <a:graphicData uri="http://schemas.openxmlformats.org/presentationml/2006/ole">
            <mc:AlternateContent xmlns:mc="http://schemas.openxmlformats.org/markup-compatibility/2006">
              <mc:Choice xmlns:v="urn:schemas-microsoft-com:vml" Requires="v">
                <p:oleObj spid="_x0000_s7224" name="Document" r:id="rId4" imgW="6540102" imgH="7932448" progId="Word.Document.12">
                  <p:embed/>
                </p:oleObj>
              </mc:Choice>
              <mc:Fallback>
                <p:oleObj name="Document" r:id="rId4" imgW="6540102" imgH="7932448" progId="Word.Document.12">
                  <p:embed/>
                  <p:pic>
                    <p:nvPicPr>
                      <p:cNvPr id="0" name=""/>
                      <p:cNvPicPr/>
                      <p:nvPr/>
                    </p:nvPicPr>
                    <p:blipFill>
                      <a:blip r:embed="rId5"/>
                      <a:stretch>
                        <a:fillRect/>
                      </a:stretch>
                    </p:blipFill>
                    <p:spPr>
                      <a:xfrm>
                        <a:off x="3414409" y="476655"/>
                        <a:ext cx="5097293" cy="5856118"/>
                      </a:xfrm>
                      <a:prstGeom prst="rect">
                        <a:avLst/>
                      </a:prstGeom>
                    </p:spPr>
                  </p:pic>
                </p:oleObj>
              </mc:Fallback>
            </mc:AlternateContent>
          </a:graphicData>
        </a:graphic>
      </p:graphicFrame>
    </p:spTree>
    <p:extLst>
      <p:ext uri="{BB962C8B-B14F-4D97-AF65-F5344CB8AC3E}">
        <p14:creationId xmlns:p14="http://schemas.microsoft.com/office/powerpoint/2010/main" val="1410665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 – Appendix C</a:t>
            </a:r>
            <a:endParaRPr lang="en-US" dirty="0"/>
          </a:p>
        </p:txBody>
      </p:sp>
      <p:sp>
        <p:nvSpPr>
          <p:cNvPr id="13" name="Text Placeholder 12"/>
          <p:cNvSpPr>
            <a:spLocks noGrp="1"/>
          </p:cNvSpPr>
          <p:nvPr>
            <p:ph type="body" idx="2"/>
          </p:nvPr>
        </p:nvSpPr>
        <p:spPr>
          <a:xfrm>
            <a:off x="381000" y="2627453"/>
            <a:ext cx="2362200" cy="3498711"/>
          </a:xfrm>
        </p:spPr>
        <p:txBody>
          <a:bodyPr/>
          <a:lstStyle/>
          <a:p>
            <a:r>
              <a:rPr lang="en-US" dirty="0">
                <a:solidFill>
                  <a:schemeClr val="tx1"/>
                </a:solidFill>
              </a:rPr>
              <a:t>CLAUSES FOR TRANSFER OF REAL PROPERTY ACQUIRED OR IMPROVED UNDER THE ACTIVITY, FACILITY, OR PROGRAM</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519127261"/>
              </p:ext>
            </p:extLst>
          </p:nvPr>
        </p:nvGraphicFramePr>
        <p:xfrm>
          <a:off x="2991654" y="574842"/>
          <a:ext cx="5897703" cy="5592797"/>
        </p:xfrm>
        <a:graphic>
          <a:graphicData uri="http://schemas.openxmlformats.org/presentationml/2006/ole">
            <mc:AlternateContent xmlns:mc="http://schemas.openxmlformats.org/markup-compatibility/2006">
              <mc:Choice xmlns:v="urn:schemas-microsoft-com:vml" Requires="v">
                <p:oleObj spid="_x0000_s8246" name="Document" r:id="rId4" imgW="6540102" imgH="6201634" progId="Word.Document.12">
                  <p:embed/>
                </p:oleObj>
              </mc:Choice>
              <mc:Fallback>
                <p:oleObj name="Document" r:id="rId4" imgW="6540102" imgH="6201634" progId="Word.Document.12">
                  <p:embed/>
                  <p:pic>
                    <p:nvPicPr>
                      <p:cNvPr id="0" name=""/>
                      <p:cNvPicPr/>
                      <p:nvPr/>
                    </p:nvPicPr>
                    <p:blipFill>
                      <a:blip r:embed="rId5"/>
                      <a:stretch>
                        <a:fillRect/>
                      </a:stretch>
                    </p:blipFill>
                    <p:spPr>
                      <a:xfrm>
                        <a:off x="2991654" y="574842"/>
                        <a:ext cx="5897703" cy="5592797"/>
                      </a:xfrm>
                      <a:prstGeom prst="rect">
                        <a:avLst/>
                      </a:prstGeom>
                    </p:spPr>
                  </p:pic>
                </p:oleObj>
              </mc:Fallback>
            </mc:AlternateContent>
          </a:graphicData>
        </a:graphic>
      </p:graphicFrame>
    </p:spTree>
    <p:extLst>
      <p:ext uri="{BB962C8B-B14F-4D97-AF65-F5344CB8AC3E}">
        <p14:creationId xmlns:p14="http://schemas.microsoft.com/office/powerpoint/2010/main" val="4286578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 – Appendix D</a:t>
            </a:r>
            <a:endParaRPr lang="en-US" dirty="0"/>
          </a:p>
        </p:txBody>
      </p:sp>
      <p:sp>
        <p:nvSpPr>
          <p:cNvPr id="13" name="Text Placeholder 12"/>
          <p:cNvSpPr>
            <a:spLocks noGrp="1"/>
          </p:cNvSpPr>
          <p:nvPr>
            <p:ph type="body" idx="2"/>
          </p:nvPr>
        </p:nvSpPr>
        <p:spPr>
          <a:xfrm>
            <a:off x="381000" y="2384385"/>
            <a:ext cx="2362200" cy="3741779"/>
          </a:xfrm>
        </p:spPr>
        <p:txBody>
          <a:bodyPr/>
          <a:lstStyle/>
          <a:p>
            <a:r>
              <a:rPr lang="en-US" dirty="0">
                <a:solidFill>
                  <a:schemeClr val="tx1"/>
                </a:solidFill>
              </a:rPr>
              <a:t>CLAUSES FOR CONSTRUCTION/USE/ACCESS TO REAL PROPERTY ACQUIRED UNDER THE ACTIVITY, FACILITY OR PROGRAM</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245871875"/>
              </p:ext>
            </p:extLst>
          </p:nvPr>
        </p:nvGraphicFramePr>
        <p:xfrm>
          <a:off x="3005847" y="554477"/>
          <a:ext cx="5933871" cy="5719863"/>
        </p:xfrm>
        <a:graphic>
          <a:graphicData uri="http://schemas.openxmlformats.org/presentationml/2006/ole">
            <mc:AlternateContent xmlns:mc="http://schemas.openxmlformats.org/markup-compatibility/2006">
              <mc:Choice xmlns:v="urn:schemas-microsoft-com:vml" Requires="v">
                <p:oleObj spid="_x0000_s9272" name="Document" r:id="rId4" imgW="6540102" imgH="5085189" progId="Word.Document.12">
                  <p:embed/>
                </p:oleObj>
              </mc:Choice>
              <mc:Fallback>
                <p:oleObj name="Document" r:id="rId4" imgW="6540102" imgH="5085189" progId="Word.Document.12">
                  <p:embed/>
                  <p:pic>
                    <p:nvPicPr>
                      <p:cNvPr id="0" name=""/>
                      <p:cNvPicPr/>
                      <p:nvPr/>
                    </p:nvPicPr>
                    <p:blipFill>
                      <a:blip r:embed="rId5"/>
                      <a:stretch>
                        <a:fillRect/>
                      </a:stretch>
                    </p:blipFill>
                    <p:spPr>
                      <a:xfrm>
                        <a:off x="3005847" y="554477"/>
                        <a:ext cx="5933871" cy="5719863"/>
                      </a:xfrm>
                      <a:prstGeom prst="rect">
                        <a:avLst/>
                      </a:prstGeom>
                    </p:spPr>
                  </p:pic>
                </p:oleObj>
              </mc:Fallback>
            </mc:AlternateContent>
          </a:graphicData>
        </a:graphic>
      </p:graphicFrame>
    </p:spTree>
    <p:extLst>
      <p:ext uri="{BB962C8B-B14F-4D97-AF65-F5344CB8AC3E}">
        <p14:creationId xmlns:p14="http://schemas.microsoft.com/office/powerpoint/2010/main" val="2359858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Standard Title VI Assurance – Appendix E</a:t>
            </a:r>
            <a:endParaRPr lang="en-US" dirty="0"/>
          </a:p>
        </p:txBody>
      </p:sp>
      <p:sp>
        <p:nvSpPr>
          <p:cNvPr id="13" name="Text Placeholder 12"/>
          <p:cNvSpPr>
            <a:spLocks noGrp="1"/>
          </p:cNvSpPr>
          <p:nvPr>
            <p:ph type="body" idx="2"/>
          </p:nvPr>
        </p:nvSpPr>
        <p:spPr>
          <a:xfrm>
            <a:off x="381000" y="2650603"/>
            <a:ext cx="2362200" cy="3475561"/>
          </a:xfrm>
        </p:spPr>
        <p:txBody>
          <a:bodyPr/>
          <a:lstStyle/>
          <a:p>
            <a:r>
              <a:rPr lang="en-US" b="1" dirty="0">
                <a:solidFill>
                  <a:schemeClr val="tx1"/>
                </a:solidFill>
              </a:rPr>
              <a:t>(Must be physically included in all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contracts</a:t>
            </a:r>
            <a:r>
              <a:rPr lang="en-US" b="1" dirty="0">
                <a:solidFill>
                  <a:schemeClr val="tx1"/>
                </a:solidFill>
              </a:rPr>
              <a:t>)</a:t>
            </a:r>
          </a:p>
          <a:p>
            <a:endParaRPr lang="en-US"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69164610"/>
              </p:ext>
            </p:extLst>
          </p:nvPr>
        </p:nvGraphicFramePr>
        <p:xfrm>
          <a:off x="3487698" y="606313"/>
          <a:ext cx="4660879" cy="5778137"/>
        </p:xfrm>
        <a:graphic>
          <a:graphicData uri="http://schemas.openxmlformats.org/presentationml/2006/ole">
            <mc:AlternateContent xmlns:mc="http://schemas.openxmlformats.org/markup-compatibility/2006">
              <mc:Choice xmlns:v="urn:schemas-microsoft-com:vml" Requires="v">
                <p:oleObj spid="_x0000_s10295" name="Document" r:id="rId4" imgW="6540102" imgH="8107005" progId="Word.Document.12">
                  <p:embed/>
                </p:oleObj>
              </mc:Choice>
              <mc:Fallback>
                <p:oleObj name="Document" r:id="rId4" imgW="6540102" imgH="8107005" progId="Word.Document.12">
                  <p:embed/>
                  <p:pic>
                    <p:nvPicPr>
                      <p:cNvPr id="0" name=""/>
                      <p:cNvPicPr/>
                      <p:nvPr/>
                    </p:nvPicPr>
                    <p:blipFill>
                      <a:blip r:embed="rId5"/>
                      <a:stretch>
                        <a:fillRect/>
                      </a:stretch>
                    </p:blipFill>
                    <p:spPr>
                      <a:xfrm>
                        <a:off x="3487698" y="606313"/>
                        <a:ext cx="4660879" cy="5778137"/>
                      </a:xfrm>
                      <a:prstGeom prst="rect">
                        <a:avLst/>
                      </a:prstGeom>
                    </p:spPr>
                  </p:pic>
                </p:oleObj>
              </mc:Fallback>
            </mc:AlternateContent>
          </a:graphicData>
        </a:graphic>
      </p:graphicFrame>
    </p:spTree>
    <p:extLst>
      <p:ext uri="{BB962C8B-B14F-4D97-AF65-F5344CB8AC3E}">
        <p14:creationId xmlns:p14="http://schemas.microsoft.com/office/powerpoint/2010/main" val="82595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94801" y="204281"/>
            <a:ext cx="8644918" cy="966971"/>
          </a:xfrm>
        </p:spPr>
        <p:txBody>
          <a:bodyPr anchor="ctr">
            <a:noAutofit/>
          </a:bodyPr>
          <a:lstStyle/>
          <a:p>
            <a:pPr algn="l"/>
            <a:r>
              <a:rPr lang="en-US" sz="3000" b="1" dirty="0" smtClean="0">
                <a:latin typeface="+mn-lt"/>
              </a:rPr>
              <a:t>Equal Employment Opportunity Program</a:t>
            </a:r>
            <a:endParaRPr lang="en-US" sz="3000" b="1" dirty="0">
              <a:latin typeface="+mn-lt"/>
            </a:endParaRPr>
          </a:p>
        </p:txBody>
      </p:sp>
      <p:sp>
        <p:nvSpPr>
          <p:cNvPr id="5" name="Text Placeholder 4"/>
          <p:cNvSpPr>
            <a:spLocks noGrp="1"/>
          </p:cNvSpPr>
          <p:nvPr>
            <p:ph type="body" idx="1"/>
          </p:nvPr>
        </p:nvSpPr>
        <p:spPr>
          <a:xfrm>
            <a:off x="381000" y="1446892"/>
            <a:ext cx="2565390" cy="839109"/>
          </a:xfrm>
        </p:spPr>
        <p:txBody>
          <a:bodyPr>
            <a:noAutofit/>
          </a:bodyPr>
          <a:lstStyle/>
          <a:p>
            <a:r>
              <a:rPr lang="en-US" sz="18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EEO (AGENCY Internal)</a:t>
            </a:r>
            <a:endParaRPr lang="en-US" sz="1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Placeholder 6"/>
          <p:cNvSpPr>
            <a:spLocks noGrp="1"/>
          </p:cNvSpPr>
          <p:nvPr>
            <p:ph type="body" idx="14"/>
          </p:nvPr>
        </p:nvSpPr>
        <p:spPr>
          <a:xfrm>
            <a:off x="5926238" y="1446892"/>
            <a:ext cx="3013481" cy="939917"/>
          </a:xfrm>
        </p:spPr>
        <p:txBody>
          <a:bodyPr>
            <a:noAutofit/>
          </a:bodyPr>
          <a:lstStyle/>
          <a:p>
            <a:r>
              <a:rPr lang="en-US" sz="1500" b="1" u="none"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CONSULTANT/CONTRACTOR</a:t>
            </a:r>
          </a:p>
          <a:p>
            <a:r>
              <a:rPr lang="en-US" sz="1500" b="1" u="none"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EXTERNAL EEO &amp; Contractor DBE compliance </a:t>
            </a:r>
            <a:endParaRPr lang="en-US" sz="1500" b="1" u="none"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p:cNvSpPr>
            <a:spLocks noGrp="1"/>
          </p:cNvSpPr>
          <p:nvPr>
            <p:ph type="body" idx="15"/>
          </p:nvPr>
        </p:nvSpPr>
        <p:spPr>
          <a:xfrm>
            <a:off x="3290341" y="1574158"/>
            <a:ext cx="2565390" cy="864242"/>
          </a:xfrm>
        </p:spPr>
        <p:txBody>
          <a:bodyPr>
            <a:normAutofit/>
          </a:bodyPr>
          <a:lstStyle/>
          <a:p>
            <a:r>
              <a:rPr lang="en-US" b="1" u="none"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EEO (AGENCY External)</a:t>
            </a:r>
            <a:endParaRPr lang="en-US" b="1" u="none"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sz="quarter" idx="16"/>
          </p:nvPr>
        </p:nvSpPr>
        <p:spPr>
          <a:xfrm>
            <a:off x="3290651" y="2561641"/>
            <a:ext cx="2565390" cy="3504933"/>
          </a:xfrm>
        </p:spPr>
        <p: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Deals with nondiscrimination in the procurement of contracts -  the recruitment and hiring of female and minority contractors, consultants, etc.</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Content Placeholder 13"/>
          <p:cNvSpPr>
            <a:spLocks noGrp="1"/>
          </p:cNvSpPr>
          <p:nvPr>
            <p:ph sz="quarter" idx="17"/>
          </p:nvPr>
        </p:nvSpPr>
        <p:spPr>
          <a:xfrm>
            <a:off x="6286191" y="2561641"/>
            <a:ext cx="2565390" cy="3504933"/>
          </a:xfrm>
        </p:spPr>
        <p:txBody>
          <a:bodyPr>
            <a:normAutofi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Deals with nondiscrimination in the consultant/contractor’s internal workforce.</a:t>
            </a:r>
          </a:p>
          <a:p>
            <a:endParaRPr lang="en-US" sz="1600" dirty="0">
              <a:latin typeface="Tahoma" panose="020B0604030504040204" pitchFamily="34" charset="0"/>
              <a:ea typeface="Tahoma" panose="020B0604030504040204" pitchFamily="34" charset="0"/>
              <a:cs typeface="Tahoma" panose="020B0604030504040204" pitchFamily="34" charset="0"/>
            </a:endParaRPr>
          </a:p>
          <a:p>
            <a:pPr>
              <a:buSzPct val="11000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Deals with monitoring the contractor’s recruitment and hiring of females and minorities for work on construction contracts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quarter" idx="13"/>
          </p:nvPr>
        </p:nvSpPr>
        <p:spPr>
          <a:xfrm>
            <a:off x="294801" y="2561641"/>
            <a:ext cx="2830516" cy="3504931"/>
          </a:xfrm>
        </p:spPr>
        <p:txBody>
          <a:bodyPr/>
          <a:lstStyle/>
          <a:p>
            <a:pPr>
              <a:buSzPct val="11000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Deals with nondiscrimination in the hiring of internal employees</a:t>
            </a:r>
            <a:endParaRPr lang="en-US" sz="1600" dirty="0">
              <a:latin typeface="Tahoma" panose="020B0604030504040204" pitchFamily="34" charset="0"/>
              <a:ea typeface="Tahoma" panose="020B0604030504040204" pitchFamily="34" charset="0"/>
              <a:cs typeface="Tahoma" panose="020B0604030504040204" pitchFamily="34" charset="0"/>
            </a:endParaRPr>
          </a:p>
          <a:p>
            <a:pPr>
              <a:spcBef>
                <a:spcPts val="1800"/>
              </a:spcBef>
              <a:buSzPct val="11000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Title VII of Civil Rights Act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3835426" y="4907799"/>
            <a:ext cx="1310506" cy="1282017"/>
          </a:xfrm>
          <a:prstGeom prst="rect">
            <a:avLst/>
          </a:prstGeom>
        </p:spPr>
      </p:pic>
    </p:spTree>
    <p:extLst>
      <p:ext uri="{BB962C8B-B14F-4D97-AF65-F5344CB8AC3E}">
        <p14:creationId xmlns:p14="http://schemas.microsoft.com/office/powerpoint/2010/main" val="370814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Presentation Objectives</a:t>
            </a:r>
            <a:endParaRPr lang="en-US" dirty="0"/>
          </a:p>
        </p:txBody>
      </p:sp>
      <p:sp>
        <p:nvSpPr>
          <p:cNvPr id="3" name="Content Placeholder 2"/>
          <p:cNvSpPr>
            <a:spLocks noGrp="1"/>
          </p:cNvSpPr>
          <p:nvPr>
            <p:ph sz="quarter" idx="1"/>
          </p:nvPr>
        </p:nvSpPr>
        <p:spPr/>
        <p:txBody>
          <a:bodyPr>
            <a:normAutofit lnSpcReduction="10000"/>
          </a:bodyPr>
          <a:lstStyle/>
          <a:p>
            <a:pPr>
              <a:spcBef>
                <a:spcPts val="0"/>
              </a:spcBef>
              <a:spcAft>
                <a:spcPts val="2400"/>
              </a:spcAft>
            </a:pPr>
            <a:r>
              <a:rPr lang="en-US" sz="1600" dirty="0" smtClean="0"/>
              <a:t>To </a:t>
            </a:r>
            <a:r>
              <a:rPr lang="en-US" sz="1600" dirty="0"/>
              <a:t>Provide </a:t>
            </a:r>
            <a:r>
              <a:rPr lang="en-US" sz="1600" dirty="0" smtClean="0"/>
              <a:t>County </a:t>
            </a:r>
            <a:r>
              <a:rPr lang="en-US" sz="1600" dirty="0"/>
              <a:t>Agencies </a:t>
            </a:r>
            <a:r>
              <a:rPr lang="en-US" sz="1600" dirty="0" smtClean="0"/>
              <a:t>a </a:t>
            </a:r>
            <a:r>
              <a:rPr lang="en-US" sz="1600" dirty="0"/>
              <a:t>Short Background and History of Title VI/Nondiscrimination and Environmental Justice</a:t>
            </a:r>
          </a:p>
          <a:p>
            <a:pPr>
              <a:spcBef>
                <a:spcPts val="0"/>
              </a:spcBef>
              <a:spcAft>
                <a:spcPts val="2400"/>
              </a:spcAft>
            </a:pPr>
            <a:r>
              <a:rPr lang="en-US" sz="1600" dirty="0"/>
              <a:t>To Assist </a:t>
            </a:r>
            <a:r>
              <a:rPr lang="en-US" sz="1600" dirty="0" smtClean="0"/>
              <a:t>County Agencies </a:t>
            </a:r>
            <a:r>
              <a:rPr lang="en-US" sz="1600" dirty="0"/>
              <a:t>in developing Affirmative Action </a:t>
            </a:r>
            <a:r>
              <a:rPr lang="en-US" sz="1600" dirty="0" smtClean="0"/>
              <a:t>and </a:t>
            </a:r>
            <a:r>
              <a:rPr lang="en-US" sz="1600" dirty="0"/>
              <a:t>Disadvantage </a:t>
            </a:r>
            <a:r>
              <a:rPr lang="en-US" sz="1600" dirty="0" smtClean="0"/>
              <a:t>Business Enterprise </a:t>
            </a:r>
            <a:r>
              <a:rPr lang="en-US" sz="1600" dirty="0"/>
              <a:t>Plans </a:t>
            </a:r>
            <a:r>
              <a:rPr lang="en-US" sz="1600" dirty="0" smtClean="0"/>
              <a:t>to ensure </a:t>
            </a:r>
            <a:r>
              <a:rPr lang="en-US" sz="1600" dirty="0"/>
              <a:t>nondiscrimination in their programs and activities.</a:t>
            </a:r>
          </a:p>
          <a:p>
            <a:pPr>
              <a:spcBef>
                <a:spcPts val="0"/>
              </a:spcBef>
              <a:spcAft>
                <a:spcPts val="2400"/>
              </a:spcAft>
            </a:pPr>
            <a:r>
              <a:rPr lang="en-US" sz="1600" dirty="0"/>
              <a:t>Define </a:t>
            </a:r>
            <a:r>
              <a:rPr lang="en-US" sz="1600" dirty="0" smtClean="0"/>
              <a:t>County Agencies role </a:t>
            </a:r>
            <a:r>
              <a:rPr lang="en-US" sz="1600" dirty="0"/>
              <a:t>in implementing Title VI Nondiscrimination within their Agencies </a:t>
            </a:r>
            <a:endParaRPr lang="en-US" sz="1600" dirty="0" smtClean="0"/>
          </a:p>
          <a:p>
            <a:pPr>
              <a:spcBef>
                <a:spcPts val="0"/>
              </a:spcBef>
              <a:spcAft>
                <a:spcPts val="2400"/>
              </a:spcAft>
            </a:pPr>
            <a:r>
              <a:rPr lang="en-US" sz="1600" dirty="0" smtClean="0"/>
              <a:t>Provide Guidance to County Agencies on developing their Title VI Assurances Letters </a:t>
            </a:r>
            <a:endParaRPr lang="en-US" sz="1600" dirty="0"/>
          </a:p>
          <a:p>
            <a:pPr>
              <a:spcBef>
                <a:spcPts val="0"/>
              </a:spcBef>
              <a:spcAft>
                <a:spcPts val="2400"/>
              </a:spcAft>
            </a:pPr>
            <a:r>
              <a:rPr lang="en-US" sz="1600" dirty="0" smtClean="0"/>
              <a:t>Provide Guidance to County Agencies on developing ADA Self-Evaluations/Transition Plans</a:t>
            </a:r>
          </a:p>
          <a:p>
            <a:pPr>
              <a:spcBef>
                <a:spcPts val="0"/>
              </a:spcBef>
              <a:spcAft>
                <a:spcPts val="2400"/>
              </a:spcAft>
            </a:pPr>
            <a:r>
              <a:rPr lang="en-US" sz="1600" dirty="0"/>
              <a:t>To advise you that we are in the process of developing a more comprehensive training for LPA’s at a later date.</a:t>
            </a:r>
          </a:p>
          <a:p>
            <a:pPr>
              <a:spcBef>
                <a:spcPts val="0"/>
              </a:spcBef>
              <a:spcAft>
                <a:spcPts val="2400"/>
              </a:spcAft>
            </a:pPr>
            <a:endParaRPr lang="en-US" sz="1200" dirty="0" smtClean="0"/>
          </a:p>
          <a:p>
            <a:pPr>
              <a:spcBef>
                <a:spcPts val="0"/>
              </a:spcBef>
              <a:spcAft>
                <a:spcPts val="2400"/>
              </a:spcAft>
            </a:pPr>
            <a:endParaRPr lang="en-US" sz="1200" dirty="0" smtClean="0"/>
          </a:p>
          <a:p>
            <a:pPr>
              <a:spcBef>
                <a:spcPts val="0"/>
              </a:spcBef>
              <a:spcAft>
                <a:spcPts val="2400"/>
              </a:spcAft>
            </a:pPr>
            <a:endParaRPr lang="en-US" sz="1800" dirty="0" smtClean="0"/>
          </a:p>
          <a:p>
            <a:pPr>
              <a:spcBef>
                <a:spcPts val="0"/>
              </a:spcBef>
              <a:spcAft>
                <a:spcPts val="2400"/>
              </a:spcAft>
            </a:pPr>
            <a:endParaRPr lang="en-US" sz="1800" dirty="0"/>
          </a:p>
        </p:txBody>
      </p:sp>
    </p:spTree>
    <p:extLst>
      <p:ext uri="{BB962C8B-B14F-4D97-AF65-F5344CB8AC3E}">
        <p14:creationId xmlns:p14="http://schemas.microsoft.com/office/powerpoint/2010/main" val="134112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924799" cy="3581400"/>
          </a:xfrm>
        </p:spPr>
        <p:txBody>
          <a:bodyPr>
            <a:normAutofit/>
          </a:bodyPr>
          <a:lstStyle/>
          <a:p>
            <a:pPr marL="688975" indent="-403225">
              <a:spcBef>
                <a:spcPts val="1800"/>
              </a:spcBef>
              <a:buClr>
                <a:schemeClr val="accent1">
                  <a:lumMod val="50000"/>
                </a:schemeClr>
              </a:buClr>
              <a:buFont typeface="Wingdings" panose="05000000000000000000" pitchFamily="2" charset="2"/>
              <a:buAutoNum type="arabicPeriod"/>
            </a:pPr>
            <a:r>
              <a:rPr lang="en-US" sz="1800" dirty="0">
                <a:solidFill>
                  <a:schemeClr val="tx1"/>
                </a:solidFill>
              </a:rPr>
              <a:t>Designation of Personnel Responsibility</a:t>
            </a:r>
          </a:p>
          <a:p>
            <a:pPr marL="688975" indent="-403225">
              <a:spcBef>
                <a:spcPts val="1800"/>
              </a:spcBef>
              <a:buClr>
                <a:schemeClr val="accent1">
                  <a:lumMod val="50000"/>
                </a:schemeClr>
              </a:buClr>
              <a:buFont typeface="Wingdings" panose="05000000000000000000" pitchFamily="2" charset="2"/>
              <a:buAutoNum type="arabicPeriod"/>
            </a:pPr>
            <a:r>
              <a:rPr lang="en-US" sz="1800" dirty="0" smtClean="0">
                <a:solidFill>
                  <a:schemeClr val="tx1"/>
                </a:solidFill>
              </a:rPr>
              <a:t>Statement </a:t>
            </a:r>
            <a:r>
              <a:rPr lang="en-US" sz="1800" dirty="0">
                <a:solidFill>
                  <a:schemeClr val="tx1"/>
                </a:solidFill>
              </a:rPr>
              <a:t>of Policy</a:t>
            </a:r>
          </a:p>
          <a:p>
            <a:pPr marL="688975" indent="-403225">
              <a:spcBef>
                <a:spcPts val="1800"/>
              </a:spcBef>
              <a:buClr>
                <a:schemeClr val="accent1">
                  <a:lumMod val="50000"/>
                </a:schemeClr>
              </a:buClr>
              <a:buFont typeface="Wingdings" panose="05000000000000000000" pitchFamily="2" charset="2"/>
              <a:buAutoNum type="arabicPeriod"/>
            </a:pPr>
            <a:r>
              <a:rPr lang="en-US" sz="1800" dirty="0" smtClean="0">
                <a:solidFill>
                  <a:schemeClr val="tx1"/>
                </a:solidFill>
              </a:rPr>
              <a:t>Dissemination of Policy</a:t>
            </a:r>
            <a:endParaRPr lang="en-US" sz="1800" dirty="0">
              <a:solidFill>
                <a:schemeClr val="tx1"/>
              </a:solidFill>
            </a:endParaRPr>
          </a:p>
          <a:p>
            <a:pPr marL="688975" indent="-403225">
              <a:spcBef>
                <a:spcPts val="1800"/>
              </a:spcBef>
              <a:buClr>
                <a:schemeClr val="accent1">
                  <a:lumMod val="50000"/>
                </a:schemeClr>
              </a:buClr>
              <a:buFont typeface="Wingdings" panose="05000000000000000000" pitchFamily="2" charset="2"/>
              <a:buAutoNum type="arabicPeriod"/>
            </a:pPr>
            <a:r>
              <a:rPr lang="en-US" sz="1800" dirty="0" smtClean="0">
                <a:solidFill>
                  <a:schemeClr val="tx1"/>
                </a:solidFill>
              </a:rPr>
              <a:t>Assessment of Employment Practices</a:t>
            </a:r>
          </a:p>
          <a:p>
            <a:pPr marL="688975" indent="-403225">
              <a:spcBef>
                <a:spcPts val="1800"/>
              </a:spcBef>
              <a:buClr>
                <a:schemeClr val="accent1">
                  <a:lumMod val="50000"/>
                </a:schemeClr>
              </a:buClr>
              <a:buFont typeface="Wingdings" panose="05000000000000000000" pitchFamily="2" charset="2"/>
              <a:buAutoNum type="arabicPeriod"/>
            </a:pPr>
            <a:r>
              <a:rPr lang="en-US" sz="1800" dirty="0" smtClean="0">
                <a:solidFill>
                  <a:schemeClr val="tx1"/>
                </a:solidFill>
              </a:rPr>
              <a:t>Utilization </a:t>
            </a:r>
            <a:r>
              <a:rPr lang="en-US" sz="1800" dirty="0">
                <a:solidFill>
                  <a:schemeClr val="tx1"/>
                </a:solidFill>
              </a:rPr>
              <a:t>Analysis</a:t>
            </a:r>
          </a:p>
          <a:p>
            <a:pPr marL="688975" indent="-403225">
              <a:spcBef>
                <a:spcPts val="1800"/>
              </a:spcBef>
              <a:buClr>
                <a:schemeClr val="accent1">
                  <a:lumMod val="50000"/>
                </a:schemeClr>
              </a:buClr>
              <a:buFont typeface="Wingdings" panose="05000000000000000000" pitchFamily="2" charset="2"/>
              <a:buAutoNum type="arabicPeriod"/>
            </a:pPr>
            <a:r>
              <a:rPr lang="en-US" sz="1800" dirty="0">
                <a:solidFill>
                  <a:schemeClr val="tx1"/>
                </a:solidFill>
              </a:rPr>
              <a:t>Goals and Timetables</a:t>
            </a:r>
          </a:p>
          <a:p>
            <a:pPr marL="688975" indent="-403225">
              <a:spcBef>
                <a:spcPts val="1800"/>
              </a:spcBef>
              <a:buClr>
                <a:schemeClr val="accent1">
                  <a:lumMod val="50000"/>
                </a:schemeClr>
              </a:buClr>
              <a:buFont typeface="Wingdings" panose="05000000000000000000" pitchFamily="2" charset="2"/>
              <a:buAutoNum type="arabicPeriod"/>
            </a:pPr>
            <a:r>
              <a:rPr lang="en-US" sz="1800" dirty="0" smtClean="0">
                <a:solidFill>
                  <a:schemeClr val="tx1"/>
                </a:solidFill>
              </a:rPr>
              <a:t>Monitoring </a:t>
            </a:r>
            <a:r>
              <a:rPr lang="en-US" sz="1800" dirty="0">
                <a:solidFill>
                  <a:schemeClr val="tx1"/>
                </a:solidFill>
              </a:rPr>
              <a:t>and Reporting</a:t>
            </a:r>
          </a:p>
          <a:p>
            <a:pPr>
              <a:spcBef>
                <a:spcPts val="1800"/>
              </a:spcBef>
            </a:pPr>
            <a:endParaRPr lang="en-US" sz="1800" dirty="0">
              <a:solidFill>
                <a:schemeClr val="tx1"/>
              </a:solidFill>
            </a:endParaRPr>
          </a:p>
        </p:txBody>
      </p:sp>
      <p:sp>
        <p:nvSpPr>
          <p:cNvPr id="4" name="Rectangle 5"/>
          <p:cNvSpPr txBox="1">
            <a:spLocks noChangeArrowheads="1"/>
          </p:cNvSpPr>
          <p:nvPr/>
        </p:nvSpPr>
        <p:spPr bwMode="auto">
          <a:xfrm>
            <a:off x="533400" y="228600"/>
            <a:ext cx="8305800" cy="762000"/>
          </a:xfrm>
          <a:prstGeom prst="rect">
            <a:avLst/>
          </a:prstGeom>
          <a:noFill/>
          <a:ln w="9525">
            <a:noFill/>
            <a:miter lim="800000"/>
            <a:headEnd/>
            <a:tailEnd/>
          </a:ln>
        </p:spPr>
        <p:txBody>
          <a:bodyPr lIns="91432" tIns="45716" rIns="91432" bIns="45716" anchor="b"/>
          <a:lstStyle/>
          <a:p>
            <a:pPr>
              <a:defRPr/>
            </a:pPr>
            <a:r>
              <a:rPr lang="en-US" sz="4000" b="1" kern="0" dirty="0" smtClean="0">
                <a:latin typeface="+mn-lt"/>
                <a:ea typeface="+mj-ea"/>
                <a:cs typeface="+mj-cs"/>
              </a:rPr>
              <a:t>EEO Program Components</a:t>
            </a:r>
            <a:endParaRPr lang="en-US" sz="4000" b="1" kern="0" dirty="0">
              <a:latin typeface="+mn-lt"/>
              <a:ea typeface="+mj-ea"/>
              <a:cs typeface="+mj-cs"/>
            </a:endParaRPr>
          </a:p>
        </p:txBody>
      </p:sp>
      <p:sp>
        <p:nvSpPr>
          <p:cNvPr id="2" name="AutoShape 2" descr="Image result for report"/>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7238999" y="4572000"/>
            <a:ext cx="1371600" cy="1371600"/>
          </a:xfrm>
          <a:prstGeom prst="rect">
            <a:avLst/>
          </a:prstGeom>
        </p:spPr>
      </p:pic>
    </p:spTree>
    <p:extLst>
      <p:ext uri="{BB962C8B-B14F-4D97-AF65-F5344CB8AC3E}">
        <p14:creationId xmlns:p14="http://schemas.microsoft.com/office/powerpoint/2010/main" val="279153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86605"/>
            <a:ext cx="8458200" cy="734799"/>
          </a:xfrm>
        </p:spPr>
        <p:txBody>
          <a:bodyPr anchor="ctr">
            <a:normAutofit/>
          </a:bodyPr>
          <a:lstStyle/>
          <a:p>
            <a:pPr algn="l" eaLnBrk="1" hangingPunct="1"/>
            <a:r>
              <a:rPr lang="en-US" sz="4000" b="1" dirty="0" smtClean="0">
                <a:solidFill>
                  <a:schemeClr val="tx1"/>
                </a:solidFill>
                <a:latin typeface="+mn-lt"/>
              </a:rPr>
              <a:t>Statement of Policy</a:t>
            </a:r>
            <a:r>
              <a:rPr lang="en-US" sz="4000" b="1" u="sng" dirty="0" smtClean="0">
                <a:solidFill>
                  <a:schemeClr val="tx1"/>
                </a:solidFill>
                <a:latin typeface="+mn-lt"/>
              </a:rPr>
              <a:t>  </a:t>
            </a:r>
          </a:p>
        </p:txBody>
      </p:sp>
      <p:sp>
        <p:nvSpPr>
          <p:cNvPr id="10243" name="Rectangle 3"/>
          <p:cNvSpPr>
            <a:spLocks noGrp="1" noChangeArrowheads="1"/>
          </p:cNvSpPr>
          <p:nvPr>
            <p:ph idx="1"/>
          </p:nvPr>
        </p:nvSpPr>
        <p:spPr>
          <a:xfrm>
            <a:off x="266699" y="1481959"/>
            <a:ext cx="8686801" cy="4938296"/>
          </a:xfrm>
        </p:spPr>
        <p:txBody>
          <a:bodyPr>
            <a:noAutofit/>
          </a:bodyPr>
          <a:lstStyle/>
          <a:p>
            <a:pPr marL="0" indent="0" eaLnBrk="1" hangingPunct="1">
              <a:lnSpc>
                <a:spcPct val="90000"/>
              </a:lnSpc>
              <a:buNone/>
            </a:pPr>
            <a:r>
              <a:rPr lang="en-US" sz="1800" dirty="0" smtClean="0">
                <a:solidFill>
                  <a:schemeClr val="tx1"/>
                </a:solidFill>
              </a:rPr>
              <a:t>In writing, and must include:</a:t>
            </a:r>
          </a:p>
          <a:p>
            <a:pPr marL="233363" indent="-233363" eaLnBrk="1" hangingPunct="1">
              <a:lnSpc>
                <a:spcPct val="90000"/>
              </a:lnSpc>
              <a:spcBef>
                <a:spcPts val="1200"/>
              </a:spcBef>
              <a:buClr>
                <a:schemeClr val="accent1">
                  <a:lumMod val="75000"/>
                </a:schemeClr>
              </a:buClr>
              <a:buFont typeface="+mj-lt"/>
              <a:buAutoNum type="arabicParenR"/>
            </a:pPr>
            <a:r>
              <a:rPr lang="en-US" sz="1800" dirty="0" smtClean="0">
                <a:solidFill>
                  <a:schemeClr val="tx1"/>
                </a:solidFill>
              </a:rPr>
              <a:t>A statement issued by the CEO regarding the Agency’s EEO policy affecting all employment practices, including recruitment, selection, promotions, terminations, transfers, layoffs, compensation, training, benefits, and other terms and conditions of employment;</a:t>
            </a:r>
          </a:p>
          <a:p>
            <a:pPr marL="233363" indent="-233363" eaLnBrk="1" hangingPunct="1">
              <a:lnSpc>
                <a:spcPct val="90000"/>
              </a:lnSpc>
              <a:spcBef>
                <a:spcPts val="1800"/>
              </a:spcBef>
              <a:buClr>
                <a:schemeClr val="accent1">
                  <a:lumMod val="75000"/>
                </a:schemeClr>
              </a:buClr>
              <a:buFont typeface="+mj-lt"/>
              <a:buAutoNum type="arabicParenR"/>
            </a:pPr>
            <a:r>
              <a:rPr lang="en-US" sz="1800" dirty="0" smtClean="0">
                <a:solidFill>
                  <a:schemeClr val="tx1"/>
                </a:solidFill>
              </a:rPr>
              <a:t>Commitment to EEO for all persons regardless of race, color, creed, national origin, sex , age and disability;</a:t>
            </a:r>
          </a:p>
          <a:p>
            <a:pPr marL="233363" indent="-233363" eaLnBrk="1" hangingPunct="1">
              <a:lnSpc>
                <a:spcPct val="90000"/>
              </a:lnSpc>
              <a:spcBef>
                <a:spcPts val="1800"/>
              </a:spcBef>
              <a:buClr>
                <a:schemeClr val="accent1">
                  <a:lumMod val="75000"/>
                </a:schemeClr>
              </a:buClr>
              <a:buFont typeface="+mj-lt"/>
              <a:buAutoNum type="arabicParenR"/>
            </a:pPr>
            <a:r>
              <a:rPr lang="en-US" sz="1800" dirty="0" smtClean="0">
                <a:solidFill>
                  <a:schemeClr val="tx1"/>
                </a:solidFill>
              </a:rPr>
              <a:t>Commitment to undertake an affirmative action program, including goals and timetables to overcome effects of past discrimination on minorities and women;</a:t>
            </a:r>
          </a:p>
          <a:p>
            <a:pPr marL="233363" indent="-233363" eaLnBrk="1" hangingPunct="1">
              <a:lnSpc>
                <a:spcPct val="90000"/>
              </a:lnSpc>
              <a:spcBef>
                <a:spcPts val="1800"/>
              </a:spcBef>
              <a:buClr>
                <a:schemeClr val="accent1">
                  <a:lumMod val="75000"/>
                </a:schemeClr>
              </a:buClr>
              <a:buFont typeface="+mj-lt"/>
              <a:buAutoNum type="arabicParenR"/>
            </a:pPr>
            <a:r>
              <a:rPr lang="en-US" sz="1800" dirty="0" smtClean="0">
                <a:solidFill>
                  <a:schemeClr val="tx1"/>
                </a:solidFill>
              </a:rPr>
              <a:t>Responsibility for implementation is assigned to an agency executive, and include the name and contact of such person;</a:t>
            </a:r>
          </a:p>
          <a:p>
            <a:pPr marL="233363" indent="-233363" eaLnBrk="1" hangingPunct="1">
              <a:lnSpc>
                <a:spcPct val="90000"/>
              </a:lnSpc>
              <a:spcBef>
                <a:spcPts val="1800"/>
              </a:spcBef>
              <a:buClr>
                <a:schemeClr val="accent1">
                  <a:lumMod val="75000"/>
                </a:schemeClr>
              </a:buClr>
              <a:buFont typeface="+mj-lt"/>
              <a:buAutoNum type="arabicParenR"/>
            </a:pPr>
            <a:r>
              <a:rPr lang="en-US" sz="1800" dirty="0" smtClean="0">
                <a:solidFill>
                  <a:schemeClr val="tx1"/>
                </a:solidFill>
              </a:rPr>
              <a:t>All management personnel share in the responsibility and will be assigned specific tasks to ensure compliance is achieved;</a:t>
            </a:r>
          </a:p>
        </p:txBody>
      </p:sp>
    </p:spTree>
    <p:extLst>
      <p:ext uri="{BB962C8B-B14F-4D97-AF65-F5344CB8AC3E}">
        <p14:creationId xmlns:p14="http://schemas.microsoft.com/office/powerpoint/2010/main" val="205273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86605"/>
            <a:ext cx="8458200" cy="734799"/>
          </a:xfrm>
        </p:spPr>
        <p:txBody>
          <a:bodyPr anchor="ctr">
            <a:normAutofit/>
          </a:bodyPr>
          <a:lstStyle/>
          <a:p>
            <a:pPr algn="l" eaLnBrk="1" hangingPunct="1"/>
            <a:r>
              <a:rPr lang="en-US" sz="4000" b="1" dirty="0" smtClean="0">
                <a:solidFill>
                  <a:schemeClr val="tx1"/>
                </a:solidFill>
                <a:latin typeface="+mn-lt"/>
              </a:rPr>
              <a:t>Statement of Policy</a:t>
            </a:r>
            <a:r>
              <a:rPr lang="en-US" sz="4000" b="1" u="sng" dirty="0" smtClean="0">
                <a:solidFill>
                  <a:schemeClr val="tx1"/>
                </a:solidFill>
                <a:latin typeface="+mn-lt"/>
              </a:rPr>
              <a:t>  </a:t>
            </a:r>
          </a:p>
        </p:txBody>
      </p:sp>
      <p:sp>
        <p:nvSpPr>
          <p:cNvPr id="10243" name="Rectangle 3"/>
          <p:cNvSpPr>
            <a:spLocks noGrp="1" noChangeArrowheads="1"/>
          </p:cNvSpPr>
          <p:nvPr>
            <p:ph idx="1"/>
          </p:nvPr>
        </p:nvSpPr>
        <p:spPr>
          <a:xfrm>
            <a:off x="266699" y="1481959"/>
            <a:ext cx="8686801" cy="4938296"/>
          </a:xfrm>
        </p:spPr>
        <p:txBody>
          <a:bodyPr>
            <a:noAutofit/>
          </a:bodyPr>
          <a:lstStyle/>
          <a:p>
            <a:pPr marL="0" indent="0" eaLnBrk="1" hangingPunct="1">
              <a:lnSpc>
                <a:spcPct val="90000"/>
              </a:lnSpc>
              <a:buNone/>
            </a:pPr>
            <a:r>
              <a:rPr lang="en-US" sz="1800" dirty="0" smtClean="0">
                <a:solidFill>
                  <a:schemeClr val="tx1"/>
                </a:solidFill>
              </a:rPr>
              <a:t>In writing, and must include:</a:t>
            </a:r>
          </a:p>
          <a:p>
            <a:pPr marL="342900" indent="-342900" eaLnBrk="1" hangingPunct="1">
              <a:lnSpc>
                <a:spcPct val="90000"/>
              </a:lnSpc>
              <a:spcBef>
                <a:spcPts val="1800"/>
              </a:spcBef>
              <a:buClr>
                <a:schemeClr val="accent1">
                  <a:lumMod val="75000"/>
                </a:schemeClr>
              </a:buClr>
              <a:buFont typeface="+mj-lt"/>
              <a:buAutoNum type="arabicParenR" startAt="6"/>
            </a:pPr>
            <a:r>
              <a:rPr lang="en-US" sz="1800" dirty="0" smtClean="0">
                <a:solidFill>
                  <a:schemeClr val="tx1"/>
                </a:solidFill>
              </a:rPr>
              <a:t>Applicants and employees have the right to file complaints alleging discrimination with the appropriate official;</a:t>
            </a:r>
          </a:p>
          <a:p>
            <a:pPr marL="342900" indent="-342900" eaLnBrk="1" hangingPunct="1">
              <a:lnSpc>
                <a:spcPct val="90000"/>
              </a:lnSpc>
              <a:spcBef>
                <a:spcPts val="1800"/>
              </a:spcBef>
              <a:buClr>
                <a:schemeClr val="accent1">
                  <a:lumMod val="75000"/>
                </a:schemeClr>
              </a:buClr>
              <a:buFont typeface="+mj-lt"/>
              <a:buAutoNum type="arabicParenR" startAt="6"/>
            </a:pPr>
            <a:r>
              <a:rPr lang="en-US" sz="1800" dirty="0" smtClean="0">
                <a:solidFill>
                  <a:schemeClr val="tx1"/>
                </a:solidFill>
              </a:rPr>
              <a:t>Performance by managers, supervisors, etc. will be evaluated on the success of the EEO program the same way as their performance on other agency’s goals;</a:t>
            </a:r>
          </a:p>
          <a:p>
            <a:pPr marL="342900" indent="-342900" eaLnBrk="1" hangingPunct="1">
              <a:lnSpc>
                <a:spcPct val="90000"/>
              </a:lnSpc>
              <a:spcBef>
                <a:spcPts val="1800"/>
              </a:spcBef>
              <a:buClr>
                <a:schemeClr val="accent1">
                  <a:lumMod val="75000"/>
                </a:schemeClr>
              </a:buClr>
              <a:buFont typeface="+mj-lt"/>
              <a:buAutoNum type="arabicParenR" startAt="6"/>
            </a:pPr>
            <a:r>
              <a:rPr lang="en-US" sz="1800" dirty="0" smtClean="0">
                <a:solidFill>
                  <a:schemeClr val="tx1"/>
                </a:solidFill>
              </a:rPr>
              <a:t>Successful achievement of EEO goals will provide benefits to the recipient/sub-recipient/contractor through fuller utilization and development of previously underutilized human resources</a:t>
            </a:r>
          </a:p>
        </p:txBody>
      </p:sp>
    </p:spTree>
    <p:extLst>
      <p:ext uri="{BB962C8B-B14F-4D97-AF65-F5344CB8AC3E}">
        <p14:creationId xmlns:p14="http://schemas.microsoft.com/office/powerpoint/2010/main" val="44892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52919" y="286605"/>
            <a:ext cx="8628433" cy="1015244"/>
          </a:xfrm>
        </p:spPr>
        <p:txBody>
          <a:bodyPr anchor="ctr">
            <a:normAutofit fontScale="90000"/>
          </a:bodyPr>
          <a:lstStyle/>
          <a:p>
            <a:r>
              <a:rPr lang="en-US" sz="4000" b="1" dirty="0" smtClean="0">
                <a:solidFill>
                  <a:schemeClr val="tx1"/>
                </a:solidFill>
                <a:latin typeface="+mn-lt"/>
              </a:rPr>
              <a:t>Dissemination of Policy - Internally</a:t>
            </a:r>
            <a:endParaRPr lang="en-US" sz="4000" b="1" dirty="0">
              <a:solidFill>
                <a:schemeClr val="tx1"/>
              </a:solidFill>
              <a:latin typeface="+mn-lt"/>
            </a:endParaRPr>
          </a:p>
        </p:txBody>
      </p:sp>
      <p:sp>
        <p:nvSpPr>
          <p:cNvPr id="18" name="Text Placeholder 17"/>
          <p:cNvSpPr>
            <a:spLocks noGrp="1"/>
          </p:cNvSpPr>
          <p:nvPr>
            <p:ph type="body" idx="1"/>
          </p:nvPr>
        </p:nvSpPr>
        <p:spPr>
          <a:xfrm>
            <a:off x="475642" y="2178297"/>
            <a:ext cx="3886200" cy="736282"/>
          </a:xfrm>
        </p:spPr>
        <p:txBody>
          <a:bodyPr>
            <a:normAutofit/>
          </a:bodyPr>
          <a:lstStyle/>
          <a:p>
            <a:r>
              <a:rPr lang="en-US" sz="1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Managers and Supervisors</a:t>
            </a:r>
          </a:p>
        </p:txBody>
      </p:sp>
      <p:sp>
        <p:nvSpPr>
          <p:cNvPr id="19" name="Content Placeholder 18"/>
          <p:cNvSpPr>
            <a:spLocks noGrp="1"/>
          </p:cNvSpPr>
          <p:nvPr>
            <p:ph sz="half" idx="2"/>
          </p:nvPr>
        </p:nvSpPr>
        <p:spPr>
          <a:xfrm>
            <a:off x="304800" y="2913814"/>
            <a:ext cx="3886200" cy="3966281"/>
          </a:xfrm>
        </p:spPr>
        <p:txBody>
          <a:bodyPr>
            <a:normAutofit/>
          </a:bodyPr>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Informed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via:</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Written communication from CEO</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Inclusion of the policy in the personnel and operations manual</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Meetings held with managers and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supervisors to discuss EEO Program and its implementation</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Placeholder 19"/>
          <p:cNvSpPr>
            <a:spLocks noGrp="1"/>
          </p:cNvSpPr>
          <p:nvPr>
            <p:ph type="body" sz="quarter" idx="3"/>
          </p:nvPr>
        </p:nvSpPr>
        <p:spPr>
          <a:xfrm>
            <a:off x="4829864" y="2174928"/>
            <a:ext cx="3962400" cy="736282"/>
          </a:xfrm>
        </p:spPr>
        <p:txBody>
          <a:bodyPr>
            <a:normAutofit/>
          </a:bodyPr>
          <a:lstStyle/>
          <a:p>
            <a:r>
              <a:rPr lang="en-US" sz="18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Non-supervisory </a:t>
            </a:r>
            <a:r>
              <a:rPr lang="en-US" sz="1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staff</a:t>
            </a:r>
          </a:p>
        </p:txBody>
      </p:sp>
      <p:sp>
        <p:nvSpPr>
          <p:cNvPr id="21" name="Content Placeholder 20"/>
          <p:cNvSpPr>
            <a:spLocks noGrp="1"/>
          </p:cNvSpPr>
          <p:nvPr>
            <p:ph sz="quarter" idx="4"/>
          </p:nvPr>
        </p:nvSpPr>
        <p:spPr>
          <a:xfrm>
            <a:off x="4799384" y="2911209"/>
            <a:ext cx="4081968" cy="3373843"/>
          </a:xfrm>
        </p:spPr>
        <p:txBody>
          <a:bodyPr>
            <a:normAutofit lnSpcReduction="10000"/>
          </a:bodyPr>
          <a:lstStyle/>
          <a:p>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Informed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via:</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Post EEO policy posters and statement on bulletin boards, near time clocks, cafeteria, employment/personnel office</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Include policy in employee handbooks, reports, manuals, union contracts</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Meet with minority and female employees for suggestions about the program</a:t>
            </a:r>
          </a:p>
          <a:p>
            <a:pPr lvl="1">
              <a:buClr>
                <a:schemeClr val="tx2">
                  <a:lumMod val="75000"/>
                </a:schemeClr>
              </a:buCl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Present EEO program during employee orientation and training programs</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19100" y="1637510"/>
            <a:ext cx="7543800" cy="461665"/>
          </a:xfrm>
          <a:prstGeom prst="rect">
            <a:avLst/>
          </a:prstGeom>
        </p:spPr>
        <p:txBody>
          <a:bodyPr wrap="square">
            <a:spAutoFit/>
          </a:bodyPr>
          <a:lstStyle/>
          <a:p>
            <a:r>
              <a:rPr lang="en-US" sz="2400" b="1" dirty="0">
                <a:latin typeface="Franklin Gothic Book" panose="020B0503020102020204" pitchFamily="34" charset="0"/>
              </a:rPr>
              <a:t>How </a:t>
            </a:r>
            <a:r>
              <a:rPr lang="en-US" sz="2400" b="1" dirty="0" smtClean="0">
                <a:latin typeface="Franklin Gothic Book" panose="020B0503020102020204" pitchFamily="34" charset="0"/>
              </a:rPr>
              <a:t>does the agency publicize and distribute the policy? </a:t>
            </a:r>
            <a:endParaRPr lang="en-US" sz="2400" b="1" dirty="0">
              <a:latin typeface="Franklin Gothic Book" panose="020B0503020102020204" pitchFamily="34" charset="0"/>
            </a:endParaRPr>
          </a:p>
        </p:txBody>
      </p:sp>
      <p:pic>
        <p:nvPicPr>
          <p:cNvPr id="2" name="Picture 1"/>
          <p:cNvPicPr>
            <a:picLocks noChangeAspect="1"/>
          </p:cNvPicPr>
          <p:nvPr/>
        </p:nvPicPr>
        <p:blipFill rotWithShape="1">
          <a:blip r:embed="rId3"/>
          <a:srcRect l="6091" t="4776" r="6408" b="14040"/>
          <a:stretch/>
        </p:blipFill>
        <p:spPr>
          <a:xfrm>
            <a:off x="1575881" y="5277833"/>
            <a:ext cx="1507787" cy="915443"/>
          </a:xfrm>
          <a:prstGeom prst="rect">
            <a:avLst/>
          </a:prstGeom>
        </p:spPr>
      </p:pic>
    </p:spTree>
    <p:extLst>
      <p:ext uri="{BB962C8B-B14F-4D97-AF65-F5344CB8AC3E}">
        <p14:creationId xmlns:p14="http://schemas.microsoft.com/office/powerpoint/2010/main" val="56903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381000" y="286605"/>
            <a:ext cx="8534400" cy="686161"/>
          </a:xfrm>
        </p:spPr>
        <p:txBody>
          <a:bodyPr>
            <a:normAutofit/>
          </a:bodyPr>
          <a:lstStyle/>
          <a:p>
            <a:r>
              <a:rPr lang="en-US" sz="3400" b="1" dirty="0" smtClean="0">
                <a:solidFill>
                  <a:schemeClr val="tx1"/>
                </a:solidFill>
                <a:latin typeface="+mn-lt"/>
              </a:rPr>
              <a:t>Dissemination of Policy - Externally</a:t>
            </a:r>
            <a:endParaRPr lang="en-US" sz="3400" b="1" dirty="0">
              <a:solidFill>
                <a:schemeClr val="tx1"/>
              </a:solidFill>
              <a:latin typeface="+mn-lt"/>
            </a:endParaRPr>
          </a:p>
        </p:txBody>
      </p:sp>
      <p:sp>
        <p:nvSpPr>
          <p:cNvPr id="13315" name="Rectangle 3"/>
          <p:cNvSpPr>
            <a:spLocks noGrp="1" noChangeArrowheads="1"/>
          </p:cNvSpPr>
          <p:nvPr>
            <p:ph idx="1"/>
          </p:nvPr>
        </p:nvSpPr>
        <p:spPr>
          <a:xfrm>
            <a:off x="435827" y="1631004"/>
            <a:ext cx="8219871" cy="4038600"/>
          </a:xfrm>
        </p:spPr>
        <p:txBody>
          <a:bodyPr>
            <a:normAutofit/>
          </a:bodyPr>
          <a:lstStyle/>
          <a:p>
            <a:pPr eaLnBrk="1" hangingPunct="1"/>
            <a:r>
              <a:rPr lang="en-US" sz="1800" dirty="0" smtClean="0">
                <a:solidFill>
                  <a:schemeClr val="tx1"/>
                </a:solidFill>
              </a:rPr>
              <a:t>Distribute to regular recruitment sources:</a:t>
            </a:r>
          </a:p>
          <a:p>
            <a:pPr lvl="1" eaLnBrk="1" hangingPunct="1">
              <a:buClr>
                <a:schemeClr val="bg2">
                  <a:lumMod val="25000"/>
                </a:schemeClr>
              </a:buClr>
            </a:pPr>
            <a:r>
              <a:rPr lang="en-US" sz="1800" dirty="0" smtClean="0">
                <a:solidFill>
                  <a:schemeClr val="tx1"/>
                </a:solidFill>
              </a:rPr>
              <a:t>Employment agencies; unions, hiring halls, educational institutions, minority, disabled and women’s organizations, civil rights organizations, trade unions, training organizations, and others who refers applicants.</a:t>
            </a:r>
          </a:p>
          <a:p>
            <a:pPr lvl="1" eaLnBrk="1" hangingPunct="1">
              <a:buClr>
                <a:schemeClr val="bg2">
                  <a:lumMod val="25000"/>
                </a:schemeClr>
              </a:buClr>
            </a:pPr>
            <a:endParaRPr lang="en-US" sz="1800" dirty="0" smtClean="0">
              <a:solidFill>
                <a:schemeClr val="tx1"/>
              </a:solidFill>
            </a:endParaRPr>
          </a:p>
          <a:p>
            <a:pPr lvl="1" eaLnBrk="1" hangingPunct="1">
              <a:buClr>
                <a:schemeClr val="bg2">
                  <a:lumMod val="25000"/>
                </a:schemeClr>
              </a:buClr>
            </a:pPr>
            <a:r>
              <a:rPr lang="en-US" sz="1800" dirty="0" smtClean="0">
                <a:solidFill>
                  <a:schemeClr val="tx1"/>
                </a:solidFill>
              </a:rPr>
              <a:t>Public Media sources; radio, television stations, newspapers, magazines, journals.</a:t>
            </a:r>
          </a:p>
          <a:p>
            <a:pPr lvl="1" eaLnBrk="1" hangingPunct="1">
              <a:buClr>
                <a:schemeClr val="bg2">
                  <a:lumMod val="25000"/>
                </a:schemeClr>
              </a:buClr>
            </a:pPr>
            <a:endParaRPr lang="en-US" sz="1800" dirty="0">
              <a:solidFill>
                <a:schemeClr val="tx1"/>
              </a:solidFill>
            </a:endParaRPr>
          </a:p>
          <a:p>
            <a:pPr marL="228600" lvl="1" indent="-28575" eaLnBrk="1" hangingPunct="1">
              <a:buFont typeface="Wingdings" panose="05000000000000000000" pitchFamily="2" charset="2"/>
              <a:buNone/>
            </a:pPr>
            <a:r>
              <a:rPr lang="en-US" sz="1800" dirty="0" smtClean="0">
                <a:solidFill>
                  <a:schemeClr val="tx1"/>
                </a:solidFill>
              </a:rPr>
              <a:t>All advertisements and vacancy announcements should include a statement that the sub-recipient is an  “Equal Employment Opportunity Employer”</a:t>
            </a:r>
          </a:p>
        </p:txBody>
      </p:sp>
      <p:pic>
        <p:nvPicPr>
          <p:cNvPr id="2" name="Picture 1"/>
          <p:cNvPicPr>
            <a:picLocks noChangeAspect="1"/>
          </p:cNvPicPr>
          <p:nvPr/>
        </p:nvPicPr>
        <p:blipFill>
          <a:blip r:embed="rId3"/>
          <a:stretch>
            <a:fillRect/>
          </a:stretch>
        </p:blipFill>
        <p:spPr>
          <a:xfrm>
            <a:off x="7028654" y="5128749"/>
            <a:ext cx="1444138" cy="1081709"/>
          </a:xfrm>
          <a:prstGeom prst="rect">
            <a:avLst/>
          </a:prstGeom>
        </p:spPr>
      </p:pic>
    </p:spTree>
    <p:extLst>
      <p:ext uri="{BB962C8B-B14F-4D97-AF65-F5344CB8AC3E}">
        <p14:creationId xmlns:p14="http://schemas.microsoft.com/office/powerpoint/2010/main" val="348585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86605"/>
            <a:ext cx="8458200" cy="773710"/>
          </a:xfrm>
        </p:spPr>
        <p:txBody>
          <a:bodyPr anchor="ctr">
            <a:normAutofit/>
          </a:bodyPr>
          <a:lstStyle/>
          <a:p>
            <a:pPr eaLnBrk="1" hangingPunct="1"/>
            <a:r>
              <a:rPr lang="en-US" sz="4000" b="1" dirty="0" smtClean="0">
                <a:solidFill>
                  <a:schemeClr val="tx1"/>
                </a:solidFill>
                <a:latin typeface="+mn-lt"/>
              </a:rPr>
              <a:t>Employment Practices</a:t>
            </a:r>
          </a:p>
        </p:txBody>
      </p:sp>
      <p:sp>
        <p:nvSpPr>
          <p:cNvPr id="20483" name="Rectangle 3"/>
          <p:cNvSpPr>
            <a:spLocks noGrp="1" noChangeArrowheads="1"/>
          </p:cNvSpPr>
          <p:nvPr>
            <p:ph idx="1"/>
          </p:nvPr>
        </p:nvSpPr>
        <p:spPr>
          <a:xfrm>
            <a:off x="529346" y="1614306"/>
            <a:ext cx="8309853" cy="4640579"/>
          </a:xfrm>
        </p:spPr>
        <p:txBody>
          <a:bodyPr>
            <a:noAutofit/>
          </a:bodyPr>
          <a:lstStyle/>
          <a:p>
            <a:pPr eaLnBrk="1" hangingPunct="1"/>
            <a:r>
              <a:rPr lang="en-US" sz="1600" b="1" dirty="0" smtClean="0"/>
              <a:t>Identify the practices that may operate as employment barriers</a:t>
            </a:r>
          </a:p>
          <a:p>
            <a:pPr marL="457200" indent="-228600" eaLnBrk="1" hangingPunct="1">
              <a:buSzPct val="110000"/>
              <a:buFont typeface="Arial" panose="020B0604020202020204" pitchFamily="34" charset="0"/>
              <a:buChar char="•"/>
            </a:pPr>
            <a:r>
              <a:rPr lang="en-US" sz="1600" b="1" dirty="0" smtClean="0"/>
              <a:t>Detailed narrative and statistical data and analysis reviews on:</a:t>
            </a:r>
          </a:p>
          <a:p>
            <a:pPr marL="914400" lvl="1" indent="-228600" eaLnBrk="1" hangingPunct="1">
              <a:buClr>
                <a:schemeClr val="bg2">
                  <a:lumMod val="25000"/>
                </a:schemeClr>
              </a:buClr>
            </a:pPr>
            <a:r>
              <a:rPr lang="en-US" sz="1600" dirty="0" smtClean="0">
                <a:solidFill>
                  <a:schemeClr val="tx1"/>
                </a:solidFill>
              </a:rPr>
              <a:t>Application procedures</a:t>
            </a:r>
          </a:p>
          <a:p>
            <a:pPr marL="914400" lvl="1" indent="-228600" eaLnBrk="1" hangingPunct="1">
              <a:buClr>
                <a:schemeClr val="bg2">
                  <a:lumMod val="25000"/>
                </a:schemeClr>
              </a:buClr>
            </a:pPr>
            <a:r>
              <a:rPr lang="en-US" sz="1600" dirty="0" smtClean="0">
                <a:solidFill>
                  <a:schemeClr val="tx1"/>
                </a:solidFill>
              </a:rPr>
              <a:t>Types of Disciplinary Actions</a:t>
            </a:r>
          </a:p>
          <a:p>
            <a:pPr marL="914400" lvl="1" indent="-228600" eaLnBrk="1" hangingPunct="1">
              <a:buClr>
                <a:schemeClr val="bg2">
                  <a:lumMod val="25000"/>
                </a:schemeClr>
              </a:buClr>
            </a:pPr>
            <a:r>
              <a:rPr lang="en-US" sz="1600" dirty="0" smtClean="0">
                <a:solidFill>
                  <a:schemeClr val="tx1"/>
                </a:solidFill>
              </a:rPr>
              <a:t>Promotion procedures</a:t>
            </a:r>
          </a:p>
          <a:p>
            <a:pPr marL="914400" lvl="1" indent="-228600" eaLnBrk="1" hangingPunct="1">
              <a:buClr>
                <a:schemeClr val="bg2">
                  <a:lumMod val="25000"/>
                </a:schemeClr>
              </a:buClr>
            </a:pPr>
            <a:r>
              <a:rPr lang="en-US" sz="1600" dirty="0" smtClean="0">
                <a:solidFill>
                  <a:schemeClr val="tx1"/>
                </a:solidFill>
              </a:rPr>
              <a:t>Training opportunities</a:t>
            </a:r>
          </a:p>
          <a:p>
            <a:pPr marL="914400" lvl="1" indent="-228600" eaLnBrk="1" hangingPunct="1">
              <a:buClr>
                <a:schemeClr val="bg2">
                  <a:lumMod val="25000"/>
                </a:schemeClr>
              </a:buClr>
            </a:pPr>
            <a:r>
              <a:rPr lang="en-US" sz="1600" dirty="0" smtClean="0">
                <a:solidFill>
                  <a:schemeClr val="tx1"/>
                </a:solidFill>
              </a:rPr>
              <a:t>Testing programs</a:t>
            </a:r>
          </a:p>
          <a:p>
            <a:pPr>
              <a:spcBef>
                <a:spcPts val="1200"/>
              </a:spcBef>
            </a:pPr>
            <a:r>
              <a:rPr lang="en-US" sz="1600" b="1" dirty="0" smtClean="0"/>
              <a:t>Include </a:t>
            </a:r>
            <a:r>
              <a:rPr lang="en-US" sz="1600" b="1" dirty="0"/>
              <a:t>Statistical Data on:</a:t>
            </a:r>
          </a:p>
          <a:p>
            <a:pPr marL="457200" lvl="1" indent="-228600"/>
            <a:r>
              <a:rPr lang="en-US" sz="1600" dirty="0">
                <a:solidFill>
                  <a:schemeClr val="tx1"/>
                </a:solidFill>
              </a:rPr>
              <a:t>Number of individuals by race and sex who:</a:t>
            </a:r>
          </a:p>
          <a:p>
            <a:pPr marL="914400" lvl="2" indent="-228600">
              <a:buClr>
                <a:schemeClr val="bg2">
                  <a:lumMod val="25000"/>
                </a:schemeClr>
              </a:buClr>
            </a:pPr>
            <a:r>
              <a:rPr lang="en-US" sz="1600" dirty="0">
                <a:solidFill>
                  <a:schemeClr val="tx1"/>
                </a:solidFill>
              </a:rPr>
              <a:t>Applied for employment</a:t>
            </a:r>
          </a:p>
          <a:p>
            <a:pPr marL="914400" lvl="2" indent="-228600">
              <a:buClr>
                <a:schemeClr val="bg2">
                  <a:lumMod val="25000"/>
                </a:schemeClr>
              </a:buClr>
            </a:pPr>
            <a:r>
              <a:rPr lang="en-US" sz="1600" dirty="0">
                <a:solidFill>
                  <a:schemeClr val="tx1"/>
                </a:solidFill>
              </a:rPr>
              <a:t>Actually hired</a:t>
            </a:r>
          </a:p>
          <a:p>
            <a:pPr marL="914400" lvl="2" indent="-228600">
              <a:buClr>
                <a:schemeClr val="bg2">
                  <a:lumMod val="25000"/>
                </a:schemeClr>
              </a:buClr>
            </a:pPr>
            <a:r>
              <a:rPr lang="en-US" sz="1600" dirty="0">
                <a:solidFill>
                  <a:schemeClr val="tx1"/>
                </a:solidFill>
              </a:rPr>
              <a:t>applied for promotion or transfer</a:t>
            </a:r>
          </a:p>
          <a:p>
            <a:pPr marL="914400" lvl="2" indent="-228600">
              <a:buClr>
                <a:schemeClr val="bg2">
                  <a:lumMod val="25000"/>
                </a:schemeClr>
              </a:buClr>
            </a:pPr>
            <a:r>
              <a:rPr lang="en-US" sz="1600" dirty="0">
                <a:solidFill>
                  <a:schemeClr val="tx1"/>
                </a:solidFill>
              </a:rPr>
              <a:t>actually promoted or transferred</a:t>
            </a:r>
          </a:p>
          <a:p>
            <a:pPr marL="914400" lvl="2" indent="-228600">
              <a:buClr>
                <a:schemeClr val="bg2">
                  <a:lumMod val="25000"/>
                </a:schemeClr>
              </a:buClr>
            </a:pPr>
            <a:r>
              <a:rPr lang="en-US" sz="1600" dirty="0">
                <a:solidFill>
                  <a:schemeClr val="tx1"/>
                </a:solidFill>
              </a:rPr>
              <a:t>Number and types of disciplinary actions, resignations, suspensions, grade changes, reassignments and terminations</a:t>
            </a:r>
            <a:endParaRPr lang="en-US" sz="1600" dirty="0" smtClean="0">
              <a:solidFill>
                <a:schemeClr val="tx1"/>
              </a:solidFill>
            </a:endParaRPr>
          </a:p>
        </p:txBody>
      </p:sp>
      <p:pic>
        <p:nvPicPr>
          <p:cNvPr id="2" name="Picture 1"/>
          <p:cNvPicPr>
            <a:picLocks noChangeAspect="1"/>
          </p:cNvPicPr>
          <p:nvPr/>
        </p:nvPicPr>
        <p:blipFill>
          <a:blip r:embed="rId3"/>
          <a:stretch>
            <a:fillRect/>
          </a:stretch>
        </p:blipFill>
        <p:spPr>
          <a:xfrm>
            <a:off x="6553200" y="2971800"/>
            <a:ext cx="1567542" cy="1371600"/>
          </a:xfrm>
          <a:prstGeom prst="rect">
            <a:avLst/>
          </a:prstGeom>
        </p:spPr>
      </p:pic>
    </p:spTree>
    <p:extLst>
      <p:ext uri="{BB962C8B-B14F-4D97-AF65-F5344CB8AC3E}">
        <p14:creationId xmlns:p14="http://schemas.microsoft.com/office/powerpoint/2010/main" val="125508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01752" y="1673156"/>
            <a:ext cx="8503920" cy="4425891"/>
          </a:xfrm>
        </p:spPr>
        <p:txBody>
          <a:bodyPr>
            <a:normAutofit/>
          </a:bodyPr>
          <a:lstStyle/>
          <a:p>
            <a:pPr marL="0" lvl="2" indent="0">
              <a:buNone/>
            </a:pPr>
            <a:r>
              <a:rPr lang="en-US" sz="1800" b="1" dirty="0" smtClean="0"/>
              <a:t>Additional </a:t>
            </a:r>
            <a:r>
              <a:rPr lang="en-US" sz="1800" b="1" dirty="0"/>
              <a:t>areas to discuss</a:t>
            </a:r>
            <a:r>
              <a:rPr lang="en-US" sz="1800" b="1"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621295041"/>
              </p:ext>
            </p:extLst>
          </p:nvPr>
        </p:nvGraphicFramePr>
        <p:xfrm>
          <a:off x="479898" y="2245488"/>
          <a:ext cx="8219871" cy="2694534"/>
        </p:xfrm>
        <a:graphic>
          <a:graphicData uri="http://schemas.openxmlformats.org/drawingml/2006/table">
            <a:tbl>
              <a:tblPr firstRow="1" bandRow="1">
                <a:tableStyleId>{2D5ABB26-0587-4C30-8999-92F81FD0307C}</a:tableStyleId>
              </a:tblPr>
              <a:tblGrid>
                <a:gridCol w="4028873"/>
                <a:gridCol w="4190998"/>
              </a:tblGrid>
              <a:tr h="516276">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Recruitment process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Positions descriptions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r>
              <a:tr h="516276">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Selection standards &amp; procedures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Interview procedures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r>
              <a:tr h="516276">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Wage &amp; salary structure</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Seniority practices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r>
              <a:tr h="1145706">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Layoff, termination, disciplinary actions, transfers</a:t>
                      </a:r>
                    </a:p>
                    <a:p>
                      <a:pPr marL="285750" indent="-285750">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Assess if there are external factors like potential applicants not knowing where</a:t>
                      </a:r>
                      <a:r>
                        <a:rPr lang="en-US" sz="1600" baseline="0" dirty="0" smtClean="0">
                          <a:latin typeface="Tahoma" panose="020B0604030504040204" pitchFamily="34" charset="0"/>
                          <a:ea typeface="Tahoma" panose="020B0604030504040204" pitchFamily="34" charset="0"/>
                          <a:cs typeface="Tahoma" panose="020B0604030504040204" pitchFamily="34" charset="0"/>
                        </a:rPr>
                        <a:t> to apply for jobs.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pic>
        <p:nvPicPr>
          <p:cNvPr id="5" name="Picture 4"/>
          <p:cNvPicPr>
            <a:picLocks noChangeAspect="1"/>
          </p:cNvPicPr>
          <p:nvPr/>
        </p:nvPicPr>
        <p:blipFill>
          <a:blip r:embed="rId3"/>
          <a:stretch>
            <a:fillRect/>
          </a:stretch>
        </p:blipFill>
        <p:spPr>
          <a:xfrm>
            <a:off x="7295744" y="4940023"/>
            <a:ext cx="1138221" cy="1045802"/>
          </a:xfrm>
          <a:prstGeom prst="rect">
            <a:avLst/>
          </a:prstGeom>
        </p:spPr>
      </p:pic>
      <p:sp>
        <p:nvSpPr>
          <p:cNvPr id="7" name="Rectangle 2"/>
          <p:cNvSpPr>
            <a:spLocks noGrp="1" noChangeArrowheads="1"/>
          </p:cNvSpPr>
          <p:nvPr>
            <p:ph type="title"/>
          </p:nvPr>
        </p:nvSpPr>
        <p:spPr>
          <a:xfrm>
            <a:off x="381000" y="286605"/>
            <a:ext cx="8458200" cy="773710"/>
          </a:xfrm>
        </p:spPr>
        <p:txBody>
          <a:bodyPr anchor="ctr">
            <a:normAutofit/>
          </a:bodyPr>
          <a:lstStyle/>
          <a:p>
            <a:pPr eaLnBrk="1" hangingPunct="1"/>
            <a:r>
              <a:rPr lang="en-US" sz="4000" b="1" dirty="0" smtClean="0">
                <a:solidFill>
                  <a:schemeClr val="tx1"/>
                </a:solidFill>
                <a:latin typeface="+mn-lt"/>
              </a:rPr>
              <a:t>Employment Practices</a:t>
            </a:r>
          </a:p>
        </p:txBody>
      </p:sp>
    </p:spTree>
    <p:extLst>
      <p:ext uri="{BB962C8B-B14F-4D97-AF65-F5344CB8AC3E}">
        <p14:creationId xmlns:p14="http://schemas.microsoft.com/office/powerpoint/2010/main" val="141318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Workforce Analysis</a:t>
            </a:r>
            <a:endParaRPr lang="en-US" dirty="0">
              <a:solidFill>
                <a:schemeClr val="tx1"/>
              </a:solidFill>
            </a:endParaRPr>
          </a:p>
        </p:txBody>
      </p:sp>
      <p:sp>
        <p:nvSpPr>
          <p:cNvPr id="3" name="Content Placeholder 2"/>
          <p:cNvSpPr>
            <a:spLocks noGrp="1"/>
          </p:cNvSpPr>
          <p:nvPr>
            <p:ph sz="quarter" idx="1"/>
          </p:nvPr>
        </p:nvSpPr>
        <p:spPr/>
        <p:txBody>
          <a:bodyPr/>
          <a:lstStyle/>
          <a:p>
            <a:pPr lvl="0"/>
            <a:endParaRPr lang="en-US" sz="2400" dirty="0" smtClean="0"/>
          </a:p>
          <a:p>
            <a:r>
              <a:rPr lang="en-US" sz="2400" dirty="0" smtClean="0"/>
              <a:t>Statistical </a:t>
            </a:r>
            <a:r>
              <a:rPr lang="en-US" sz="2400" dirty="0"/>
              <a:t>breakdown of workforce by each department, job category, grade/rank of employee and job title.</a:t>
            </a:r>
          </a:p>
          <a:p>
            <a:pPr lvl="0"/>
            <a:endParaRPr lang="en-US" sz="2400" dirty="0" smtClean="0"/>
          </a:p>
          <a:p>
            <a:pPr lvl="0"/>
            <a:r>
              <a:rPr lang="en-US" sz="2400" dirty="0" smtClean="0"/>
              <a:t>Cross </a:t>
            </a:r>
            <a:r>
              <a:rPr lang="en-US" sz="2400" dirty="0"/>
              <a:t>reference each by race/national origin and gender</a:t>
            </a:r>
          </a:p>
          <a:p>
            <a:pPr marL="0" indent="0">
              <a:buNone/>
            </a:pPr>
            <a:r>
              <a:rPr lang="en-US" sz="2400" dirty="0"/>
              <a:t> </a:t>
            </a:r>
          </a:p>
          <a:p>
            <a:pPr lvl="0"/>
            <a:r>
              <a:rPr lang="en-US" sz="2400" dirty="0"/>
              <a:t>Include principal rates of pay for each category, grade/rank of employee, and job title for each employee</a:t>
            </a:r>
          </a:p>
          <a:p>
            <a:endParaRPr lang="en-US" dirty="0"/>
          </a:p>
        </p:txBody>
      </p:sp>
    </p:spTree>
    <p:extLst>
      <p:ext uri="{BB962C8B-B14F-4D97-AF65-F5344CB8AC3E}">
        <p14:creationId xmlns:p14="http://schemas.microsoft.com/office/powerpoint/2010/main" val="360801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0200"/>
            <a:ext cx="8534400" cy="643467"/>
          </a:xfrm>
        </p:spPr>
        <p:txBody>
          <a:bodyPr>
            <a:normAutofit/>
          </a:bodyPr>
          <a:lstStyle/>
          <a:p>
            <a:r>
              <a:rPr lang="en-US" sz="2800" dirty="0">
                <a:solidFill>
                  <a:schemeClr val="tx1"/>
                </a:solidFill>
              </a:rPr>
              <a:t>Workforce </a:t>
            </a:r>
            <a:r>
              <a:rPr lang="en-US" sz="2800" dirty="0" smtClean="0">
                <a:solidFill>
                  <a:schemeClr val="tx1"/>
                </a:solidFill>
              </a:rPr>
              <a:t>Analysis Worksheet</a:t>
            </a:r>
            <a:endParaRPr lang="en-US" sz="2800" dirty="0"/>
          </a:p>
        </p:txBody>
      </p:sp>
      <p:sp>
        <p:nvSpPr>
          <p:cNvPr id="5" name="Content Placeholder 4"/>
          <p:cNvSpPr>
            <a:spLocks noGrp="1"/>
          </p:cNvSpPr>
          <p:nvPr>
            <p:ph sz="quarter" idx="1"/>
          </p:nvPr>
        </p:nvSpPr>
        <p:spPr>
          <a:xfrm>
            <a:off x="301752" y="1535515"/>
            <a:ext cx="8503920" cy="4704418"/>
          </a:xfrm>
        </p:spPr>
        <p:txBody>
          <a:bodyPr>
            <a:normAutofit/>
          </a:bodyPr>
          <a:lstStyle/>
          <a:p>
            <a:pPr marL="0" indent="0">
              <a:buNone/>
            </a:pPr>
            <a:r>
              <a:rPr lang="en-US" sz="1100" dirty="0" smtClean="0"/>
              <a:t>A.  SPONSOR INFORMATION			</a:t>
            </a:r>
            <a:r>
              <a:rPr lang="en-US" sz="1100" dirty="0"/>
              <a:t>	</a:t>
            </a:r>
            <a:r>
              <a:rPr lang="en-US" sz="1100" dirty="0" smtClean="0"/>
              <a:t>B.  OCCUPATIONAL INFORMATION</a:t>
            </a:r>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a:p>
          <a:p>
            <a:pPr marL="0" indent="0">
              <a:buNone/>
            </a:pPr>
            <a:r>
              <a:rPr lang="en-US" sz="1100" dirty="0" smtClean="0"/>
              <a:t>C.  LABOR MARKET AREA &amp; OCCUPATIONAL PARTICIPATION DATA:</a:t>
            </a:r>
          </a:p>
          <a:p>
            <a:pPr marL="0" indent="0">
              <a:buNone/>
            </a:pPr>
            <a:endParaRPr lang="en-US" sz="1100" dirty="0"/>
          </a:p>
        </p:txBody>
      </p:sp>
      <p:graphicFrame>
        <p:nvGraphicFramePr>
          <p:cNvPr id="8" name="Table 7"/>
          <p:cNvGraphicFramePr>
            <a:graphicFrameLocks noGrp="1"/>
          </p:cNvGraphicFramePr>
          <p:nvPr>
            <p:extLst>
              <p:ext uri="{D42A27DB-BD31-4B8C-83A1-F6EECF244321}">
                <p14:modId xmlns:p14="http://schemas.microsoft.com/office/powerpoint/2010/main" val="51921292"/>
              </p:ext>
            </p:extLst>
          </p:nvPr>
        </p:nvGraphicFramePr>
        <p:xfrm>
          <a:off x="301752" y="1832503"/>
          <a:ext cx="4007781" cy="1255716"/>
        </p:xfrm>
        <a:graphic>
          <a:graphicData uri="http://schemas.openxmlformats.org/drawingml/2006/table">
            <a:tbl>
              <a:tblPr firstRow="1" firstCol="1" bandRow="1">
                <a:tableStyleId>{5C22544A-7EE6-4342-B048-85BDC9FD1C3A}</a:tableStyleId>
              </a:tblPr>
              <a:tblGrid>
                <a:gridCol w="4007781"/>
              </a:tblGrid>
              <a:tr h="0">
                <a:tc>
                  <a:txBody>
                    <a:bodyPr/>
                    <a:lstStyle/>
                    <a:p>
                      <a:pPr marL="0" marR="0">
                        <a:lnSpc>
                          <a:spcPct val="107000"/>
                        </a:lnSpc>
                        <a:spcBef>
                          <a:spcPts val="0"/>
                        </a:spcBef>
                        <a:spcAft>
                          <a:spcPts val="0"/>
                        </a:spcAft>
                      </a:pPr>
                      <a:r>
                        <a:rPr lang="en-US" sz="1100" dirty="0">
                          <a:effectLst/>
                        </a:rPr>
                        <a:t>Program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Name of Sponsor: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City/State/Zip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Contact 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Phone </a:t>
                      </a:r>
                      <a:r>
                        <a:rPr lang="en-US" sz="1100" dirty="0" err="1">
                          <a:effectLst/>
                        </a:rPr>
                        <a:t>Numer</a:t>
                      </a:r>
                      <a:r>
                        <a:rPr lang="en-US" sz="1100" dirty="0">
                          <a:effectLst/>
                        </a:rPr>
                        <a:t>:                                  FAX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Email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82711964"/>
              </p:ext>
            </p:extLst>
          </p:nvPr>
        </p:nvGraphicFramePr>
        <p:xfrm>
          <a:off x="4557437" y="1837265"/>
          <a:ext cx="4278715" cy="717552"/>
        </p:xfrm>
        <a:graphic>
          <a:graphicData uri="http://schemas.openxmlformats.org/drawingml/2006/table">
            <a:tbl>
              <a:tblPr firstRow="1" firstCol="1" bandRow="1">
                <a:tableStyleId>{5C22544A-7EE6-4342-B048-85BDC9FD1C3A}</a:tableStyleId>
              </a:tblPr>
              <a:tblGrid>
                <a:gridCol w="4278715"/>
              </a:tblGrid>
              <a:tr h="130016">
                <a:tc>
                  <a:txBody>
                    <a:bodyPr/>
                    <a:lstStyle/>
                    <a:p>
                      <a:pPr marL="0" marR="0">
                        <a:lnSpc>
                          <a:spcPct val="107000"/>
                        </a:lnSpc>
                        <a:spcBef>
                          <a:spcPts val="0"/>
                        </a:spcBef>
                        <a:spcAft>
                          <a:spcPts val="0"/>
                        </a:spcAft>
                      </a:pPr>
                      <a:r>
                        <a:rPr lang="en-US" sz="1100" dirty="0">
                          <a:effectLst/>
                        </a:rPr>
                        <a:t>Occupational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RAPIDS Code:                                   O*NET/SOC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Type of selection method 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Labor Market Area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76382000"/>
              </p:ext>
            </p:extLst>
          </p:nvPr>
        </p:nvGraphicFramePr>
        <p:xfrm>
          <a:off x="301752" y="3409418"/>
          <a:ext cx="5540375" cy="3049592"/>
        </p:xfrm>
        <a:graphic>
          <a:graphicData uri="http://schemas.openxmlformats.org/drawingml/2006/table">
            <a:tbl>
              <a:tblPr firstRow="1" firstCol="1" bandRow="1">
                <a:tableStyleId>{5C22544A-7EE6-4342-B048-85BDC9FD1C3A}</a:tableStyleId>
              </a:tblPr>
              <a:tblGrid>
                <a:gridCol w="3711575"/>
                <a:gridCol w="1828800"/>
              </a:tblGrid>
              <a:tr h="0">
                <a:tc>
                  <a:txBody>
                    <a:bodyPr/>
                    <a:lstStyle/>
                    <a:p>
                      <a:pPr marL="0" marR="0">
                        <a:lnSpc>
                          <a:spcPct val="107000"/>
                        </a:lnSpc>
                        <a:spcBef>
                          <a:spcPts val="0"/>
                        </a:spcBef>
                        <a:spcAft>
                          <a:spcPts val="0"/>
                        </a:spcAft>
                      </a:pPr>
                      <a:r>
                        <a:rPr lang="en-US" sz="1100">
                          <a:effectLst/>
                        </a:rPr>
                        <a:t>C.1 Total Labor Force in Labor Market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Women: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Minorities: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C.2 Working Age Population in Labor Market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Women: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Minorities: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C.3 Apprentice Participation in Craft/Occupation in National Apprenticeship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Women: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Minorities: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of labor force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C.4 The General Availability of Minorities and Women with the Present or Potential Capacity for Apprenticeship in Program Sponsor’s Labor Market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Women: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marR="0" lvl="0" indent="-342900">
                        <a:lnSpc>
                          <a:spcPct val="107000"/>
                        </a:lnSpc>
                        <a:spcBef>
                          <a:spcPts val="0"/>
                        </a:spcBef>
                        <a:spcAft>
                          <a:spcPts val="0"/>
                        </a:spcAft>
                        <a:buFont typeface="Calibri" panose="020F0502020204030204" pitchFamily="34" charset="0"/>
                        <a:buChar char="-"/>
                      </a:pPr>
                      <a:r>
                        <a:rPr lang="en-US" sz="1100">
                          <a:effectLst/>
                        </a:rPr>
                        <a:t>Number of Minorities: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1719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tx1"/>
                </a:solidFill>
              </a:rPr>
              <a:t>Availability Analysis</a:t>
            </a:r>
            <a:endParaRPr lang="en-US" dirty="0">
              <a:solidFill>
                <a:schemeClr val="tx1"/>
              </a:solidFill>
            </a:endParaRPr>
          </a:p>
        </p:txBody>
      </p:sp>
      <p:sp>
        <p:nvSpPr>
          <p:cNvPr id="3" name="Content Placeholder 2"/>
          <p:cNvSpPr>
            <a:spLocks noGrp="1"/>
          </p:cNvSpPr>
          <p:nvPr>
            <p:ph sz="quarter" idx="1"/>
          </p:nvPr>
        </p:nvSpPr>
        <p:spPr/>
        <p:txBody>
          <a:bodyPr/>
          <a:lstStyle/>
          <a:p>
            <a:pPr lvl="0">
              <a:buFont typeface="Arial" panose="020B0604020202020204" pitchFamily="34" charset="0"/>
              <a:buChar char="•"/>
            </a:pPr>
            <a:r>
              <a:rPr lang="en-US" sz="2800" dirty="0" smtClean="0"/>
              <a:t>Availability </a:t>
            </a:r>
            <a:r>
              <a:rPr lang="en-US" sz="2800" dirty="0"/>
              <a:t>of minorities and women in the relevant labor market broken down by job category.</a:t>
            </a:r>
          </a:p>
          <a:p>
            <a:pPr marL="0" indent="0">
              <a:buNone/>
            </a:pPr>
            <a:endParaRPr lang="en-US" dirty="0"/>
          </a:p>
        </p:txBody>
      </p:sp>
    </p:spTree>
    <p:extLst>
      <p:ext uri="{BB962C8B-B14F-4D97-AF65-F5344CB8AC3E}">
        <p14:creationId xmlns:p14="http://schemas.microsoft.com/office/powerpoint/2010/main" val="108815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1" y="1524000"/>
            <a:ext cx="8308848" cy="4572000"/>
          </a:xfrm>
        </p:spPr>
        <p:txBody>
          <a:bodyPr>
            <a:normAutofit/>
          </a:bodyPr>
          <a:lstStyle/>
          <a:p>
            <a:pPr>
              <a:spcBef>
                <a:spcPts val="0"/>
              </a:spcBef>
              <a:spcAft>
                <a:spcPts val="1200"/>
              </a:spcAft>
            </a:pPr>
            <a:r>
              <a:rPr lang="en-US" sz="1800" dirty="0">
                <a:cs typeface="Arial" panose="020B0604020202020204" pitchFamily="34" charset="0"/>
              </a:rPr>
              <a:t>Essence of the Federal Law:</a:t>
            </a:r>
          </a:p>
          <a:p>
            <a:pPr marL="517493" indent="0" algn="just">
              <a:buNone/>
            </a:pPr>
            <a:endParaRPr lang="en-US" sz="1800" dirty="0">
              <a:cs typeface="Arial" panose="020B0604020202020204" pitchFamily="34" charset="0"/>
            </a:endParaRPr>
          </a:p>
          <a:p>
            <a:pPr marL="517493" indent="0" algn="just">
              <a:buNone/>
            </a:pPr>
            <a:endParaRPr lang="en-US" sz="1800" dirty="0">
              <a:cs typeface="Arial" panose="020B0604020202020204" pitchFamily="34" charset="0"/>
            </a:endParaRPr>
          </a:p>
          <a:p>
            <a:pPr marL="517493" indent="0" algn="just">
              <a:buNone/>
            </a:pPr>
            <a:endParaRPr lang="en-US" sz="1800" dirty="0">
              <a:cs typeface="Arial" panose="020B0604020202020204" pitchFamily="34" charset="0"/>
            </a:endParaRPr>
          </a:p>
          <a:p>
            <a:pPr marL="517493" indent="0" algn="just">
              <a:buNone/>
            </a:pPr>
            <a:endParaRPr lang="en-US" sz="1800" dirty="0">
              <a:cs typeface="Arial" panose="020B0604020202020204" pitchFamily="34" charset="0"/>
            </a:endParaRPr>
          </a:p>
          <a:p>
            <a:pPr marL="0" indent="0">
              <a:buNone/>
            </a:pPr>
            <a:endParaRPr lang="en-US" sz="1800" dirty="0">
              <a:cs typeface="Arial" panose="020B0604020202020204" pitchFamily="34" charset="0"/>
            </a:endParaRPr>
          </a:p>
          <a:p>
            <a:pPr marL="0" indent="0">
              <a:buNone/>
            </a:pPr>
            <a:r>
              <a:rPr lang="en-US" sz="1800" dirty="0">
                <a:cs typeface="Arial" panose="020B0604020202020204" pitchFamily="34" charset="0"/>
              </a:rPr>
              <a:t>Protections afforded under Title VI apply to anyone regardless of whether the individual is lawfully present in the United States, or a citizen of a state within the United States.</a:t>
            </a:r>
          </a:p>
          <a:p>
            <a:pPr marL="0" indent="0">
              <a:buNone/>
            </a:pPr>
            <a:endParaRPr lang="en-US" sz="1800" dirty="0">
              <a:cs typeface="Arial" panose="020B0604020202020204" pitchFamily="34" charset="0"/>
            </a:endParaRPr>
          </a:p>
          <a:p>
            <a:pPr marL="0" indent="0" algn="ctr">
              <a:buNone/>
            </a:pPr>
            <a:r>
              <a:rPr lang="en-US" sz="1800" dirty="0"/>
              <a:t>Includes all programs and activities of Federal-aid recipients and </a:t>
            </a:r>
            <a:r>
              <a:rPr lang="en-US" sz="1800" dirty="0" smtClean="0"/>
              <a:t>contractors.</a:t>
            </a:r>
            <a:endParaRPr lang="en-US" sz="1800" dirty="0">
              <a:cs typeface="Arial" panose="020B0604020202020204" pitchFamily="34" charset="0"/>
            </a:endParaRPr>
          </a:p>
        </p:txBody>
      </p:sp>
      <p:sp>
        <p:nvSpPr>
          <p:cNvPr id="5" name="Title 1"/>
          <p:cNvSpPr txBox="1">
            <a:spLocks/>
          </p:cNvSpPr>
          <p:nvPr/>
        </p:nvSpPr>
        <p:spPr>
          <a:xfrm>
            <a:off x="381000" y="533400"/>
            <a:ext cx="8153400" cy="6096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t>What is Title VI?</a:t>
            </a:r>
          </a:p>
        </p:txBody>
      </p:sp>
      <p:sp>
        <p:nvSpPr>
          <p:cNvPr id="4" name="TextBox 3"/>
          <p:cNvSpPr txBox="1"/>
          <p:nvPr/>
        </p:nvSpPr>
        <p:spPr>
          <a:xfrm>
            <a:off x="992124" y="2133602"/>
            <a:ext cx="7086600" cy="1077218"/>
          </a:xfrm>
          <a:prstGeom prst="rect">
            <a:avLst/>
          </a:prstGeom>
          <a:solidFill>
            <a:schemeClr val="accent1">
              <a:lumMod val="20000"/>
              <a:lumOff val="80000"/>
            </a:schemeClr>
          </a:solidFill>
          <a:ln w="19050">
            <a:solidFill>
              <a:schemeClr val="tx1"/>
            </a:solidFill>
          </a:ln>
        </p:spPr>
        <p:txBody>
          <a:bodyPr wrap="square" rtlCol="0">
            <a:spAutoFit/>
          </a:bodyPr>
          <a:lstStyle/>
          <a:p>
            <a:pPr algn="just" fontAlgn="base">
              <a:spcBef>
                <a:spcPct val="0"/>
              </a:spcBef>
              <a:spcAft>
                <a:spcPct val="0"/>
              </a:spcAft>
            </a:pPr>
            <a:r>
              <a:rPr lang="en-US" sz="1600" b="1" dirty="0">
                <a:ln w="0"/>
                <a:solidFill>
                  <a:prstClr val="black"/>
                </a:solidFill>
                <a:effectLst>
                  <a:outerShdw blurRad="38100" dist="38100" dir="2700000" algn="tl">
                    <a:srgbClr val="000000">
                      <a:alpha val="43137"/>
                    </a:srgbClr>
                  </a:outerShdw>
                </a:effectLst>
                <a:latin typeface="Tahoma" pitchFamily="34" charset="0"/>
                <a:cs typeface="Arial" panose="020B0604020202020204" pitchFamily="34" charset="0"/>
              </a:rPr>
              <a:t>“No person in the United States shall on the grounds of  race, color, or national origin  be excluded from participation in, be denied the benefits of, or be subjected to discrimination under any program or activity receiving Federal financial assistance.”</a:t>
            </a:r>
          </a:p>
        </p:txBody>
      </p:sp>
      <p:pic>
        <p:nvPicPr>
          <p:cNvPr id="6" name="Picture 5"/>
          <p:cNvPicPr>
            <a:picLocks noChangeAspect="1"/>
          </p:cNvPicPr>
          <p:nvPr/>
        </p:nvPicPr>
        <p:blipFill>
          <a:blip r:embed="rId3"/>
          <a:stretch>
            <a:fillRect/>
          </a:stretch>
        </p:blipFill>
        <p:spPr>
          <a:xfrm>
            <a:off x="7747930" y="345360"/>
            <a:ext cx="797640" cy="797640"/>
          </a:xfrm>
          <a:prstGeom prst="rect">
            <a:avLst/>
          </a:prstGeom>
        </p:spPr>
      </p:pic>
    </p:spTree>
    <p:extLst>
      <p:ext uri="{BB962C8B-B14F-4D97-AF65-F5344CB8AC3E}">
        <p14:creationId xmlns:p14="http://schemas.microsoft.com/office/powerpoint/2010/main" val="85345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6052495"/>
              </p:ext>
            </p:extLst>
          </p:nvPr>
        </p:nvGraphicFramePr>
        <p:xfrm>
          <a:off x="301752" y="256376"/>
          <a:ext cx="8688430" cy="6486255"/>
        </p:xfrm>
        <a:graphic>
          <a:graphicData uri="http://schemas.openxmlformats.org/drawingml/2006/table">
            <a:tbl>
              <a:tblPr>
                <a:tableStyleId>{5C22544A-7EE6-4342-B048-85BDC9FD1C3A}</a:tableStyleId>
              </a:tblPr>
              <a:tblGrid>
                <a:gridCol w="429943"/>
                <a:gridCol w="429943"/>
                <a:gridCol w="429943"/>
                <a:gridCol w="313499"/>
                <a:gridCol w="429943"/>
                <a:gridCol w="206014"/>
                <a:gridCol w="429943"/>
                <a:gridCol w="429943"/>
                <a:gridCol w="429943"/>
                <a:gridCol w="429943"/>
                <a:gridCol w="429943"/>
                <a:gridCol w="429943"/>
                <a:gridCol w="429943"/>
                <a:gridCol w="429943"/>
                <a:gridCol w="429943"/>
                <a:gridCol w="429943"/>
                <a:gridCol w="429943"/>
                <a:gridCol w="429943"/>
                <a:gridCol w="429943"/>
                <a:gridCol w="429943"/>
                <a:gridCol w="429943"/>
              </a:tblGrid>
              <a:tr h="392601">
                <a:tc gridSpan="5">
                  <a:txBody>
                    <a:bodyPr/>
                    <a:lstStyle/>
                    <a:p>
                      <a:pPr algn="l" fontAlgn="t"/>
                      <a:r>
                        <a:rPr lang="en-US" sz="500" u="none" strike="noStrike" dirty="0">
                          <a:effectLst/>
                        </a:rPr>
                        <a:t>EEO-ALL01R-Geography-United </a:t>
                      </a:r>
                      <a:r>
                        <a:rPr lang="en-US" sz="500" u="none" strike="noStrike" dirty="0" err="1">
                          <a:effectLst/>
                        </a:rPr>
                        <a:t>StatesEstimate</a:t>
                      </a:r>
                      <a:r>
                        <a:rPr lang="en-US" sz="500" u="none" strike="noStrike" dirty="0">
                          <a:effectLst/>
                        </a:rPr>
                        <a:t>-Estimate: EEO 1r. Detailed Census Occupation by Sex and Race/Ethnicity for Residence Geography  - Universe: Civilian labor force 16 years and over</a:t>
                      </a:r>
                      <a:endParaRPr lang="en-US" sz="500" b="0" i="0" u="none" strike="noStrike" dirty="0">
                        <a:solidFill>
                          <a:srgbClr val="000000"/>
                        </a:solidFill>
                        <a:effectLst/>
                        <a:latin typeface="SansSerif"/>
                      </a:endParaRPr>
                    </a:p>
                  </a:txBody>
                  <a:tcPr marL="5744" marR="5744" marT="574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dirty="0">
                          <a:effectLst/>
                        </a:rPr>
                        <a:t> </a:t>
                      </a:r>
                      <a:endParaRPr lang="en-US" sz="500" b="0" i="0" u="none" strike="noStrike" dirty="0">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gridSpan="5">
                  <a:txBody>
                    <a:bodyPr/>
                    <a:lstStyle/>
                    <a:p>
                      <a:pPr algn="l" fontAlgn="t"/>
                      <a:r>
                        <a:rPr lang="en-US" sz="500" u="none" strike="noStrike">
                          <a:effectLst/>
                        </a:rPr>
                        <a:t>EEO Tabulation 2006-2010 (5-year ACS data)</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rowSpan="2" gridSpan="5">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392601">
                <a:tc gridSpan="2">
                  <a:txBody>
                    <a:bodyPr/>
                    <a:lstStyle/>
                    <a:p>
                      <a:pPr algn="ctr" fontAlgn="ctr"/>
                      <a:r>
                        <a:rPr lang="en-US" sz="500" u="none" strike="noStrike">
                          <a:effectLst/>
                        </a:rPr>
                        <a:t>Occupation Code</a:t>
                      </a:r>
                      <a:endParaRPr lang="en-US" sz="500" b="0" i="0" u="none" strike="noStrike">
                        <a:solidFill>
                          <a:srgbClr val="000000"/>
                        </a:solidFill>
                        <a:effectLst/>
                        <a:latin typeface="SansSerif"/>
                      </a:endParaRPr>
                    </a:p>
                  </a:txBody>
                  <a:tcPr marL="5744" marR="5744" marT="5744" marB="0" anchor="ctr"/>
                </a:tc>
                <a:tc hMerge="1">
                  <a:txBody>
                    <a:bodyPr/>
                    <a:lstStyle/>
                    <a:p>
                      <a:endParaRPr lang="en-US"/>
                    </a:p>
                  </a:txBody>
                  <a:tcPr/>
                </a:tc>
                <a:tc gridSpan="2">
                  <a:txBody>
                    <a:bodyPr/>
                    <a:lstStyle/>
                    <a:p>
                      <a:pPr algn="ctr" fontAlgn="ctr"/>
                      <a:r>
                        <a:rPr lang="en-US" sz="500" u="none" strike="noStrike">
                          <a:effectLst/>
                        </a:rPr>
                        <a:t>Subject</a:t>
                      </a:r>
                      <a:endParaRPr lang="en-US" sz="500" b="0" i="0" u="none" strike="noStrike">
                        <a:solidFill>
                          <a:srgbClr val="000000"/>
                        </a:solidFill>
                        <a:effectLst/>
                        <a:latin typeface="SansSerif"/>
                      </a:endParaRPr>
                    </a:p>
                  </a:txBody>
                  <a:tcPr marL="5744" marR="5744" marT="5744" marB="0" anchor="ctr"/>
                </a:tc>
                <a:tc hMerge="1">
                  <a:txBody>
                    <a:bodyPr/>
                    <a:lstStyle/>
                    <a:p>
                      <a:endParaRPr lang="en-US"/>
                    </a:p>
                  </a:txBody>
                  <a:tcPr/>
                </a:tc>
                <a:tc gridSpan="2">
                  <a:txBody>
                    <a:bodyPr/>
                    <a:lstStyle/>
                    <a:p>
                      <a:pPr algn="l" fontAlgn="t"/>
                      <a:r>
                        <a:rPr lang="en-US" sz="500" u="none" strike="noStrike">
                          <a:effectLst/>
                        </a:rPr>
                        <a:t>Total, race and     ethnicity</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Hispanic or Latino</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5">
                  <a:txBody>
                    <a:bodyPr/>
                    <a:lstStyle/>
                    <a:p>
                      <a:pPr algn="l" fontAlgn="t"/>
                      <a:r>
                        <a:rPr lang="en-US" sz="500" u="none" strike="noStrike">
                          <a:effectLst/>
                        </a:rPr>
                        <a:t>Not Hispanic or Latino, one race</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fontAlgn="t"/>
                      <a:r>
                        <a:rPr lang="en-US" sz="500" u="none" strike="noStrike">
                          <a:effectLst/>
                        </a:rPr>
                        <a:t>Not Hispanic or Latino, two or more races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500" u="none" strike="noStrike">
                          <a:effectLst/>
                        </a:rPr>
                        <a:t>Balance of not Hispanic or Latino</a:t>
                      </a:r>
                      <a:endParaRPr lang="en-US" sz="500" b="0" i="0" u="none" strike="noStrike">
                        <a:solidFill>
                          <a:srgbClr val="000000"/>
                        </a:solidFill>
                        <a:effectLst/>
                        <a:latin typeface="SansSerif"/>
                      </a:endParaRPr>
                    </a:p>
                  </a:txBody>
                  <a:tcPr marL="5744" marR="5744" marT="5744" marB="0"/>
                </a:tc>
              </a:tr>
              <a:tr h="520260">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White alone Hispanic or Latino</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All other Hispanic or Latino</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White alone</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Black or African American alone</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American Indian and Alaska Native alone</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Asian alone</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Native Hawaiian and Other Pacific Islander alone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White and Black</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White and AIAN</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White and Asian</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Black and AIAN</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NHPI and White (Hawaii only)</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NHPI and Asian (Hawaii only)</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NHPI and Asian and White (Hawaii only)</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Total, both sexes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154,037,475</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13,249,225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9,207,885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103,278,405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17,469,155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894,065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7,426,010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234,435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330,745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633,080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416,890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116,805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780,775</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100.0%</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8.6%</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11.3%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0.6%</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4.8%</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0.5%</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Male</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81,323,085</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7,569,470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5,308,805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54,794,265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8,050,065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448,660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3,877,925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123,255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157,770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328,910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209,525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51,985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402,450</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52.8%</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4.9%</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35.6%</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5.2%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Female</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72,714,390</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5,679,755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3,899,080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48,484,140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9,419,090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445,405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3,548,085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111,180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172,975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304,170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207,365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64,820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378,320</a:t>
                      </a:r>
                      <a:endParaRPr lang="en-US" sz="500" b="0" i="0" u="none" strike="noStrike">
                        <a:solidFill>
                          <a:srgbClr val="000000"/>
                        </a:solidFill>
                        <a:effectLst/>
                        <a:latin typeface="SansSerif"/>
                      </a:endParaRPr>
                    </a:p>
                  </a:txBody>
                  <a:tcPr marL="5744" marR="5744" marT="5744" marB="0"/>
                </a:tc>
              </a:tr>
              <a:tr h="137282">
                <a:tc gridSpan="2">
                  <a:txBody>
                    <a:bodyPr/>
                    <a:lstStyle/>
                    <a:p>
                      <a:pPr algn="l" fontAlgn="t"/>
                      <a:r>
                        <a:rPr lang="en-US" sz="500" u="none" strike="noStrike">
                          <a:effectLst/>
                        </a:rPr>
                        <a:t>Total, all occupations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47.2%</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3.7%</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31.5%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dirty="0">
                          <a:effectLst/>
                        </a:rPr>
                        <a:t>Chief executives and legislators 0010 (SOC 11-10XX)</a:t>
                      </a:r>
                      <a:endParaRPr lang="en-US" sz="500" b="0" i="0" u="none" strike="noStrike" dirty="0">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Total, both sexes</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1,158,885</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39,090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13,230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1,001,235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38,695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4,825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50,490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1,020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3,740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2,265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330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3,510</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100.0%</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3.4%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86.4%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4.4%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Male</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901,735</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28,800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10,060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787,200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24,900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3,135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39,390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275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785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2,745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1,570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2,685</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77.8%</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2.5%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0.9%</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67.9%</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3.4%</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0.2%</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Female</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 </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Number</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257,150</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10,290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3,170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214,035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13,790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1,690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11,100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235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995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695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140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825</a:t>
                      </a:r>
                      <a:endParaRPr lang="en-US" sz="500" b="0" i="0" u="none" strike="noStrike">
                        <a:solidFill>
                          <a:srgbClr val="000000"/>
                        </a:solidFill>
                        <a:effectLst/>
                        <a:latin typeface="SansSerif"/>
                      </a:endParaRPr>
                    </a:p>
                  </a:txBody>
                  <a:tcPr marL="5744" marR="5744" marT="5744" marB="0"/>
                </a:tc>
              </a:tr>
              <a:tr h="392601">
                <a:tc gridSpan="2">
                  <a:txBody>
                    <a:bodyPr/>
                    <a:lstStyle/>
                    <a:p>
                      <a:pPr algn="l" fontAlgn="t"/>
                      <a:r>
                        <a:rPr lang="en-US" sz="500" u="none" strike="noStrike">
                          <a:effectLst/>
                        </a:rPr>
                        <a:t>Chief executives and legislators 0010 (SOC 11-10XX)</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  Percent</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gridSpan="2">
                  <a:txBody>
                    <a:bodyPr/>
                    <a:lstStyle/>
                    <a:p>
                      <a:pPr algn="l" fontAlgn="t"/>
                      <a:r>
                        <a:rPr lang="en-US" sz="500" u="none" strike="noStrike">
                          <a:effectLst/>
                        </a:rPr>
                        <a:t>22.2%</a:t>
                      </a:r>
                      <a:endParaRPr lang="en-US" sz="500" b="0" i="0" u="none" strike="noStrike">
                        <a:solidFill>
                          <a:srgbClr val="000000"/>
                        </a:solidFill>
                        <a:effectLst/>
                        <a:latin typeface="SansSerif"/>
                      </a:endParaRPr>
                    </a:p>
                  </a:txBody>
                  <a:tcPr marL="5744" marR="5744" marT="5744" marB="0"/>
                </a:tc>
                <a:tc hMerge="1">
                  <a:txBody>
                    <a:bodyPr/>
                    <a:lstStyle/>
                    <a:p>
                      <a:endParaRPr lang="en-US"/>
                    </a:p>
                  </a:txBody>
                  <a:tcPr/>
                </a:tc>
                <a:tc>
                  <a:txBody>
                    <a:bodyPr/>
                    <a:lstStyle/>
                    <a:p>
                      <a:pPr algn="l" fontAlgn="t"/>
                      <a:r>
                        <a:rPr lang="en-US" sz="500" u="none" strike="noStrike">
                          <a:effectLst/>
                        </a:rPr>
                        <a:t>0.9%</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0.3%</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18.5%</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1.2%</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1.0%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0.1%</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0.0%</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a:effectLst/>
                        </a:rPr>
                        <a:t>(X)</a:t>
                      </a:r>
                      <a:endParaRPr lang="en-US" sz="500" b="0" i="0" u="none" strike="noStrike">
                        <a:solidFill>
                          <a:srgbClr val="000000"/>
                        </a:solidFill>
                        <a:effectLst/>
                        <a:latin typeface="SansSerif"/>
                      </a:endParaRPr>
                    </a:p>
                  </a:txBody>
                  <a:tcPr marL="5744" marR="5744" marT="5744" marB="0"/>
                </a:tc>
                <a:tc>
                  <a:txBody>
                    <a:bodyPr/>
                    <a:lstStyle/>
                    <a:p>
                      <a:pPr algn="l" fontAlgn="t"/>
                      <a:r>
                        <a:rPr lang="en-US" sz="500" u="none" strike="noStrike" dirty="0">
                          <a:effectLst/>
                        </a:rPr>
                        <a:t>0.1%</a:t>
                      </a:r>
                      <a:endParaRPr lang="en-US" sz="500" b="0" i="0" u="none" strike="noStrike" dirty="0">
                        <a:solidFill>
                          <a:srgbClr val="000000"/>
                        </a:solidFill>
                        <a:effectLst/>
                        <a:latin typeface="SansSerif"/>
                      </a:endParaRPr>
                    </a:p>
                  </a:txBody>
                  <a:tcPr marL="5744" marR="5744" marT="5744" marB="0"/>
                </a:tc>
              </a:tr>
            </a:tbl>
          </a:graphicData>
        </a:graphic>
      </p:graphicFrame>
    </p:spTree>
    <p:extLst>
      <p:ext uri="{BB962C8B-B14F-4D97-AF65-F5344CB8AC3E}">
        <p14:creationId xmlns:p14="http://schemas.microsoft.com/office/powerpoint/2010/main" val="2945455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86605"/>
            <a:ext cx="8458200" cy="780196"/>
          </a:xfrm>
        </p:spPr>
        <p:txBody>
          <a:bodyPr>
            <a:normAutofit/>
          </a:bodyPr>
          <a:lstStyle/>
          <a:p>
            <a:pPr eaLnBrk="1" hangingPunct="1"/>
            <a:r>
              <a:rPr lang="en-US" sz="4000" b="1" dirty="0" smtClean="0">
                <a:solidFill>
                  <a:schemeClr val="tx1"/>
                </a:solidFill>
                <a:latin typeface="+mn-lt"/>
              </a:rPr>
              <a:t>Utilization Analysis</a:t>
            </a:r>
          </a:p>
        </p:txBody>
      </p:sp>
      <p:sp>
        <p:nvSpPr>
          <p:cNvPr id="17411" name="Rectangle 3"/>
          <p:cNvSpPr>
            <a:spLocks noGrp="1" noChangeArrowheads="1"/>
          </p:cNvSpPr>
          <p:nvPr>
            <p:ph idx="1"/>
          </p:nvPr>
        </p:nvSpPr>
        <p:spPr>
          <a:xfrm>
            <a:off x="303178" y="1449421"/>
            <a:ext cx="8536021" cy="4991911"/>
          </a:xfrm>
        </p:spPr>
        <p:txBody>
          <a:bodyPr>
            <a:noAutofit/>
          </a:bodyPr>
          <a:lstStyle/>
          <a:p>
            <a:pPr lvl="0"/>
            <a:r>
              <a:rPr lang="en-US" dirty="0"/>
              <a:t>Comparison of the participation rate of minorities and women by job category (Workforce Analysis) with their availability in the relevant labor market (Utilization Analysis). </a:t>
            </a:r>
          </a:p>
          <a:p>
            <a:pPr marL="0" indent="0">
              <a:buNone/>
            </a:pPr>
            <a:endParaRPr lang="en-US" dirty="0"/>
          </a:p>
          <a:p>
            <a:pPr lvl="0"/>
            <a:r>
              <a:rPr lang="en-US" dirty="0"/>
              <a:t>For each job category, the Utilization Analysis will indicate whether minorities and women are fully utilized or underutilized.  </a:t>
            </a:r>
          </a:p>
          <a:p>
            <a:pPr lvl="1" eaLnBrk="1" hangingPunct="1"/>
            <a:endParaRPr lang="en-US" sz="1600" dirty="0" smtClean="0">
              <a:solidFill>
                <a:schemeClr val="tx1"/>
              </a:solidFill>
            </a:endParaRPr>
          </a:p>
        </p:txBody>
      </p:sp>
      <p:pic>
        <p:nvPicPr>
          <p:cNvPr id="4" name="Picture 3"/>
          <p:cNvPicPr>
            <a:picLocks noChangeAspect="1"/>
          </p:cNvPicPr>
          <p:nvPr/>
        </p:nvPicPr>
        <p:blipFill>
          <a:blip r:embed="rId3"/>
          <a:stretch>
            <a:fillRect/>
          </a:stretch>
        </p:blipFill>
        <p:spPr>
          <a:xfrm>
            <a:off x="381000" y="286605"/>
            <a:ext cx="831715" cy="835639"/>
          </a:xfrm>
          <a:prstGeom prst="rect">
            <a:avLst/>
          </a:prstGeom>
        </p:spPr>
      </p:pic>
    </p:spTree>
    <p:extLst>
      <p:ext uri="{BB962C8B-B14F-4D97-AF65-F5344CB8AC3E}">
        <p14:creationId xmlns:p14="http://schemas.microsoft.com/office/powerpoint/2010/main" val="250916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1117" y="936076"/>
            <a:ext cx="1546972" cy="533992"/>
          </a:xfrm>
          <a:prstGeom prst="rect">
            <a:avLst/>
          </a:prstGeom>
        </p:spPr>
        <p:txBody>
          <a:bodyPr vert="horz" wrap="square" lIns="0" tIns="0" rIns="0" bIns="0" rtlCol="0">
            <a:spAutoFit/>
          </a:bodyPr>
          <a:lstStyle/>
          <a:p>
            <a:pPr marL="11206"/>
            <a:r>
              <a:rPr sz="1588" b="1" dirty="0">
                <a:latin typeface="Arial"/>
                <a:cs typeface="Arial"/>
              </a:rPr>
              <a:t>St</a:t>
            </a:r>
            <a:r>
              <a:rPr sz="1588" b="1" spc="-4" dirty="0">
                <a:latin typeface="Arial"/>
                <a:cs typeface="Arial"/>
              </a:rPr>
              <a:t>e</a:t>
            </a:r>
            <a:r>
              <a:rPr sz="1588" b="1" dirty="0">
                <a:latin typeface="Arial"/>
                <a:cs typeface="Arial"/>
              </a:rPr>
              <a:t>p</a:t>
            </a:r>
            <a:r>
              <a:rPr sz="1588" b="1" spc="4" dirty="0">
                <a:latin typeface="Arial"/>
                <a:cs typeface="Arial"/>
              </a:rPr>
              <a:t> </a:t>
            </a:r>
            <a:r>
              <a:rPr sz="1588" b="1" dirty="0">
                <a:latin typeface="Arial"/>
                <a:cs typeface="Arial"/>
              </a:rPr>
              <a:t>1</a:t>
            </a:r>
            <a:endParaRPr sz="1588">
              <a:latin typeface="Arial"/>
              <a:cs typeface="Arial"/>
            </a:endParaRPr>
          </a:p>
          <a:p>
            <a:pPr marL="11206">
              <a:spcBef>
                <a:spcPts val="1213"/>
              </a:spcBef>
            </a:pPr>
            <a:r>
              <a:rPr sz="882" spc="-9" dirty="0">
                <a:latin typeface="Arial"/>
                <a:cs typeface="Arial"/>
              </a:rPr>
              <a:t>Ente</a:t>
            </a:r>
            <a:r>
              <a:rPr sz="882" spc="-4" dirty="0">
                <a:latin typeface="Arial"/>
                <a:cs typeface="Arial"/>
              </a:rPr>
              <a:t>r</a:t>
            </a:r>
            <a:r>
              <a:rPr sz="882" spc="9" dirty="0">
                <a:latin typeface="Arial"/>
                <a:cs typeface="Arial"/>
              </a:rPr>
              <a:t> </a:t>
            </a:r>
            <a:r>
              <a:rPr sz="882" spc="-9" dirty="0">
                <a:latin typeface="Arial"/>
                <a:cs typeface="Arial"/>
              </a:rPr>
              <a:t>o</a:t>
            </a:r>
            <a:r>
              <a:rPr sz="882" spc="-4" dirty="0">
                <a:latin typeface="Arial"/>
                <a:cs typeface="Arial"/>
              </a:rPr>
              <a:t>r</a:t>
            </a:r>
            <a:r>
              <a:rPr sz="882" spc="-9" dirty="0">
                <a:latin typeface="Arial"/>
                <a:cs typeface="Arial"/>
              </a:rPr>
              <a:t>ga</a:t>
            </a:r>
            <a:r>
              <a:rPr sz="882" dirty="0">
                <a:latin typeface="Arial"/>
                <a:cs typeface="Arial"/>
              </a:rPr>
              <a:t>ni</a:t>
            </a:r>
            <a:r>
              <a:rPr sz="882" spc="-13" dirty="0">
                <a:latin typeface="Arial"/>
                <a:cs typeface="Arial"/>
              </a:rPr>
              <a:t>z</a:t>
            </a:r>
            <a:r>
              <a:rPr sz="882" spc="-9" dirty="0">
                <a:latin typeface="Arial"/>
                <a:cs typeface="Arial"/>
              </a:rPr>
              <a:t>a</a:t>
            </a:r>
            <a:r>
              <a:rPr sz="882" dirty="0">
                <a:latin typeface="Arial"/>
                <a:cs typeface="Arial"/>
              </a:rPr>
              <a:t>t</a:t>
            </a:r>
            <a:r>
              <a:rPr sz="882" spc="-9" dirty="0">
                <a:latin typeface="Arial"/>
                <a:cs typeface="Arial"/>
              </a:rPr>
              <a:t>io</a:t>
            </a:r>
            <a:r>
              <a:rPr sz="882" spc="-4" dirty="0">
                <a:latin typeface="Arial"/>
                <a:cs typeface="Arial"/>
              </a:rPr>
              <a:t>n</a:t>
            </a:r>
            <a:r>
              <a:rPr sz="882" spc="4" dirty="0">
                <a:latin typeface="Arial"/>
                <a:cs typeface="Arial"/>
              </a:rPr>
              <a:t> </a:t>
            </a:r>
            <a:r>
              <a:rPr sz="882" spc="-9" dirty="0">
                <a:latin typeface="Arial"/>
                <a:cs typeface="Arial"/>
              </a:rPr>
              <a:t>in</a:t>
            </a:r>
            <a:r>
              <a:rPr sz="882" dirty="0">
                <a:latin typeface="Arial"/>
                <a:cs typeface="Arial"/>
              </a:rPr>
              <a:t>f</a:t>
            </a:r>
            <a:r>
              <a:rPr sz="882" spc="-9" dirty="0">
                <a:latin typeface="Arial"/>
                <a:cs typeface="Arial"/>
              </a:rPr>
              <a:t>o</a:t>
            </a:r>
            <a:r>
              <a:rPr sz="882" spc="-4" dirty="0">
                <a:latin typeface="Arial"/>
                <a:cs typeface="Arial"/>
              </a:rPr>
              <a:t>r</a:t>
            </a:r>
            <a:r>
              <a:rPr sz="882" spc="9" dirty="0">
                <a:latin typeface="Arial"/>
                <a:cs typeface="Arial"/>
              </a:rPr>
              <a:t>m</a:t>
            </a:r>
            <a:r>
              <a:rPr sz="882" spc="-9" dirty="0">
                <a:latin typeface="Arial"/>
                <a:cs typeface="Arial"/>
              </a:rPr>
              <a:t>ation.</a:t>
            </a:r>
            <a:endParaRPr sz="882">
              <a:latin typeface="Arial"/>
              <a:cs typeface="Arial"/>
            </a:endParaRPr>
          </a:p>
        </p:txBody>
      </p:sp>
      <p:sp>
        <p:nvSpPr>
          <p:cNvPr id="3" name="object 3"/>
          <p:cNvSpPr/>
          <p:nvPr/>
        </p:nvSpPr>
        <p:spPr>
          <a:xfrm>
            <a:off x="3648186" y="928519"/>
            <a:ext cx="3733240" cy="0"/>
          </a:xfrm>
          <a:custGeom>
            <a:avLst/>
            <a:gdLst/>
            <a:ahLst/>
            <a:cxnLst/>
            <a:rect l="l" t="t" r="r" b="b"/>
            <a:pathLst>
              <a:path w="4231005">
                <a:moveTo>
                  <a:pt x="0" y="0"/>
                </a:moveTo>
                <a:lnTo>
                  <a:pt x="4230624" y="0"/>
                </a:lnTo>
              </a:path>
            </a:pathLst>
          </a:custGeom>
          <a:ln w="25907">
            <a:solidFill>
              <a:srgbClr val="C1C1C1"/>
            </a:solidFill>
          </a:ln>
        </p:spPr>
        <p:txBody>
          <a:bodyPr wrap="square" lIns="0" tIns="0" rIns="0" bIns="0" rtlCol="0"/>
          <a:lstStyle/>
          <a:p>
            <a:endParaRPr sz="1663"/>
          </a:p>
        </p:txBody>
      </p:sp>
      <p:sp>
        <p:nvSpPr>
          <p:cNvPr id="4" name="object 4"/>
          <p:cNvSpPr/>
          <p:nvPr/>
        </p:nvSpPr>
        <p:spPr>
          <a:xfrm>
            <a:off x="3648186" y="939949"/>
            <a:ext cx="442632" cy="486896"/>
          </a:xfrm>
          <a:custGeom>
            <a:avLst/>
            <a:gdLst/>
            <a:ahLst/>
            <a:cxnLst/>
            <a:rect l="l" t="t" r="r" b="b"/>
            <a:pathLst>
              <a:path w="501650" h="551815">
                <a:moveTo>
                  <a:pt x="0" y="551688"/>
                </a:moveTo>
                <a:lnTo>
                  <a:pt x="501396" y="551688"/>
                </a:lnTo>
                <a:lnTo>
                  <a:pt x="501396" y="0"/>
                </a:lnTo>
                <a:lnTo>
                  <a:pt x="0" y="0"/>
                </a:lnTo>
                <a:lnTo>
                  <a:pt x="0" y="551688"/>
                </a:lnTo>
                <a:close/>
              </a:path>
            </a:pathLst>
          </a:custGeom>
          <a:solidFill>
            <a:srgbClr val="C1C1C1"/>
          </a:solidFill>
        </p:spPr>
        <p:txBody>
          <a:bodyPr wrap="square" lIns="0" tIns="0" rIns="0" bIns="0" rtlCol="0"/>
          <a:lstStyle/>
          <a:p>
            <a:endParaRPr sz="1663"/>
          </a:p>
        </p:txBody>
      </p:sp>
      <p:sp>
        <p:nvSpPr>
          <p:cNvPr id="5" name="object 5"/>
          <p:cNvSpPr/>
          <p:nvPr/>
        </p:nvSpPr>
        <p:spPr>
          <a:xfrm>
            <a:off x="7376384" y="939949"/>
            <a:ext cx="0" cy="486896"/>
          </a:xfrm>
          <a:custGeom>
            <a:avLst/>
            <a:gdLst/>
            <a:ahLst/>
            <a:cxnLst/>
            <a:rect l="l" t="t" r="r" b="b"/>
            <a:pathLst>
              <a:path h="551815">
                <a:moveTo>
                  <a:pt x="0" y="0"/>
                </a:moveTo>
                <a:lnTo>
                  <a:pt x="0" y="551688"/>
                </a:lnTo>
              </a:path>
            </a:pathLst>
          </a:custGeom>
          <a:ln w="10668">
            <a:solidFill>
              <a:srgbClr val="C1C1C1"/>
            </a:solidFill>
          </a:ln>
        </p:spPr>
        <p:txBody>
          <a:bodyPr wrap="square" lIns="0" tIns="0" rIns="0" bIns="0" rtlCol="0"/>
          <a:lstStyle/>
          <a:p>
            <a:endParaRPr sz="1663"/>
          </a:p>
        </p:txBody>
      </p:sp>
      <p:sp>
        <p:nvSpPr>
          <p:cNvPr id="6" name="object 6"/>
          <p:cNvSpPr/>
          <p:nvPr/>
        </p:nvSpPr>
        <p:spPr>
          <a:xfrm>
            <a:off x="3648186" y="1438162"/>
            <a:ext cx="3733240" cy="0"/>
          </a:xfrm>
          <a:custGeom>
            <a:avLst/>
            <a:gdLst/>
            <a:ahLst/>
            <a:cxnLst/>
            <a:rect l="l" t="t" r="r" b="b"/>
            <a:pathLst>
              <a:path w="4231005">
                <a:moveTo>
                  <a:pt x="0" y="0"/>
                </a:moveTo>
                <a:lnTo>
                  <a:pt x="4230624" y="0"/>
                </a:lnTo>
              </a:path>
            </a:pathLst>
          </a:custGeom>
          <a:ln w="25908">
            <a:solidFill>
              <a:srgbClr val="C1C1C1"/>
            </a:solidFill>
          </a:ln>
        </p:spPr>
        <p:txBody>
          <a:bodyPr wrap="square" lIns="0" tIns="0" rIns="0" bIns="0" rtlCol="0"/>
          <a:lstStyle/>
          <a:p>
            <a:endParaRPr sz="1663"/>
          </a:p>
        </p:txBody>
      </p:sp>
      <p:sp>
        <p:nvSpPr>
          <p:cNvPr id="7" name="object 7"/>
          <p:cNvSpPr/>
          <p:nvPr/>
        </p:nvSpPr>
        <p:spPr>
          <a:xfrm>
            <a:off x="4106732" y="956086"/>
            <a:ext cx="1786218" cy="45943"/>
          </a:xfrm>
          <a:custGeom>
            <a:avLst/>
            <a:gdLst/>
            <a:ahLst/>
            <a:cxnLst/>
            <a:rect l="l" t="t" r="r" b="b"/>
            <a:pathLst>
              <a:path w="2024379" h="52069">
                <a:moveTo>
                  <a:pt x="0" y="51815"/>
                </a:moveTo>
                <a:lnTo>
                  <a:pt x="2023872" y="51815"/>
                </a:lnTo>
                <a:lnTo>
                  <a:pt x="2023872" y="0"/>
                </a:lnTo>
                <a:lnTo>
                  <a:pt x="0" y="0"/>
                </a:lnTo>
                <a:lnTo>
                  <a:pt x="0" y="51815"/>
                </a:lnTo>
                <a:close/>
              </a:path>
            </a:pathLst>
          </a:custGeom>
          <a:solidFill>
            <a:srgbClr val="C1C1C1"/>
          </a:solidFill>
        </p:spPr>
        <p:txBody>
          <a:bodyPr wrap="square" lIns="0" tIns="0" rIns="0" bIns="0" rtlCol="0"/>
          <a:lstStyle/>
          <a:p>
            <a:endParaRPr sz="1663"/>
          </a:p>
        </p:txBody>
      </p:sp>
      <p:sp>
        <p:nvSpPr>
          <p:cNvPr id="8" name="object 8"/>
          <p:cNvSpPr/>
          <p:nvPr/>
        </p:nvSpPr>
        <p:spPr>
          <a:xfrm>
            <a:off x="4110765" y="1001806"/>
            <a:ext cx="0" cy="127747"/>
          </a:xfrm>
          <a:custGeom>
            <a:avLst/>
            <a:gdLst/>
            <a:ahLst/>
            <a:cxnLst/>
            <a:rect l="l" t="t" r="r" b="b"/>
            <a:pathLst>
              <a:path h="144780">
                <a:moveTo>
                  <a:pt x="0" y="0"/>
                </a:moveTo>
                <a:lnTo>
                  <a:pt x="0" y="144780"/>
                </a:lnTo>
              </a:path>
            </a:pathLst>
          </a:custGeom>
          <a:ln w="9144">
            <a:solidFill>
              <a:srgbClr val="C1C1C1"/>
            </a:solidFill>
          </a:ln>
        </p:spPr>
        <p:txBody>
          <a:bodyPr wrap="square" lIns="0" tIns="0" rIns="0" bIns="0" rtlCol="0"/>
          <a:lstStyle/>
          <a:p>
            <a:endParaRPr sz="1663"/>
          </a:p>
        </p:txBody>
      </p:sp>
      <p:sp>
        <p:nvSpPr>
          <p:cNvPr id="9" name="object 9"/>
          <p:cNvSpPr/>
          <p:nvPr/>
        </p:nvSpPr>
        <p:spPr>
          <a:xfrm>
            <a:off x="5888466" y="1001806"/>
            <a:ext cx="0" cy="127747"/>
          </a:xfrm>
          <a:custGeom>
            <a:avLst/>
            <a:gdLst/>
            <a:ahLst/>
            <a:cxnLst/>
            <a:rect l="l" t="t" r="r" b="b"/>
            <a:pathLst>
              <a:path h="144780">
                <a:moveTo>
                  <a:pt x="0" y="0"/>
                </a:moveTo>
                <a:lnTo>
                  <a:pt x="0" y="144780"/>
                </a:lnTo>
              </a:path>
            </a:pathLst>
          </a:custGeom>
          <a:ln w="9144">
            <a:solidFill>
              <a:srgbClr val="C1C1C1"/>
            </a:solidFill>
          </a:ln>
        </p:spPr>
        <p:txBody>
          <a:bodyPr wrap="square" lIns="0" tIns="0" rIns="0" bIns="0" rtlCol="0"/>
          <a:lstStyle/>
          <a:p>
            <a:endParaRPr sz="1663"/>
          </a:p>
        </p:txBody>
      </p:sp>
      <p:sp>
        <p:nvSpPr>
          <p:cNvPr id="10" name="object 10"/>
          <p:cNvSpPr/>
          <p:nvPr/>
        </p:nvSpPr>
        <p:spPr>
          <a:xfrm>
            <a:off x="4106732" y="1151740"/>
            <a:ext cx="1786218" cy="0"/>
          </a:xfrm>
          <a:custGeom>
            <a:avLst/>
            <a:gdLst/>
            <a:ahLst/>
            <a:cxnLst/>
            <a:rect l="l" t="t" r="r" b="b"/>
            <a:pathLst>
              <a:path w="2024379">
                <a:moveTo>
                  <a:pt x="0" y="0"/>
                </a:moveTo>
                <a:lnTo>
                  <a:pt x="2023872" y="0"/>
                </a:lnTo>
              </a:path>
            </a:pathLst>
          </a:custGeom>
          <a:ln w="50291">
            <a:solidFill>
              <a:srgbClr val="C1C1C1"/>
            </a:solidFill>
          </a:ln>
        </p:spPr>
        <p:txBody>
          <a:bodyPr wrap="square" lIns="0" tIns="0" rIns="0" bIns="0" rtlCol="0"/>
          <a:lstStyle/>
          <a:p>
            <a:endParaRPr sz="1663"/>
          </a:p>
        </p:txBody>
      </p:sp>
      <p:sp>
        <p:nvSpPr>
          <p:cNvPr id="11" name="object 11"/>
          <p:cNvSpPr/>
          <p:nvPr/>
        </p:nvSpPr>
        <p:spPr>
          <a:xfrm>
            <a:off x="4114800" y="1001806"/>
            <a:ext cx="1769968" cy="127747"/>
          </a:xfrm>
          <a:custGeom>
            <a:avLst/>
            <a:gdLst/>
            <a:ahLst/>
            <a:cxnLst/>
            <a:rect l="l" t="t" r="r" b="b"/>
            <a:pathLst>
              <a:path w="2005965" h="144780">
                <a:moveTo>
                  <a:pt x="0" y="144780"/>
                </a:moveTo>
                <a:lnTo>
                  <a:pt x="2005571" y="144780"/>
                </a:lnTo>
                <a:lnTo>
                  <a:pt x="2005571" y="0"/>
                </a:lnTo>
                <a:lnTo>
                  <a:pt x="0" y="0"/>
                </a:lnTo>
                <a:lnTo>
                  <a:pt x="0" y="144780"/>
                </a:lnTo>
                <a:close/>
              </a:path>
            </a:pathLst>
          </a:custGeom>
          <a:solidFill>
            <a:srgbClr val="C1C1C1"/>
          </a:solidFill>
        </p:spPr>
        <p:txBody>
          <a:bodyPr wrap="square" lIns="0" tIns="0" rIns="0" bIns="0" rtlCol="0"/>
          <a:lstStyle/>
          <a:p>
            <a:endParaRPr sz="1663"/>
          </a:p>
        </p:txBody>
      </p:sp>
      <p:sp>
        <p:nvSpPr>
          <p:cNvPr id="12" name="object 12"/>
          <p:cNvSpPr/>
          <p:nvPr/>
        </p:nvSpPr>
        <p:spPr>
          <a:xfrm>
            <a:off x="5909982" y="960120"/>
            <a:ext cx="1445559" cy="0"/>
          </a:xfrm>
          <a:custGeom>
            <a:avLst/>
            <a:gdLst/>
            <a:ahLst/>
            <a:cxnLst/>
            <a:rect l="l" t="t" r="r" b="b"/>
            <a:pathLst>
              <a:path w="1638300">
                <a:moveTo>
                  <a:pt x="0" y="0"/>
                </a:moveTo>
                <a:lnTo>
                  <a:pt x="1638300" y="0"/>
                </a:lnTo>
              </a:path>
            </a:pathLst>
          </a:custGeom>
          <a:ln w="9144">
            <a:solidFill>
              <a:srgbClr val="C1C1C1"/>
            </a:solidFill>
          </a:ln>
        </p:spPr>
        <p:txBody>
          <a:bodyPr wrap="square" lIns="0" tIns="0" rIns="0" bIns="0" rtlCol="0"/>
          <a:lstStyle/>
          <a:p>
            <a:endParaRPr sz="1663"/>
          </a:p>
        </p:txBody>
      </p:sp>
      <p:sp>
        <p:nvSpPr>
          <p:cNvPr id="13" name="object 13"/>
          <p:cNvSpPr/>
          <p:nvPr/>
        </p:nvSpPr>
        <p:spPr>
          <a:xfrm>
            <a:off x="5914016" y="964154"/>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14" name="object 14"/>
          <p:cNvSpPr/>
          <p:nvPr/>
        </p:nvSpPr>
        <p:spPr>
          <a:xfrm>
            <a:off x="7351506" y="964154"/>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15" name="object 15"/>
          <p:cNvSpPr/>
          <p:nvPr/>
        </p:nvSpPr>
        <p:spPr>
          <a:xfrm>
            <a:off x="5909982" y="1169894"/>
            <a:ext cx="1445559" cy="0"/>
          </a:xfrm>
          <a:custGeom>
            <a:avLst/>
            <a:gdLst/>
            <a:ahLst/>
            <a:cxnLst/>
            <a:rect l="l" t="t" r="r" b="b"/>
            <a:pathLst>
              <a:path w="1638300">
                <a:moveTo>
                  <a:pt x="0" y="0"/>
                </a:moveTo>
                <a:lnTo>
                  <a:pt x="1638300" y="0"/>
                </a:lnTo>
              </a:path>
            </a:pathLst>
          </a:custGeom>
          <a:ln w="9144">
            <a:solidFill>
              <a:srgbClr val="C1C1C1"/>
            </a:solidFill>
          </a:ln>
        </p:spPr>
        <p:txBody>
          <a:bodyPr wrap="square" lIns="0" tIns="0" rIns="0" bIns="0" rtlCol="0"/>
          <a:lstStyle/>
          <a:p>
            <a:endParaRPr sz="1663"/>
          </a:p>
        </p:txBody>
      </p:sp>
      <p:sp>
        <p:nvSpPr>
          <p:cNvPr id="16" name="object 16"/>
          <p:cNvSpPr/>
          <p:nvPr/>
        </p:nvSpPr>
        <p:spPr>
          <a:xfrm>
            <a:off x="5918050" y="964154"/>
            <a:ext cx="1429871" cy="201706"/>
          </a:xfrm>
          <a:custGeom>
            <a:avLst/>
            <a:gdLst/>
            <a:ahLst/>
            <a:cxnLst/>
            <a:rect l="l" t="t" r="r" b="b"/>
            <a:pathLst>
              <a:path w="1620520" h="228600">
                <a:moveTo>
                  <a:pt x="0" y="228600"/>
                </a:moveTo>
                <a:lnTo>
                  <a:pt x="1620012" y="228600"/>
                </a:lnTo>
                <a:lnTo>
                  <a:pt x="1620012" y="0"/>
                </a:lnTo>
                <a:lnTo>
                  <a:pt x="0" y="0"/>
                </a:lnTo>
                <a:lnTo>
                  <a:pt x="0" y="228600"/>
                </a:lnTo>
                <a:close/>
              </a:path>
            </a:pathLst>
          </a:custGeom>
          <a:solidFill>
            <a:srgbClr val="C1C1C1"/>
          </a:solidFill>
        </p:spPr>
        <p:txBody>
          <a:bodyPr wrap="square" lIns="0" tIns="0" rIns="0" bIns="0" rtlCol="0"/>
          <a:lstStyle/>
          <a:p>
            <a:endParaRPr sz="1663"/>
          </a:p>
        </p:txBody>
      </p:sp>
      <p:sp>
        <p:nvSpPr>
          <p:cNvPr id="17" name="object 17"/>
          <p:cNvSpPr/>
          <p:nvPr/>
        </p:nvSpPr>
        <p:spPr>
          <a:xfrm>
            <a:off x="4106732" y="1191409"/>
            <a:ext cx="1786218" cy="45943"/>
          </a:xfrm>
          <a:custGeom>
            <a:avLst/>
            <a:gdLst/>
            <a:ahLst/>
            <a:cxnLst/>
            <a:rect l="l" t="t" r="r" b="b"/>
            <a:pathLst>
              <a:path w="2024379" h="52069">
                <a:moveTo>
                  <a:pt x="0" y="51815"/>
                </a:moveTo>
                <a:lnTo>
                  <a:pt x="2023872" y="51815"/>
                </a:lnTo>
                <a:lnTo>
                  <a:pt x="2023872" y="0"/>
                </a:lnTo>
                <a:lnTo>
                  <a:pt x="0" y="0"/>
                </a:lnTo>
                <a:lnTo>
                  <a:pt x="0" y="51815"/>
                </a:lnTo>
                <a:close/>
              </a:path>
            </a:pathLst>
          </a:custGeom>
          <a:solidFill>
            <a:srgbClr val="C1C1C1"/>
          </a:solidFill>
        </p:spPr>
        <p:txBody>
          <a:bodyPr wrap="square" lIns="0" tIns="0" rIns="0" bIns="0" rtlCol="0"/>
          <a:lstStyle/>
          <a:p>
            <a:endParaRPr sz="1663"/>
          </a:p>
        </p:txBody>
      </p:sp>
      <p:sp>
        <p:nvSpPr>
          <p:cNvPr id="18" name="object 18"/>
          <p:cNvSpPr/>
          <p:nvPr/>
        </p:nvSpPr>
        <p:spPr>
          <a:xfrm>
            <a:off x="4110765" y="1237140"/>
            <a:ext cx="0" cy="127747"/>
          </a:xfrm>
          <a:custGeom>
            <a:avLst/>
            <a:gdLst/>
            <a:ahLst/>
            <a:cxnLst/>
            <a:rect l="l" t="t" r="r" b="b"/>
            <a:pathLst>
              <a:path h="144780">
                <a:moveTo>
                  <a:pt x="0" y="0"/>
                </a:moveTo>
                <a:lnTo>
                  <a:pt x="0" y="144767"/>
                </a:lnTo>
              </a:path>
            </a:pathLst>
          </a:custGeom>
          <a:ln w="9144">
            <a:solidFill>
              <a:srgbClr val="C1C1C1"/>
            </a:solidFill>
          </a:ln>
        </p:spPr>
        <p:txBody>
          <a:bodyPr wrap="square" lIns="0" tIns="0" rIns="0" bIns="0" rtlCol="0"/>
          <a:lstStyle/>
          <a:p>
            <a:endParaRPr sz="1663"/>
          </a:p>
        </p:txBody>
      </p:sp>
      <p:sp>
        <p:nvSpPr>
          <p:cNvPr id="19" name="object 19"/>
          <p:cNvSpPr/>
          <p:nvPr/>
        </p:nvSpPr>
        <p:spPr>
          <a:xfrm>
            <a:off x="5888466" y="1237140"/>
            <a:ext cx="0" cy="127747"/>
          </a:xfrm>
          <a:custGeom>
            <a:avLst/>
            <a:gdLst/>
            <a:ahLst/>
            <a:cxnLst/>
            <a:rect l="l" t="t" r="r" b="b"/>
            <a:pathLst>
              <a:path h="144780">
                <a:moveTo>
                  <a:pt x="0" y="0"/>
                </a:moveTo>
                <a:lnTo>
                  <a:pt x="0" y="144767"/>
                </a:lnTo>
              </a:path>
            </a:pathLst>
          </a:custGeom>
          <a:ln w="9144">
            <a:solidFill>
              <a:srgbClr val="C1C1C1"/>
            </a:solidFill>
          </a:ln>
        </p:spPr>
        <p:txBody>
          <a:bodyPr wrap="square" lIns="0" tIns="0" rIns="0" bIns="0" rtlCol="0"/>
          <a:lstStyle/>
          <a:p>
            <a:endParaRPr sz="1663"/>
          </a:p>
        </p:txBody>
      </p:sp>
      <p:sp>
        <p:nvSpPr>
          <p:cNvPr id="20" name="object 20"/>
          <p:cNvSpPr/>
          <p:nvPr/>
        </p:nvSpPr>
        <p:spPr>
          <a:xfrm>
            <a:off x="4114800" y="1237140"/>
            <a:ext cx="1769968" cy="127747"/>
          </a:xfrm>
          <a:custGeom>
            <a:avLst/>
            <a:gdLst/>
            <a:ahLst/>
            <a:cxnLst/>
            <a:rect l="l" t="t" r="r" b="b"/>
            <a:pathLst>
              <a:path w="2005965" h="144780">
                <a:moveTo>
                  <a:pt x="0" y="144767"/>
                </a:moveTo>
                <a:lnTo>
                  <a:pt x="2005571" y="144767"/>
                </a:lnTo>
                <a:lnTo>
                  <a:pt x="2005571" y="0"/>
                </a:lnTo>
                <a:lnTo>
                  <a:pt x="0" y="0"/>
                </a:lnTo>
                <a:lnTo>
                  <a:pt x="0" y="144767"/>
                </a:lnTo>
                <a:close/>
              </a:path>
            </a:pathLst>
          </a:custGeom>
          <a:solidFill>
            <a:srgbClr val="C1C1C1"/>
          </a:solidFill>
        </p:spPr>
        <p:txBody>
          <a:bodyPr wrap="square" lIns="0" tIns="0" rIns="0" bIns="0" rtlCol="0"/>
          <a:lstStyle/>
          <a:p>
            <a:endParaRPr sz="1663"/>
          </a:p>
        </p:txBody>
      </p:sp>
      <p:sp>
        <p:nvSpPr>
          <p:cNvPr id="21" name="object 21"/>
          <p:cNvSpPr/>
          <p:nvPr/>
        </p:nvSpPr>
        <p:spPr>
          <a:xfrm>
            <a:off x="5914016" y="1199478"/>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2" name="object 22"/>
          <p:cNvSpPr/>
          <p:nvPr/>
        </p:nvSpPr>
        <p:spPr>
          <a:xfrm>
            <a:off x="7351506" y="1199478"/>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3" name="object 23"/>
          <p:cNvSpPr/>
          <p:nvPr/>
        </p:nvSpPr>
        <p:spPr>
          <a:xfrm>
            <a:off x="5918050" y="1199478"/>
            <a:ext cx="1429871" cy="201706"/>
          </a:xfrm>
          <a:custGeom>
            <a:avLst/>
            <a:gdLst/>
            <a:ahLst/>
            <a:cxnLst/>
            <a:rect l="l" t="t" r="r" b="b"/>
            <a:pathLst>
              <a:path w="1620520" h="228600">
                <a:moveTo>
                  <a:pt x="0" y="228600"/>
                </a:moveTo>
                <a:lnTo>
                  <a:pt x="1620012" y="228600"/>
                </a:lnTo>
                <a:lnTo>
                  <a:pt x="1620012" y="0"/>
                </a:lnTo>
                <a:lnTo>
                  <a:pt x="0" y="0"/>
                </a:lnTo>
                <a:lnTo>
                  <a:pt x="0" y="228600"/>
                </a:lnTo>
                <a:close/>
              </a:path>
            </a:pathLst>
          </a:custGeom>
          <a:solidFill>
            <a:srgbClr val="C1C1C1"/>
          </a:solidFill>
        </p:spPr>
        <p:txBody>
          <a:bodyPr wrap="square" lIns="0" tIns="0" rIns="0" bIns="0" rtlCol="0"/>
          <a:lstStyle/>
          <a:p>
            <a:endParaRPr sz="1663"/>
          </a:p>
        </p:txBody>
      </p:sp>
      <p:sp>
        <p:nvSpPr>
          <p:cNvPr id="25" name="object 25"/>
          <p:cNvSpPr/>
          <p:nvPr/>
        </p:nvSpPr>
        <p:spPr>
          <a:xfrm>
            <a:off x="1679537" y="814892"/>
            <a:ext cx="5786718" cy="0"/>
          </a:xfrm>
          <a:custGeom>
            <a:avLst/>
            <a:gdLst/>
            <a:ahLst/>
            <a:cxnLst/>
            <a:rect l="l" t="t" r="r" b="b"/>
            <a:pathLst>
              <a:path w="6558280">
                <a:moveTo>
                  <a:pt x="0" y="0"/>
                </a:moveTo>
                <a:lnTo>
                  <a:pt x="6557772" y="0"/>
                </a:lnTo>
              </a:path>
            </a:pathLst>
          </a:custGeom>
          <a:ln w="18288">
            <a:solidFill>
              <a:srgbClr val="F0F0F0"/>
            </a:solidFill>
          </a:ln>
        </p:spPr>
        <p:txBody>
          <a:bodyPr wrap="square" lIns="0" tIns="0" rIns="0" bIns="0" rtlCol="0"/>
          <a:lstStyle/>
          <a:p>
            <a:endParaRPr sz="1663"/>
          </a:p>
        </p:txBody>
      </p:sp>
      <p:sp>
        <p:nvSpPr>
          <p:cNvPr id="26" name="object 26"/>
          <p:cNvSpPr/>
          <p:nvPr/>
        </p:nvSpPr>
        <p:spPr>
          <a:xfrm>
            <a:off x="7473875" y="806823"/>
            <a:ext cx="0" cy="93009"/>
          </a:xfrm>
          <a:custGeom>
            <a:avLst/>
            <a:gdLst/>
            <a:ahLst/>
            <a:cxnLst/>
            <a:rect l="l" t="t" r="r" b="b"/>
            <a:pathLst>
              <a:path h="105409">
                <a:moveTo>
                  <a:pt x="0" y="0"/>
                </a:moveTo>
                <a:lnTo>
                  <a:pt x="0" y="105155"/>
                </a:lnTo>
              </a:path>
            </a:pathLst>
          </a:custGeom>
          <a:ln w="18288">
            <a:solidFill>
              <a:srgbClr val="A1A1A1"/>
            </a:solidFill>
          </a:ln>
        </p:spPr>
        <p:txBody>
          <a:bodyPr wrap="square" lIns="0" tIns="0" rIns="0" bIns="0" rtlCol="0"/>
          <a:lstStyle/>
          <a:p>
            <a:endParaRPr sz="1663"/>
          </a:p>
        </p:txBody>
      </p:sp>
      <p:sp>
        <p:nvSpPr>
          <p:cNvPr id="27" name="object 27"/>
          <p:cNvSpPr/>
          <p:nvPr/>
        </p:nvSpPr>
        <p:spPr>
          <a:xfrm>
            <a:off x="7465806" y="814892"/>
            <a:ext cx="16249" cy="0"/>
          </a:xfrm>
          <a:custGeom>
            <a:avLst/>
            <a:gdLst/>
            <a:ahLst/>
            <a:cxnLst/>
            <a:rect l="l" t="t" r="r" b="b"/>
            <a:pathLst>
              <a:path w="18415">
                <a:moveTo>
                  <a:pt x="0" y="0"/>
                </a:moveTo>
                <a:lnTo>
                  <a:pt x="18288" y="0"/>
                </a:lnTo>
              </a:path>
            </a:pathLst>
          </a:custGeom>
          <a:ln w="18288">
            <a:solidFill>
              <a:srgbClr val="F0F0F0"/>
            </a:solidFill>
          </a:ln>
        </p:spPr>
        <p:txBody>
          <a:bodyPr wrap="square" lIns="0" tIns="0" rIns="0" bIns="0" rtlCol="0"/>
          <a:lstStyle/>
          <a:p>
            <a:endParaRPr sz="1663"/>
          </a:p>
        </p:txBody>
      </p:sp>
      <p:sp>
        <p:nvSpPr>
          <p:cNvPr id="28" name="object 28"/>
          <p:cNvSpPr/>
          <p:nvPr/>
        </p:nvSpPr>
        <p:spPr>
          <a:xfrm>
            <a:off x="1714501" y="861956"/>
            <a:ext cx="5717801" cy="0"/>
          </a:xfrm>
          <a:custGeom>
            <a:avLst/>
            <a:gdLst/>
            <a:ahLst/>
            <a:cxnLst/>
            <a:rect l="l" t="t" r="r" b="b"/>
            <a:pathLst>
              <a:path w="6480175">
                <a:moveTo>
                  <a:pt x="0" y="0"/>
                </a:moveTo>
                <a:lnTo>
                  <a:pt x="6480048" y="0"/>
                </a:lnTo>
              </a:path>
            </a:pathLst>
          </a:custGeom>
          <a:ln w="9144">
            <a:solidFill>
              <a:srgbClr val="A1A1A1"/>
            </a:solidFill>
          </a:ln>
        </p:spPr>
        <p:txBody>
          <a:bodyPr wrap="square" lIns="0" tIns="0" rIns="0" bIns="0" rtlCol="0"/>
          <a:lstStyle/>
          <a:p>
            <a:endParaRPr sz="1663"/>
          </a:p>
        </p:txBody>
      </p:sp>
      <p:sp>
        <p:nvSpPr>
          <p:cNvPr id="29" name="object 29"/>
          <p:cNvSpPr/>
          <p:nvPr/>
        </p:nvSpPr>
        <p:spPr>
          <a:xfrm>
            <a:off x="7432189" y="861956"/>
            <a:ext cx="8404" cy="0"/>
          </a:xfrm>
          <a:custGeom>
            <a:avLst/>
            <a:gdLst/>
            <a:ahLst/>
            <a:cxnLst/>
            <a:rect l="l" t="t" r="r" b="b"/>
            <a:pathLst>
              <a:path w="9525">
                <a:moveTo>
                  <a:pt x="0" y="0"/>
                </a:moveTo>
                <a:lnTo>
                  <a:pt x="9144" y="0"/>
                </a:lnTo>
              </a:path>
            </a:pathLst>
          </a:custGeom>
          <a:ln w="9144">
            <a:solidFill>
              <a:srgbClr val="A1A1A1"/>
            </a:solidFill>
          </a:ln>
        </p:spPr>
        <p:txBody>
          <a:bodyPr wrap="square" lIns="0" tIns="0" rIns="0" bIns="0" rtlCol="0"/>
          <a:lstStyle/>
          <a:p>
            <a:endParaRPr sz="1663"/>
          </a:p>
        </p:txBody>
      </p:sp>
      <p:sp>
        <p:nvSpPr>
          <p:cNvPr id="30" name="object 30"/>
          <p:cNvSpPr/>
          <p:nvPr/>
        </p:nvSpPr>
        <p:spPr>
          <a:xfrm>
            <a:off x="1679538" y="861956"/>
            <a:ext cx="26894" cy="0"/>
          </a:xfrm>
          <a:custGeom>
            <a:avLst/>
            <a:gdLst/>
            <a:ahLst/>
            <a:cxnLst/>
            <a:rect l="l" t="t" r="r" b="b"/>
            <a:pathLst>
              <a:path w="30480">
                <a:moveTo>
                  <a:pt x="0" y="0"/>
                </a:moveTo>
                <a:lnTo>
                  <a:pt x="30480" y="0"/>
                </a:lnTo>
              </a:path>
            </a:pathLst>
          </a:custGeom>
          <a:ln w="9144">
            <a:solidFill>
              <a:srgbClr val="C1C1C1"/>
            </a:solidFill>
          </a:ln>
        </p:spPr>
        <p:txBody>
          <a:bodyPr wrap="square" lIns="0" tIns="0" rIns="0" bIns="0" rtlCol="0"/>
          <a:lstStyle/>
          <a:p>
            <a:endParaRPr sz="1663"/>
          </a:p>
        </p:txBody>
      </p:sp>
      <p:sp>
        <p:nvSpPr>
          <p:cNvPr id="31" name="object 31"/>
          <p:cNvSpPr/>
          <p:nvPr/>
        </p:nvSpPr>
        <p:spPr>
          <a:xfrm>
            <a:off x="7440258" y="861956"/>
            <a:ext cx="25773" cy="0"/>
          </a:xfrm>
          <a:custGeom>
            <a:avLst/>
            <a:gdLst/>
            <a:ahLst/>
            <a:cxnLst/>
            <a:rect l="l" t="t" r="r" b="b"/>
            <a:pathLst>
              <a:path w="29209">
                <a:moveTo>
                  <a:pt x="0" y="0"/>
                </a:moveTo>
                <a:lnTo>
                  <a:pt x="28955" y="0"/>
                </a:lnTo>
              </a:path>
            </a:pathLst>
          </a:custGeom>
          <a:ln w="9144">
            <a:solidFill>
              <a:srgbClr val="C1C1C1"/>
            </a:solidFill>
          </a:ln>
        </p:spPr>
        <p:txBody>
          <a:bodyPr wrap="square" lIns="0" tIns="0" rIns="0" bIns="0" rtlCol="0"/>
          <a:lstStyle/>
          <a:p>
            <a:endParaRPr sz="1663"/>
          </a:p>
        </p:txBody>
      </p:sp>
      <p:sp>
        <p:nvSpPr>
          <p:cNvPr id="32" name="object 32"/>
          <p:cNvSpPr/>
          <p:nvPr/>
        </p:nvSpPr>
        <p:spPr>
          <a:xfrm>
            <a:off x="1679537" y="840441"/>
            <a:ext cx="5786718" cy="0"/>
          </a:xfrm>
          <a:custGeom>
            <a:avLst/>
            <a:gdLst/>
            <a:ahLst/>
            <a:cxnLst/>
            <a:rect l="l" t="t" r="r" b="b"/>
            <a:pathLst>
              <a:path w="6558280">
                <a:moveTo>
                  <a:pt x="0" y="0"/>
                </a:moveTo>
                <a:lnTo>
                  <a:pt x="6557772" y="0"/>
                </a:lnTo>
              </a:path>
            </a:pathLst>
          </a:custGeom>
          <a:ln w="39624">
            <a:solidFill>
              <a:srgbClr val="C1C1C1"/>
            </a:solidFill>
          </a:ln>
        </p:spPr>
        <p:txBody>
          <a:bodyPr wrap="square" lIns="0" tIns="0" rIns="0" bIns="0" rtlCol="0"/>
          <a:lstStyle/>
          <a:p>
            <a:endParaRPr sz="1663"/>
          </a:p>
        </p:txBody>
      </p:sp>
      <p:sp>
        <p:nvSpPr>
          <p:cNvPr id="33" name="object 33"/>
          <p:cNvSpPr/>
          <p:nvPr/>
        </p:nvSpPr>
        <p:spPr>
          <a:xfrm>
            <a:off x="1706432" y="1504725"/>
            <a:ext cx="8404" cy="0"/>
          </a:xfrm>
          <a:custGeom>
            <a:avLst/>
            <a:gdLst/>
            <a:ahLst/>
            <a:cxnLst/>
            <a:rect l="l" t="t" r="r" b="b"/>
            <a:pathLst>
              <a:path w="9525">
                <a:moveTo>
                  <a:pt x="0" y="0"/>
                </a:moveTo>
                <a:lnTo>
                  <a:pt x="9143" y="0"/>
                </a:lnTo>
              </a:path>
            </a:pathLst>
          </a:custGeom>
          <a:ln w="9144">
            <a:solidFill>
              <a:srgbClr val="F0F0F0"/>
            </a:solidFill>
          </a:ln>
        </p:spPr>
        <p:txBody>
          <a:bodyPr wrap="square" lIns="0" tIns="0" rIns="0" bIns="0" rtlCol="0"/>
          <a:lstStyle/>
          <a:p>
            <a:endParaRPr sz="1663"/>
          </a:p>
        </p:txBody>
      </p:sp>
      <p:sp>
        <p:nvSpPr>
          <p:cNvPr id="34" name="object 34"/>
          <p:cNvSpPr/>
          <p:nvPr/>
        </p:nvSpPr>
        <p:spPr>
          <a:xfrm>
            <a:off x="1714501" y="1500692"/>
            <a:ext cx="5717801" cy="8404"/>
          </a:xfrm>
          <a:custGeom>
            <a:avLst/>
            <a:gdLst/>
            <a:ahLst/>
            <a:cxnLst/>
            <a:rect l="l" t="t" r="r" b="b"/>
            <a:pathLst>
              <a:path w="6480175" h="9525">
                <a:moveTo>
                  <a:pt x="0" y="9144"/>
                </a:moveTo>
                <a:lnTo>
                  <a:pt x="6480048" y="9144"/>
                </a:lnTo>
                <a:lnTo>
                  <a:pt x="6480048" y="0"/>
                </a:lnTo>
                <a:lnTo>
                  <a:pt x="0" y="0"/>
                </a:lnTo>
                <a:lnTo>
                  <a:pt x="0" y="9144"/>
                </a:lnTo>
                <a:close/>
              </a:path>
            </a:pathLst>
          </a:custGeom>
          <a:solidFill>
            <a:srgbClr val="F0F0F0"/>
          </a:solidFill>
        </p:spPr>
        <p:txBody>
          <a:bodyPr wrap="square" lIns="0" tIns="0" rIns="0" bIns="0" rtlCol="0"/>
          <a:lstStyle/>
          <a:p>
            <a:endParaRPr sz="1663"/>
          </a:p>
        </p:txBody>
      </p:sp>
      <p:sp>
        <p:nvSpPr>
          <p:cNvPr id="35" name="object 35"/>
          <p:cNvSpPr/>
          <p:nvPr/>
        </p:nvSpPr>
        <p:spPr>
          <a:xfrm>
            <a:off x="1679538" y="1504725"/>
            <a:ext cx="26894" cy="0"/>
          </a:xfrm>
          <a:custGeom>
            <a:avLst/>
            <a:gdLst/>
            <a:ahLst/>
            <a:cxnLst/>
            <a:rect l="l" t="t" r="r" b="b"/>
            <a:pathLst>
              <a:path w="30480">
                <a:moveTo>
                  <a:pt x="0" y="0"/>
                </a:moveTo>
                <a:lnTo>
                  <a:pt x="30480" y="0"/>
                </a:lnTo>
              </a:path>
            </a:pathLst>
          </a:custGeom>
          <a:ln w="9144">
            <a:solidFill>
              <a:srgbClr val="C1C1C1"/>
            </a:solidFill>
          </a:ln>
        </p:spPr>
        <p:txBody>
          <a:bodyPr wrap="square" lIns="0" tIns="0" rIns="0" bIns="0" rtlCol="0"/>
          <a:lstStyle/>
          <a:p>
            <a:endParaRPr sz="1663"/>
          </a:p>
        </p:txBody>
      </p:sp>
      <p:sp>
        <p:nvSpPr>
          <p:cNvPr id="36" name="object 36"/>
          <p:cNvSpPr/>
          <p:nvPr/>
        </p:nvSpPr>
        <p:spPr>
          <a:xfrm>
            <a:off x="7440258" y="1504725"/>
            <a:ext cx="25773" cy="0"/>
          </a:xfrm>
          <a:custGeom>
            <a:avLst/>
            <a:gdLst/>
            <a:ahLst/>
            <a:cxnLst/>
            <a:rect l="l" t="t" r="r" b="b"/>
            <a:pathLst>
              <a:path w="29209">
                <a:moveTo>
                  <a:pt x="0" y="0"/>
                </a:moveTo>
                <a:lnTo>
                  <a:pt x="28955" y="0"/>
                </a:lnTo>
              </a:path>
            </a:pathLst>
          </a:custGeom>
          <a:ln w="9144">
            <a:solidFill>
              <a:srgbClr val="C1C1C1"/>
            </a:solidFill>
          </a:ln>
        </p:spPr>
        <p:txBody>
          <a:bodyPr wrap="square" lIns="0" tIns="0" rIns="0" bIns="0" rtlCol="0"/>
          <a:lstStyle/>
          <a:p>
            <a:endParaRPr sz="1663"/>
          </a:p>
        </p:txBody>
      </p:sp>
      <p:sp>
        <p:nvSpPr>
          <p:cNvPr id="37" name="object 37"/>
          <p:cNvSpPr/>
          <p:nvPr/>
        </p:nvSpPr>
        <p:spPr>
          <a:xfrm>
            <a:off x="1679537" y="1508759"/>
            <a:ext cx="5786718" cy="33618"/>
          </a:xfrm>
          <a:custGeom>
            <a:avLst/>
            <a:gdLst/>
            <a:ahLst/>
            <a:cxnLst/>
            <a:rect l="l" t="t" r="r" b="b"/>
            <a:pathLst>
              <a:path w="6558280" h="38100">
                <a:moveTo>
                  <a:pt x="0" y="38100"/>
                </a:moveTo>
                <a:lnTo>
                  <a:pt x="6557772" y="38100"/>
                </a:lnTo>
                <a:lnTo>
                  <a:pt x="6557772" y="0"/>
                </a:lnTo>
                <a:lnTo>
                  <a:pt x="0" y="0"/>
                </a:lnTo>
                <a:lnTo>
                  <a:pt x="0" y="38100"/>
                </a:lnTo>
                <a:close/>
              </a:path>
            </a:pathLst>
          </a:custGeom>
          <a:solidFill>
            <a:srgbClr val="C1C1C1"/>
          </a:solidFill>
        </p:spPr>
        <p:txBody>
          <a:bodyPr wrap="square" lIns="0" tIns="0" rIns="0" bIns="0" rtlCol="0"/>
          <a:lstStyle/>
          <a:p>
            <a:endParaRPr sz="1663"/>
          </a:p>
        </p:txBody>
      </p:sp>
      <p:sp>
        <p:nvSpPr>
          <p:cNvPr id="38" name="object 38"/>
          <p:cNvSpPr/>
          <p:nvPr/>
        </p:nvSpPr>
        <p:spPr>
          <a:xfrm>
            <a:off x="1671470" y="1542367"/>
            <a:ext cx="5802405" cy="1681"/>
          </a:xfrm>
          <a:custGeom>
            <a:avLst/>
            <a:gdLst/>
            <a:ahLst/>
            <a:cxnLst/>
            <a:rect l="l" t="t" r="r" b="b"/>
            <a:pathLst>
              <a:path w="6576059" h="1905">
                <a:moveTo>
                  <a:pt x="0" y="1536"/>
                </a:moveTo>
                <a:lnTo>
                  <a:pt x="6576059" y="1536"/>
                </a:lnTo>
                <a:lnTo>
                  <a:pt x="6576059" y="0"/>
                </a:lnTo>
                <a:lnTo>
                  <a:pt x="0" y="0"/>
                </a:lnTo>
                <a:lnTo>
                  <a:pt x="0" y="1536"/>
                </a:lnTo>
                <a:close/>
              </a:path>
            </a:pathLst>
          </a:custGeom>
          <a:solidFill>
            <a:srgbClr val="C1C1C1"/>
          </a:solidFill>
        </p:spPr>
        <p:txBody>
          <a:bodyPr wrap="square" lIns="0" tIns="0" rIns="0" bIns="0" rtlCol="0"/>
          <a:lstStyle/>
          <a:p>
            <a:endParaRPr sz="1663"/>
          </a:p>
        </p:txBody>
      </p:sp>
      <p:sp>
        <p:nvSpPr>
          <p:cNvPr id="39" name="object 39"/>
          <p:cNvSpPr/>
          <p:nvPr/>
        </p:nvSpPr>
        <p:spPr>
          <a:xfrm>
            <a:off x="1706431" y="1467073"/>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40" name="object 40"/>
          <p:cNvSpPr/>
          <p:nvPr/>
        </p:nvSpPr>
        <p:spPr>
          <a:xfrm>
            <a:off x="1706431" y="865990"/>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41" name="object 41"/>
          <p:cNvSpPr/>
          <p:nvPr/>
        </p:nvSpPr>
        <p:spPr>
          <a:xfrm>
            <a:off x="1706432" y="857921"/>
            <a:ext cx="8404" cy="651062"/>
          </a:xfrm>
          <a:custGeom>
            <a:avLst/>
            <a:gdLst/>
            <a:ahLst/>
            <a:cxnLst/>
            <a:rect l="l" t="t" r="r" b="b"/>
            <a:pathLst>
              <a:path w="9525" h="737869">
                <a:moveTo>
                  <a:pt x="0" y="737616"/>
                </a:moveTo>
                <a:lnTo>
                  <a:pt x="9144" y="737616"/>
                </a:lnTo>
                <a:lnTo>
                  <a:pt x="9144" y="0"/>
                </a:lnTo>
                <a:lnTo>
                  <a:pt x="0" y="0"/>
                </a:lnTo>
                <a:lnTo>
                  <a:pt x="0" y="737616"/>
                </a:lnTo>
                <a:close/>
              </a:path>
            </a:pathLst>
          </a:custGeom>
          <a:solidFill>
            <a:srgbClr val="A1A1A1"/>
          </a:solidFill>
        </p:spPr>
        <p:txBody>
          <a:bodyPr wrap="square" lIns="0" tIns="0" rIns="0" bIns="0" rtlCol="0"/>
          <a:lstStyle/>
          <a:p>
            <a:endParaRPr sz="1663"/>
          </a:p>
        </p:txBody>
      </p:sp>
      <p:sp>
        <p:nvSpPr>
          <p:cNvPr id="42" name="object 42"/>
          <p:cNvSpPr/>
          <p:nvPr/>
        </p:nvSpPr>
        <p:spPr>
          <a:xfrm>
            <a:off x="1671470" y="865990"/>
            <a:ext cx="35299" cy="634813"/>
          </a:xfrm>
          <a:custGeom>
            <a:avLst/>
            <a:gdLst/>
            <a:ahLst/>
            <a:cxnLst/>
            <a:rect l="l" t="t" r="r" b="b"/>
            <a:pathLst>
              <a:path w="40005" h="719455">
                <a:moveTo>
                  <a:pt x="0" y="719328"/>
                </a:moveTo>
                <a:lnTo>
                  <a:pt x="39624" y="719328"/>
                </a:lnTo>
                <a:lnTo>
                  <a:pt x="39624" y="0"/>
                </a:lnTo>
                <a:lnTo>
                  <a:pt x="0" y="0"/>
                </a:lnTo>
                <a:lnTo>
                  <a:pt x="0" y="719328"/>
                </a:lnTo>
                <a:close/>
              </a:path>
            </a:pathLst>
          </a:custGeom>
          <a:solidFill>
            <a:srgbClr val="C1C1C1"/>
          </a:solidFill>
        </p:spPr>
        <p:txBody>
          <a:bodyPr wrap="square" lIns="0" tIns="0" rIns="0" bIns="0" rtlCol="0"/>
          <a:lstStyle/>
          <a:p>
            <a:endParaRPr sz="1663"/>
          </a:p>
        </p:txBody>
      </p:sp>
      <p:sp>
        <p:nvSpPr>
          <p:cNvPr id="43" name="object 43"/>
          <p:cNvSpPr/>
          <p:nvPr/>
        </p:nvSpPr>
        <p:spPr>
          <a:xfrm>
            <a:off x="7436223" y="857921"/>
            <a:ext cx="0" cy="651062"/>
          </a:xfrm>
          <a:custGeom>
            <a:avLst/>
            <a:gdLst/>
            <a:ahLst/>
            <a:cxnLst/>
            <a:rect l="l" t="t" r="r" b="b"/>
            <a:pathLst>
              <a:path h="737869">
                <a:moveTo>
                  <a:pt x="0" y="0"/>
                </a:moveTo>
                <a:lnTo>
                  <a:pt x="0" y="737616"/>
                </a:lnTo>
              </a:path>
            </a:pathLst>
          </a:custGeom>
          <a:ln w="9144">
            <a:solidFill>
              <a:srgbClr val="F0F0F0"/>
            </a:solidFill>
          </a:ln>
        </p:spPr>
        <p:txBody>
          <a:bodyPr wrap="square" lIns="0" tIns="0" rIns="0" bIns="0" rtlCol="0"/>
          <a:lstStyle/>
          <a:p>
            <a:endParaRPr sz="1663"/>
          </a:p>
        </p:txBody>
      </p:sp>
      <p:sp>
        <p:nvSpPr>
          <p:cNvPr id="44" name="object 44"/>
          <p:cNvSpPr/>
          <p:nvPr/>
        </p:nvSpPr>
        <p:spPr>
          <a:xfrm>
            <a:off x="7457066" y="865990"/>
            <a:ext cx="0" cy="634813"/>
          </a:xfrm>
          <a:custGeom>
            <a:avLst/>
            <a:gdLst/>
            <a:ahLst/>
            <a:cxnLst/>
            <a:rect l="l" t="t" r="r" b="b"/>
            <a:pathLst>
              <a:path h="719455">
                <a:moveTo>
                  <a:pt x="0" y="0"/>
                </a:moveTo>
                <a:lnTo>
                  <a:pt x="0" y="719328"/>
                </a:lnTo>
              </a:path>
            </a:pathLst>
          </a:custGeom>
          <a:ln w="38100">
            <a:solidFill>
              <a:srgbClr val="C1C1C1"/>
            </a:solidFill>
          </a:ln>
        </p:spPr>
        <p:txBody>
          <a:bodyPr wrap="square" lIns="0" tIns="0" rIns="0" bIns="0" rtlCol="0"/>
          <a:lstStyle/>
          <a:p>
            <a:endParaRPr sz="1663"/>
          </a:p>
        </p:txBody>
      </p:sp>
      <p:sp>
        <p:nvSpPr>
          <p:cNvPr id="45" name="object 45"/>
          <p:cNvSpPr/>
          <p:nvPr/>
        </p:nvSpPr>
        <p:spPr>
          <a:xfrm>
            <a:off x="1663401" y="1551790"/>
            <a:ext cx="16249" cy="0"/>
          </a:xfrm>
          <a:custGeom>
            <a:avLst/>
            <a:gdLst/>
            <a:ahLst/>
            <a:cxnLst/>
            <a:rect l="l" t="t" r="r" b="b"/>
            <a:pathLst>
              <a:path w="18414">
                <a:moveTo>
                  <a:pt x="0" y="0"/>
                </a:moveTo>
                <a:lnTo>
                  <a:pt x="18287" y="0"/>
                </a:lnTo>
              </a:path>
            </a:pathLst>
          </a:custGeom>
          <a:ln w="18287">
            <a:solidFill>
              <a:srgbClr val="A1A1A1"/>
            </a:solidFill>
          </a:ln>
        </p:spPr>
        <p:txBody>
          <a:bodyPr wrap="square" lIns="0" tIns="0" rIns="0" bIns="0" rtlCol="0"/>
          <a:lstStyle/>
          <a:p>
            <a:endParaRPr sz="1663"/>
          </a:p>
        </p:txBody>
      </p:sp>
      <p:sp>
        <p:nvSpPr>
          <p:cNvPr id="46" name="object 46"/>
          <p:cNvSpPr/>
          <p:nvPr/>
        </p:nvSpPr>
        <p:spPr>
          <a:xfrm>
            <a:off x="1679537" y="1543722"/>
            <a:ext cx="5786718" cy="16249"/>
          </a:xfrm>
          <a:custGeom>
            <a:avLst/>
            <a:gdLst/>
            <a:ahLst/>
            <a:cxnLst/>
            <a:rect l="l" t="t" r="r" b="b"/>
            <a:pathLst>
              <a:path w="6558280" h="18414">
                <a:moveTo>
                  <a:pt x="0" y="18288"/>
                </a:moveTo>
                <a:lnTo>
                  <a:pt x="6557772" y="18288"/>
                </a:lnTo>
                <a:lnTo>
                  <a:pt x="6557772" y="0"/>
                </a:lnTo>
                <a:lnTo>
                  <a:pt x="0" y="0"/>
                </a:lnTo>
                <a:lnTo>
                  <a:pt x="0" y="18288"/>
                </a:lnTo>
                <a:close/>
              </a:path>
            </a:pathLst>
          </a:custGeom>
          <a:solidFill>
            <a:srgbClr val="A1A1A1"/>
          </a:solidFill>
        </p:spPr>
        <p:txBody>
          <a:bodyPr wrap="square" lIns="0" tIns="0" rIns="0" bIns="0" rtlCol="0"/>
          <a:lstStyle/>
          <a:p>
            <a:endParaRPr sz="1663"/>
          </a:p>
        </p:txBody>
      </p:sp>
      <p:sp>
        <p:nvSpPr>
          <p:cNvPr id="47" name="object 47"/>
          <p:cNvSpPr/>
          <p:nvPr/>
        </p:nvSpPr>
        <p:spPr>
          <a:xfrm>
            <a:off x="1713156" y="1619025"/>
            <a:ext cx="5717801" cy="33618"/>
          </a:xfrm>
          <a:custGeom>
            <a:avLst/>
            <a:gdLst/>
            <a:ahLst/>
            <a:cxnLst/>
            <a:rect l="l" t="t" r="r" b="b"/>
            <a:pathLst>
              <a:path w="6480175" h="38100">
                <a:moveTo>
                  <a:pt x="0" y="38100"/>
                </a:moveTo>
                <a:lnTo>
                  <a:pt x="6480048" y="38100"/>
                </a:lnTo>
                <a:lnTo>
                  <a:pt x="6480048" y="0"/>
                </a:lnTo>
                <a:lnTo>
                  <a:pt x="0" y="0"/>
                </a:lnTo>
                <a:lnTo>
                  <a:pt x="0" y="38100"/>
                </a:lnTo>
                <a:close/>
              </a:path>
            </a:pathLst>
          </a:custGeom>
          <a:solidFill>
            <a:srgbClr val="C1C1C1"/>
          </a:solidFill>
        </p:spPr>
        <p:txBody>
          <a:bodyPr wrap="square" lIns="0" tIns="0" rIns="0" bIns="0" rtlCol="0"/>
          <a:lstStyle/>
          <a:p>
            <a:endParaRPr sz="1663"/>
          </a:p>
        </p:txBody>
      </p:sp>
      <p:sp>
        <p:nvSpPr>
          <p:cNvPr id="48" name="object 48"/>
          <p:cNvSpPr/>
          <p:nvPr/>
        </p:nvSpPr>
        <p:spPr>
          <a:xfrm>
            <a:off x="1729964" y="1652643"/>
            <a:ext cx="0" cy="1058396"/>
          </a:xfrm>
          <a:custGeom>
            <a:avLst/>
            <a:gdLst/>
            <a:ahLst/>
            <a:cxnLst/>
            <a:rect l="l" t="t" r="r" b="b"/>
            <a:pathLst>
              <a:path h="1199514">
                <a:moveTo>
                  <a:pt x="0" y="0"/>
                </a:moveTo>
                <a:lnTo>
                  <a:pt x="0" y="1199388"/>
                </a:lnTo>
              </a:path>
            </a:pathLst>
          </a:custGeom>
          <a:ln w="38100">
            <a:solidFill>
              <a:srgbClr val="C1C1C1"/>
            </a:solidFill>
          </a:ln>
        </p:spPr>
        <p:txBody>
          <a:bodyPr wrap="square" lIns="0" tIns="0" rIns="0" bIns="0" rtlCol="0"/>
          <a:lstStyle/>
          <a:p>
            <a:endParaRPr sz="1663"/>
          </a:p>
        </p:txBody>
      </p:sp>
      <p:sp>
        <p:nvSpPr>
          <p:cNvPr id="49" name="object 49"/>
          <p:cNvSpPr/>
          <p:nvPr/>
        </p:nvSpPr>
        <p:spPr>
          <a:xfrm>
            <a:off x="7414035" y="1652643"/>
            <a:ext cx="0" cy="1058396"/>
          </a:xfrm>
          <a:custGeom>
            <a:avLst/>
            <a:gdLst/>
            <a:ahLst/>
            <a:cxnLst/>
            <a:rect l="l" t="t" r="r" b="b"/>
            <a:pathLst>
              <a:path h="1199514">
                <a:moveTo>
                  <a:pt x="0" y="0"/>
                </a:moveTo>
                <a:lnTo>
                  <a:pt x="0" y="1199388"/>
                </a:lnTo>
              </a:path>
            </a:pathLst>
          </a:custGeom>
          <a:ln w="38100">
            <a:solidFill>
              <a:srgbClr val="C1C1C1"/>
            </a:solidFill>
          </a:ln>
        </p:spPr>
        <p:txBody>
          <a:bodyPr wrap="square" lIns="0" tIns="0" rIns="0" bIns="0" rtlCol="0"/>
          <a:lstStyle/>
          <a:p>
            <a:endParaRPr sz="1663"/>
          </a:p>
        </p:txBody>
      </p:sp>
      <p:sp>
        <p:nvSpPr>
          <p:cNvPr id="50" name="object 50"/>
          <p:cNvSpPr/>
          <p:nvPr/>
        </p:nvSpPr>
        <p:spPr>
          <a:xfrm>
            <a:off x="1713156" y="2710926"/>
            <a:ext cx="5717801" cy="33618"/>
          </a:xfrm>
          <a:custGeom>
            <a:avLst/>
            <a:gdLst/>
            <a:ahLst/>
            <a:cxnLst/>
            <a:rect l="l" t="t" r="r" b="b"/>
            <a:pathLst>
              <a:path w="6480175" h="38100">
                <a:moveTo>
                  <a:pt x="0" y="38100"/>
                </a:moveTo>
                <a:lnTo>
                  <a:pt x="6480048" y="38100"/>
                </a:lnTo>
                <a:lnTo>
                  <a:pt x="6480048" y="0"/>
                </a:lnTo>
                <a:lnTo>
                  <a:pt x="0" y="0"/>
                </a:lnTo>
                <a:lnTo>
                  <a:pt x="0" y="38100"/>
                </a:lnTo>
                <a:close/>
              </a:path>
            </a:pathLst>
          </a:custGeom>
          <a:solidFill>
            <a:srgbClr val="C1C1C1"/>
          </a:solidFill>
        </p:spPr>
        <p:txBody>
          <a:bodyPr wrap="square" lIns="0" tIns="0" rIns="0" bIns="0" rtlCol="0"/>
          <a:lstStyle/>
          <a:p>
            <a:endParaRPr sz="1663"/>
          </a:p>
        </p:txBody>
      </p:sp>
      <p:sp>
        <p:nvSpPr>
          <p:cNvPr id="51" name="object 51"/>
          <p:cNvSpPr/>
          <p:nvPr/>
        </p:nvSpPr>
        <p:spPr>
          <a:xfrm>
            <a:off x="1764254" y="1672813"/>
            <a:ext cx="1866900" cy="0"/>
          </a:xfrm>
          <a:custGeom>
            <a:avLst/>
            <a:gdLst/>
            <a:ahLst/>
            <a:cxnLst/>
            <a:rect l="l" t="t" r="r" b="b"/>
            <a:pathLst>
              <a:path w="2115820">
                <a:moveTo>
                  <a:pt x="0" y="0"/>
                </a:moveTo>
                <a:lnTo>
                  <a:pt x="2115312" y="0"/>
                </a:lnTo>
              </a:path>
            </a:pathLst>
          </a:custGeom>
          <a:ln w="9144">
            <a:solidFill>
              <a:srgbClr val="C1C1C1"/>
            </a:solidFill>
          </a:ln>
        </p:spPr>
        <p:txBody>
          <a:bodyPr wrap="square" lIns="0" tIns="0" rIns="0" bIns="0" rtlCol="0"/>
          <a:lstStyle/>
          <a:p>
            <a:endParaRPr sz="1663"/>
          </a:p>
        </p:txBody>
      </p:sp>
      <p:sp>
        <p:nvSpPr>
          <p:cNvPr id="52" name="object 52"/>
          <p:cNvSpPr/>
          <p:nvPr/>
        </p:nvSpPr>
        <p:spPr>
          <a:xfrm>
            <a:off x="1768288" y="1676848"/>
            <a:ext cx="0" cy="647140"/>
          </a:xfrm>
          <a:custGeom>
            <a:avLst/>
            <a:gdLst/>
            <a:ahLst/>
            <a:cxnLst/>
            <a:rect l="l" t="t" r="r" b="b"/>
            <a:pathLst>
              <a:path h="733425">
                <a:moveTo>
                  <a:pt x="0" y="0"/>
                </a:moveTo>
                <a:lnTo>
                  <a:pt x="0" y="733044"/>
                </a:lnTo>
              </a:path>
            </a:pathLst>
          </a:custGeom>
          <a:ln w="9143">
            <a:solidFill>
              <a:srgbClr val="C1C1C1"/>
            </a:solidFill>
          </a:ln>
        </p:spPr>
        <p:txBody>
          <a:bodyPr wrap="square" lIns="0" tIns="0" rIns="0" bIns="0" rtlCol="0"/>
          <a:lstStyle/>
          <a:p>
            <a:endParaRPr sz="1663"/>
          </a:p>
        </p:txBody>
      </p:sp>
      <p:sp>
        <p:nvSpPr>
          <p:cNvPr id="53" name="object 53"/>
          <p:cNvSpPr/>
          <p:nvPr/>
        </p:nvSpPr>
        <p:spPr>
          <a:xfrm>
            <a:off x="3626672" y="1676848"/>
            <a:ext cx="0" cy="647140"/>
          </a:xfrm>
          <a:custGeom>
            <a:avLst/>
            <a:gdLst/>
            <a:ahLst/>
            <a:cxnLst/>
            <a:rect l="l" t="t" r="r" b="b"/>
            <a:pathLst>
              <a:path h="733425">
                <a:moveTo>
                  <a:pt x="0" y="0"/>
                </a:moveTo>
                <a:lnTo>
                  <a:pt x="0" y="733044"/>
                </a:lnTo>
              </a:path>
            </a:pathLst>
          </a:custGeom>
          <a:ln w="9144">
            <a:solidFill>
              <a:srgbClr val="C1C1C1"/>
            </a:solidFill>
          </a:ln>
        </p:spPr>
        <p:txBody>
          <a:bodyPr wrap="square" lIns="0" tIns="0" rIns="0" bIns="0" rtlCol="0"/>
          <a:lstStyle/>
          <a:p>
            <a:endParaRPr sz="1663"/>
          </a:p>
        </p:txBody>
      </p:sp>
      <p:sp>
        <p:nvSpPr>
          <p:cNvPr id="54" name="object 54"/>
          <p:cNvSpPr/>
          <p:nvPr/>
        </p:nvSpPr>
        <p:spPr>
          <a:xfrm>
            <a:off x="1764254" y="2323652"/>
            <a:ext cx="1866900" cy="369794"/>
          </a:xfrm>
          <a:custGeom>
            <a:avLst/>
            <a:gdLst/>
            <a:ahLst/>
            <a:cxnLst/>
            <a:rect l="l" t="t" r="r" b="b"/>
            <a:pathLst>
              <a:path w="2115820" h="419100">
                <a:moveTo>
                  <a:pt x="0" y="419100"/>
                </a:moveTo>
                <a:lnTo>
                  <a:pt x="2115312" y="419100"/>
                </a:lnTo>
                <a:lnTo>
                  <a:pt x="2115312" y="0"/>
                </a:lnTo>
                <a:lnTo>
                  <a:pt x="0" y="0"/>
                </a:lnTo>
                <a:lnTo>
                  <a:pt x="0" y="419100"/>
                </a:lnTo>
                <a:close/>
              </a:path>
            </a:pathLst>
          </a:custGeom>
          <a:solidFill>
            <a:srgbClr val="C1C1C1"/>
          </a:solidFill>
        </p:spPr>
        <p:txBody>
          <a:bodyPr wrap="square" lIns="0" tIns="0" rIns="0" bIns="0" rtlCol="0"/>
          <a:lstStyle/>
          <a:p>
            <a:endParaRPr sz="1663"/>
          </a:p>
        </p:txBody>
      </p:sp>
      <p:sp>
        <p:nvSpPr>
          <p:cNvPr id="55" name="object 55"/>
          <p:cNvSpPr/>
          <p:nvPr/>
        </p:nvSpPr>
        <p:spPr>
          <a:xfrm>
            <a:off x="1772323" y="1676859"/>
            <a:ext cx="1850651" cy="389964"/>
          </a:xfrm>
          <a:custGeom>
            <a:avLst/>
            <a:gdLst/>
            <a:ahLst/>
            <a:cxnLst/>
            <a:rect l="l" t="t" r="r" b="b"/>
            <a:pathLst>
              <a:path w="2097404" h="441960">
                <a:moveTo>
                  <a:pt x="0" y="441947"/>
                </a:moveTo>
                <a:lnTo>
                  <a:pt x="2097023" y="441947"/>
                </a:lnTo>
                <a:lnTo>
                  <a:pt x="2097023" y="0"/>
                </a:lnTo>
                <a:lnTo>
                  <a:pt x="0" y="0"/>
                </a:lnTo>
                <a:lnTo>
                  <a:pt x="0" y="441947"/>
                </a:lnTo>
                <a:close/>
              </a:path>
            </a:pathLst>
          </a:custGeom>
          <a:solidFill>
            <a:srgbClr val="C1C1C1"/>
          </a:solidFill>
        </p:spPr>
        <p:txBody>
          <a:bodyPr wrap="square" lIns="0" tIns="0" rIns="0" bIns="0" rtlCol="0"/>
          <a:lstStyle/>
          <a:p>
            <a:endParaRPr sz="1663"/>
          </a:p>
        </p:txBody>
      </p:sp>
      <p:sp>
        <p:nvSpPr>
          <p:cNvPr id="56" name="object 56"/>
          <p:cNvSpPr txBox="1"/>
          <p:nvPr/>
        </p:nvSpPr>
        <p:spPr>
          <a:xfrm>
            <a:off x="1761117" y="1687766"/>
            <a:ext cx="628090" cy="244362"/>
          </a:xfrm>
          <a:prstGeom prst="rect">
            <a:avLst/>
          </a:prstGeom>
        </p:spPr>
        <p:txBody>
          <a:bodyPr vert="horz" wrap="square" lIns="0" tIns="0" rIns="0" bIns="0" rtlCol="0">
            <a:spAutoFit/>
          </a:bodyPr>
          <a:lstStyle/>
          <a:p>
            <a:pPr marL="11206"/>
            <a:r>
              <a:rPr sz="1588" b="1" dirty="0">
                <a:latin typeface="Arial"/>
                <a:cs typeface="Arial"/>
              </a:rPr>
              <a:t>St</a:t>
            </a:r>
            <a:r>
              <a:rPr sz="1588" b="1" spc="-4" dirty="0">
                <a:latin typeface="Arial"/>
                <a:cs typeface="Arial"/>
              </a:rPr>
              <a:t>e</a:t>
            </a:r>
            <a:r>
              <a:rPr sz="1588" b="1" dirty="0">
                <a:latin typeface="Arial"/>
                <a:cs typeface="Arial"/>
              </a:rPr>
              <a:t>p</a:t>
            </a:r>
            <a:r>
              <a:rPr sz="1588" b="1" spc="4" dirty="0">
                <a:latin typeface="Arial"/>
                <a:cs typeface="Arial"/>
              </a:rPr>
              <a:t> </a:t>
            </a:r>
            <a:r>
              <a:rPr sz="1588" b="1" dirty="0">
                <a:latin typeface="Arial"/>
                <a:cs typeface="Arial"/>
              </a:rPr>
              <a:t>2</a:t>
            </a:r>
            <a:endParaRPr sz="1588">
              <a:latin typeface="Arial"/>
              <a:cs typeface="Arial"/>
            </a:endParaRPr>
          </a:p>
        </p:txBody>
      </p:sp>
      <p:sp>
        <p:nvSpPr>
          <p:cNvPr id="57" name="object 57"/>
          <p:cNvSpPr/>
          <p:nvPr/>
        </p:nvSpPr>
        <p:spPr>
          <a:xfrm>
            <a:off x="1772323" y="2066813"/>
            <a:ext cx="1850651" cy="127747"/>
          </a:xfrm>
          <a:custGeom>
            <a:avLst/>
            <a:gdLst/>
            <a:ahLst/>
            <a:cxnLst/>
            <a:rect l="l" t="t" r="r" b="b"/>
            <a:pathLst>
              <a:path w="2097404" h="144780">
                <a:moveTo>
                  <a:pt x="0" y="144779"/>
                </a:moveTo>
                <a:lnTo>
                  <a:pt x="2097023" y="144779"/>
                </a:lnTo>
                <a:lnTo>
                  <a:pt x="2097023" y="0"/>
                </a:lnTo>
                <a:lnTo>
                  <a:pt x="0" y="0"/>
                </a:lnTo>
                <a:lnTo>
                  <a:pt x="0" y="144779"/>
                </a:lnTo>
                <a:close/>
              </a:path>
            </a:pathLst>
          </a:custGeom>
          <a:solidFill>
            <a:srgbClr val="C1C1C1"/>
          </a:solidFill>
        </p:spPr>
        <p:txBody>
          <a:bodyPr wrap="square" lIns="0" tIns="0" rIns="0" bIns="0" rtlCol="0"/>
          <a:lstStyle/>
          <a:p>
            <a:endParaRPr sz="1663"/>
          </a:p>
        </p:txBody>
      </p:sp>
      <p:graphicFrame>
        <p:nvGraphicFramePr>
          <p:cNvPr id="24" name="object 24"/>
          <p:cNvGraphicFramePr>
            <a:graphicFrameLocks noGrp="1"/>
          </p:cNvGraphicFramePr>
          <p:nvPr/>
        </p:nvGraphicFramePr>
        <p:xfrm>
          <a:off x="4085943" y="969143"/>
          <a:ext cx="3233227" cy="488516"/>
        </p:xfrm>
        <a:graphic>
          <a:graphicData uri="http://schemas.openxmlformats.org/drawingml/2006/table">
            <a:tbl>
              <a:tblPr firstRow="1" bandRow="1">
                <a:tableStyleId>{2D5ABB26-0587-4C30-8999-92F81FD0307C}</a:tableStyleId>
              </a:tblPr>
              <a:tblGrid>
                <a:gridCol w="1820180"/>
                <a:gridCol w="1413047"/>
              </a:tblGrid>
              <a:tr h="218403">
                <a:tc>
                  <a:txBody>
                    <a:bodyPr/>
                    <a:lstStyle/>
                    <a:p>
                      <a:pPr marL="504190">
                        <a:lnSpc>
                          <a:spcPct val="100000"/>
                        </a:lnSpc>
                      </a:pPr>
                      <a:r>
                        <a:rPr sz="900" spc="-5" dirty="0">
                          <a:latin typeface="Arial"/>
                          <a:cs typeface="Arial"/>
                        </a:rPr>
                        <a:t>Ente</a:t>
                      </a:r>
                      <a:r>
                        <a:rPr sz="900" dirty="0">
                          <a:latin typeface="Arial"/>
                          <a:cs typeface="Arial"/>
                        </a:rPr>
                        <a:t>r</a:t>
                      </a:r>
                      <a:r>
                        <a:rPr sz="900" spc="10" dirty="0">
                          <a:latin typeface="Arial"/>
                          <a:cs typeface="Arial"/>
                        </a:rPr>
                        <a:t> </a:t>
                      </a:r>
                      <a:r>
                        <a:rPr sz="900" dirty="0">
                          <a:latin typeface="Arial"/>
                          <a:cs typeface="Arial"/>
                        </a:rPr>
                        <a:t>a</a:t>
                      </a:r>
                      <a:r>
                        <a:rPr sz="900" spc="-5" dirty="0">
                          <a:latin typeface="Arial"/>
                          <a:cs typeface="Arial"/>
                        </a:rPr>
                        <a:t> </a:t>
                      </a:r>
                      <a:r>
                        <a:rPr sz="900" spc="10" dirty="0">
                          <a:latin typeface="Arial"/>
                          <a:cs typeface="Arial"/>
                        </a:rPr>
                        <a:t>t</a:t>
                      </a:r>
                      <a:r>
                        <a:rPr sz="900" spc="-10" dirty="0">
                          <a:latin typeface="Arial"/>
                          <a:cs typeface="Arial"/>
                        </a:rPr>
                        <a:t>i</a:t>
                      </a:r>
                      <a:r>
                        <a:rPr sz="900" spc="-5" dirty="0">
                          <a:latin typeface="Arial"/>
                          <a:cs typeface="Arial"/>
                        </a:rPr>
                        <a:t>t</a:t>
                      </a:r>
                      <a:r>
                        <a:rPr sz="900" spc="5" dirty="0">
                          <a:latin typeface="Arial"/>
                          <a:cs typeface="Arial"/>
                        </a:rPr>
                        <a:t>l</a:t>
                      </a:r>
                      <a:r>
                        <a:rPr sz="900" dirty="0">
                          <a:latin typeface="Arial"/>
                          <a:cs typeface="Arial"/>
                        </a:rPr>
                        <a:t>e</a:t>
                      </a:r>
                      <a:r>
                        <a:rPr sz="900" spc="-5" dirty="0">
                          <a:latin typeface="Arial"/>
                          <a:cs typeface="Arial"/>
                        </a:rPr>
                        <a:t> </a:t>
                      </a:r>
                      <a:r>
                        <a:rPr sz="900" spc="10" dirty="0">
                          <a:latin typeface="Arial"/>
                          <a:cs typeface="Arial"/>
                        </a:rPr>
                        <a:t>f</a:t>
                      </a:r>
                      <a:r>
                        <a:rPr sz="900" spc="-5" dirty="0">
                          <a:latin typeface="Arial"/>
                          <a:cs typeface="Arial"/>
                        </a:rPr>
                        <a:t>o</a:t>
                      </a:r>
                      <a:r>
                        <a:rPr sz="900" dirty="0">
                          <a:latin typeface="Arial"/>
                          <a:cs typeface="Arial"/>
                        </a:rPr>
                        <a:t>r</a:t>
                      </a:r>
                      <a:r>
                        <a:rPr sz="900" spc="10" dirty="0">
                          <a:latin typeface="Arial"/>
                          <a:cs typeface="Arial"/>
                        </a:rPr>
                        <a:t> </a:t>
                      </a:r>
                      <a:r>
                        <a:rPr sz="900" spc="-20" dirty="0">
                          <a:latin typeface="Arial"/>
                          <a:cs typeface="Arial"/>
                        </a:rPr>
                        <a:t>y</a:t>
                      </a:r>
                      <a:r>
                        <a:rPr sz="900" spc="-5" dirty="0">
                          <a:latin typeface="Arial"/>
                          <a:cs typeface="Arial"/>
                        </a:rPr>
                        <a:t>ou</a:t>
                      </a:r>
                      <a:r>
                        <a:rPr sz="900" dirty="0">
                          <a:latin typeface="Arial"/>
                          <a:cs typeface="Arial"/>
                        </a:rPr>
                        <a:t>r r</a:t>
                      </a:r>
                      <a:r>
                        <a:rPr sz="900" spc="10" dirty="0">
                          <a:latin typeface="Arial"/>
                          <a:cs typeface="Arial"/>
                        </a:rPr>
                        <a:t>e</a:t>
                      </a:r>
                      <a:r>
                        <a:rPr sz="900" spc="-5" dirty="0">
                          <a:latin typeface="Arial"/>
                          <a:cs typeface="Arial"/>
                        </a:rPr>
                        <a:t>po</a:t>
                      </a:r>
                      <a:r>
                        <a:rPr sz="900" dirty="0">
                          <a:latin typeface="Arial"/>
                          <a:cs typeface="Arial"/>
                        </a:rPr>
                        <a:t>r</a:t>
                      </a:r>
                      <a:r>
                        <a:rPr sz="900" spc="-5" dirty="0">
                          <a:latin typeface="Arial"/>
                          <a:cs typeface="Arial"/>
                        </a:rPr>
                        <a:t>t</a:t>
                      </a:r>
                      <a:r>
                        <a:rPr sz="900" dirty="0">
                          <a:latin typeface="Arial"/>
                          <a:cs typeface="Arial"/>
                        </a:rPr>
                        <a:t>:</a:t>
                      </a:r>
                      <a:endParaRPr sz="900">
                        <a:latin typeface="Arial"/>
                        <a:cs typeface="Arial"/>
                      </a:endParaRPr>
                    </a:p>
                  </a:txBody>
                  <a:tcPr marL="0" marR="0" marT="0" marB="0">
                    <a:lnR w="19064">
                      <a:solidFill>
                        <a:srgbClr val="696969"/>
                      </a:solidFill>
                      <a:prstDash val="solid"/>
                    </a:lnR>
                  </a:tcPr>
                </a:tc>
                <a:tc>
                  <a:txBody>
                    <a:bodyPr/>
                    <a:lstStyle/>
                    <a:p>
                      <a:endParaRPr sz="900">
                        <a:latin typeface="Arial"/>
                        <a:cs typeface="Arial"/>
                      </a:endParaRPr>
                    </a:p>
                  </a:txBody>
                  <a:tcPr marL="0" marR="0" marT="0" marB="0">
                    <a:lnL w="19064">
                      <a:solidFill>
                        <a:srgbClr val="696969"/>
                      </a:solidFill>
                      <a:prstDash val="solid"/>
                    </a:lnL>
                    <a:lnR w="19064">
                      <a:solidFill>
                        <a:srgbClr val="E4E4E4"/>
                      </a:solidFill>
                      <a:prstDash val="solid"/>
                    </a:lnR>
                    <a:lnT w="9524">
                      <a:solidFill>
                        <a:srgbClr val="696969"/>
                      </a:solidFill>
                      <a:prstDash val="solid"/>
                    </a:lnT>
                    <a:lnB w="9524">
                      <a:solidFill>
                        <a:srgbClr val="696969"/>
                      </a:solidFill>
                      <a:prstDash val="solid"/>
                    </a:lnB>
                    <a:solidFill>
                      <a:srgbClr val="C1C1C1"/>
                    </a:solidFill>
                  </a:tcPr>
                </a:tc>
              </a:tr>
              <a:tr h="214196">
                <a:tc>
                  <a:txBody>
                    <a:bodyPr/>
                    <a:lstStyle/>
                    <a:p>
                      <a:pPr marL="10160">
                        <a:lnSpc>
                          <a:spcPct val="100000"/>
                        </a:lnSpc>
                      </a:pPr>
                      <a:r>
                        <a:rPr sz="900" spc="-5" dirty="0">
                          <a:latin typeface="Arial"/>
                          <a:cs typeface="Arial"/>
                        </a:rPr>
                        <a:t>Ente</a:t>
                      </a:r>
                      <a:r>
                        <a:rPr sz="900" dirty="0">
                          <a:latin typeface="Arial"/>
                          <a:cs typeface="Arial"/>
                        </a:rPr>
                        <a:t>r</a:t>
                      </a:r>
                      <a:r>
                        <a:rPr sz="900" spc="10" dirty="0">
                          <a:latin typeface="Arial"/>
                          <a:cs typeface="Arial"/>
                        </a:rPr>
                        <a:t> </a:t>
                      </a:r>
                      <a:r>
                        <a:rPr sz="900" spc="-5" dirty="0">
                          <a:latin typeface="Arial"/>
                          <a:cs typeface="Arial"/>
                        </a:rPr>
                        <a:t>th</a:t>
                      </a:r>
                      <a:r>
                        <a:rPr sz="900" dirty="0">
                          <a:latin typeface="Arial"/>
                          <a:cs typeface="Arial"/>
                        </a:rPr>
                        <a:t>e</a:t>
                      </a:r>
                      <a:r>
                        <a:rPr sz="900" spc="-5" dirty="0">
                          <a:latin typeface="Arial"/>
                          <a:cs typeface="Arial"/>
                        </a:rPr>
                        <a:t> </a:t>
                      </a:r>
                      <a:r>
                        <a:rPr sz="900" spc="5" dirty="0">
                          <a:latin typeface="Arial"/>
                          <a:cs typeface="Arial"/>
                        </a:rPr>
                        <a:t>j</a:t>
                      </a:r>
                      <a:r>
                        <a:rPr sz="900" spc="10" dirty="0">
                          <a:latin typeface="Arial"/>
                          <a:cs typeface="Arial"/>
                        </a:rPr>
                        <a:t>o</a:t>
                      </a:r>
                      <a:r>
                        <a:rPr sz="900" dirty="0">
                          <a:latin typeface="Arial"/>
                          <a:cs typeface="Arial"/>
                        </a:rPr>
                        <a:t>b</a:t>
                      </a:r>
                      <a:r>
                        <a:rPr sz="900" spc="-5" dirty="0">
                          <a:latin typeface="Arial"/>
                          <a:cs typeface="Arial"/>
                        </a:rPr>
                        <a:t> g</a:t>
                      </a:r>
                      <a:r>
                        <a:rPr sz="900" dirty="0">
                          <a:latin typeface="Arial"/>
                          <a:cs typeface="Arial"/>
                        </a:rPr>
                        <a:t>r</a:t>
                      </a:r>
                      <a:r>
                        <a:rPr sz="900" spc="10" dirty="0">
                          <a:latin typeface="Arial"/>
                          <a:cs typeface="Arial"/>
                        </a:rPr>
                        <a:t>o</a:t>
                      </a:r>
                      <a:r>
                        <a:rPr sz="900" spc="-5" dirty="0">
                          <a:latin typeface="Arial"/>
                          <a:cs typeface="Arial"/>
                        </a:rPr>
                        <a:t>u</a:t>
                      </a:r>
                      <a:r>
                        <a:rPr sz="900" dirty="0">
                          <a:latin typeface="Arial"/>
                          <a:cs typeface="Arial"/>
                        </a:rPr>
                        <a:t>p</a:t>
                      </a:r>
                      <a:r>
                        <a:rPr sz="900" spc="-5" dirty="0">
                          <a:latin typeface="Arial"/>
                          <a:cs typeface="Arial"/>
                        </a:rPr>
                        <a:t> </a:t>
                      </a:r>
                      <a:r>
                        <a:rPr sz="900" spc="10" dirty="0">
                          <a:latin typeface="Arial"/>
                          <a:cs typeface="Arial"/>
                        </a:rPr>
                        <a:t>b</a:t>
                      </a:r>
                      <a:r>
                        <a:rPr sz="900" spc="-5" dirty="0">
                          <a:latin typeface="Arial"/>
                          <a:cs typeface="Arial"/>
                        </a:rPr>
                        <a:t>e</a:t>
                      </a:r>
                      <a:r>
                        <a:rPr sz="900" spc="5" dirty="0">
                          <a:latin typeface="Arial"/>
                          <a:cs typeface="Arial"/>
                        </a:rPr>
                        <a:t>i</a:t>
                      </a:r>
                      <a:r>
                        <a:rPr sz="900" spc="-5" dirty="0">
                          <a:latin typeface="Arial"/>
                          <a:cs typeface="Arial"/>
                        </a:rPr>
                        <a:t>n</a:t>
                      </a:r>
                      <a:r>
                        <a:rPr sz="900" dirty="0">
                          <a:latin typeface="Arial"/>
                          <a:cs typeface="Arial"/>
                        </a:rPr>
                        <a:t>g</a:t>
                      </a:r>
                      <a:r>
                        <a:rPr sz="900" spc="-5" dirty="0">
                          <a:latin typeface="Arial"/>
                          <a:cs typeface="Arial"/>
                        </a:rPr>
                        <a:t> </a:t>
                      </a:r>
                      <a:r>
                        <a:rPr sz="900" spc="10" dirty="0">
                          <a:latin typeface="Arial"/>
                          <a:cs typeface="Arial"/>
                        </a:rPr>
                        <a:t>a</a:t>
                      </a:r>
                      <a:r>
                        <a:rPr sz="900" spc="-5" dirty="0">
                          <a:latin typeface="Arial"/>
                          <a:cs typeface="Arial"/>
                        </a:rPr>
                        <a:t>na</a:t>
                      </a:r>
                      <a:r>
                        <a:rPr sz="900" spc="15" dirty="0">
                          <a:latin typeface="Arial"/>
                          <a:cs typeface="Arial"/>
                        </a:rPr>
                        <a:t>l</a:t>
                      </a:r>
                      <a:r>
                        <a:rPr sz="900" spc="-10" dirty="0">
                          <a:latin typeface="Arial"/>
                          <a:cs typeface="Arial"/>
                        </a:rPr>
                        <a:t>yz</a:t>
                      </a:r>
                      <a:r>
                        <a:rPr sz="900" spc="-5" dirty="0">
                          <a:latin typeface="Arial"/>
                          <a:cs typeface="Arial"/>
                        </a:rPr>
                        <a:t>ed:</a:t>
                      </a:r>
                      <a:endParaRPr sz="900">
                        <a:latin typeface="Arial"/>
                        <a:cs typeface="Arial"/>
                      </a:endParaRPr>
                    </a:p>
                  </a:txBody>
                  <a:tcPr marL="0" marR="0" marT="0" marB="0">
                    <a:lnR w="19064">
                      <a:solidFill>
                        <a:srgbClr val="696969"/>
                      </a:solidFill>
                      <a:prstDash val="solid"/>
                    </a:lnR>
                    <a:solidFill>
                      <a:srgbClr val="C1C1C1"/>
                    </a:solidFill>
                  </a:tcPr>
                </a:tc>
                <a:tc>
                  <a:txBody>
                    <a:bodyPr/>
                    <a:lstStyle/>
                    <a:p>
                      <a:endParaRPr sz="900">
                        <a:latin typeface="Arial"/>
                        <a:cs typeface="Arial"/>
                      </a:endParaRPr>
                    </a:p>
                  </a:txBody>
                  <a:tcPr marL="0" marR="0" marT="0" marB="0">
                    <a:lnL w="19064">
                      <a:solidFill>
                        <a:srgbClr val="696969"/>
                      </a:solidFill>
                      <a:prstDash val="solid"/>
                    </a:lnL>
                    <a:lnR w="19074">
                      <a:solidFill>
                        <a:srgbClr val="E4E4E4"/>
                      </a:solidFill>
                      <a:prstDash val="solid"/>
                    </a:lnR>
                    <a:lnT w="9524">
                      <a:solidFill>
                        <a:srgbClr val="696969"/>
                      </a:solidFill>
                      <a:prstDash val="solid"/>
                    </a:lnT>
                    <a:lnB w="47121">
                      <a:solidFill>
                        <a:srgbClr val="FFFFFF"/>
                      </a:solidFill>
                      <a:prstDash val="solid"/>
                    </a:lnB>
                    <a:solidFill>
                      <a:srgbClr val="C1C1C1"/>
                    </a:solidFill>
                  </a:tcPr>
                </a:tc>
              </a:tr>
            </a:tbl>
          </a:graphicData>
        </a:graphic>
      </p:graphicFrame>
      <p:sp>
        <p:nvSpPr>
          <p:cNvPr id="58" name="object 58"/>
          <p:cNvSpPr/>
          <p:nvPr/>
        </p:nvSpPr>
        <p:spPr>
          <a:xfrm>
            <a:off x="1772323" y="2194560"/>
            <a:ext cx="1850651" cy="129428"/>
          </a:xfrm>
          <a:custGeom>
            <a:avLst/>
            <a:gdLst/>
            <a:ahLst/>
            <a:cxnLst/>
            <a:rect l="l" t="t" r="r" b="b"/>
            <a:pathLst>
              <a:path w="2097404" h="146685">
                <a:moveTo>
                  <a:pt x="0" y="146303"/>
                </a:moveTo>
                <a:lnTo>
                  <a:pt x="2097023" y="146303"/>
                </a:lnTo>
                <a:lnTo>
                  <a:pt x="2097023" y="0"/>
                </a:lnTo>
                <a:lnTo>
                  <a:pt x="0" y="0"/>
                </a:lnTo>
                <a:lnTo>
                  <a:pt x="0" y="146303"/>
                </a:lnTo>
                <a:close/>
              </a:path>
            </a:pathLst>
          </a:custGeom>
          <a:solidFill>
            <a:srgbClr val="C1C1C1"/>
          </a:solidFill>
        </p:spPr>
        <p:txBody>
          <a:bodyPr wrap="square" lIns="0" tIns="0" rIns="0" bIns="0" rtlCol="0"/>
          <a:lstStyle/>
          <a:p>
            <a:endParaRPr sz="1663"/>
          </a:p>
        </p:txBody>
      </p:sp>
      <p:sp>
        <p:nvSpPr>
          <p:cNvPr id="59" name="object 59"/>
          <p:cNvSpPr txBox="1"/>
          <p:nvPr/>
        </p:nvSpPr>
        <p:spPr>
          <a:xfrm>
            <a:off x="1761116" y="2068709"/>
            <a:ext cx="843803" cy="256480"/>
          </a:xfrm>
          <a:prstGeom prst="rect">
            <a:avLst/>
          </a:prstGeom>
        </p:spPr>
        <p:txBody>
          <a:bodyPr vert="horz" wrap="square" lIns="0" tIns="0" rIns="0" bIns="0" rtlCol="0">
            <a:spAutoFit/>
          </a:bodyPr>
          <a:lstStyle/>
          <a:p>
            <a:pPr marL="11206" marR="4483">
              <a:lnSpc>
                <a:spcPts val="1006"/>
              </a:lnSpc>
            </a:pPr>
            <a:r>
              <a:rPr sz="882" spc="-9" dirty="0">
                <a:latin typeface="Arial"/>
                <a:cs typeface="Arial"/>
              </a:rPr>
              <a:t>Ente</a:t>
            </a:r>
            <a:r>
              <a:rPr sz="882" spc="-4" dirty="0">
                <a:latin typeface="Arial"/>
                <a:cs typeface="Arial"/>
              </a:rPr>
              <a:t>r</a:t>
            </a:r>
            <a:r>
              <a:rPr sz="882" spc="9" dirty="0">
                <a:latin typeface="Arial"/>
                <a:cs typeface="Arial"/>
              </a:rPr>
              <a:t> </a:t>
            </a:r>
            <a:r>
              <a:rPr sz="882" spc="-4" dirty="0">
                <a:latin typeface="Arial"/>
                <a:cs typeface="Arial"/>
              </a:rPr>
              <a:t>N</a:t>
            </a:r>
            <a:r>
              <a:rPr sz="882" spc="-9" dirty="0">
                <a:latin typeface="Arial"/>
                <a:cs typeface="Arial"/>
              </a:rPr>
              <a:t>u</a:t>
            </a:r>
            <a:r>
              <a:rPr sz="882" spc="9" dirty="0">
                <a:latin typeface="Arial"/>
                <a:cs typeface="Arial"/>
              </a:rPr>
              <a:t>m</a:t>
            </a:r>
            <a:r>
              <a:rPr sz="882" spc="-9" dirty="0">
                <a:latin typeface="Arial"/>
                <a:cs typeface="Arial"/>
              </a:rPr>
              <a:t>be</a:t>
            </a:r>
            <a:r>
              <a:rPr sz="882" spc="-4" dirty="0">
                <a:latin typeface="Arial"/>
                <a:cs typeface="Arial"/>
              </a:rPr>
              <a:t>r</a:t>
            </a:r>
            <a:r>
              <a:rPr sz="882" dirty="0">
                <a:latin typeface="Arial"/>
                <a:cs typeface="Arial"/>
              </a:rPr>
              <a:t> </a:t>
            </a:r>
            <a:r>
              <a:rPr sz="882" spc="-9" dirty="0">
                <a:latin typeface="Arial"/>
                <a:cs typeface="Arial"/>
              </a:rPr>
              <a:t>of E</a:t>
            </a:r>
            <a:r>
              <a:rPr sz="882" spc="9" dirty="0">
                <a:latin typeface="Arial"/>
                <a:cs typeface="Arial"/>
              </a:rPr>
              <a:t>m</a:t>
            </a:r>
            <a:r>
              <a:rPr sz="882" spc="-9" dirty="0">
                <a:latin typeface="Arial"/>
                <a:cs typeface="Arial"/>
              </a:rPr>
              <a:t>pl</a:t>
            </a:r>
            <a:r>
              <a:rPr sz="882" dirty="0">
                <a:latin typeface="Arial"/>
                <a:cs typeface="Arial"/>
              </a:rPr>
              <a:t>o</a:t>
            </a:r>
            <a:r>
              <a:rPr sz="882" spc="-22" dirty="0">
                <a:latin typeface="Arial"/>
                <a:cs typeface="Arial"/>
              </a:rPr>
              <a:t>y</a:t>
            </a:r>
            <a:r>
              <a:rPr sz="882" dirty="0">
                <a:latin typeface="Arial"/>
                <a:cs typeface="Arial"/>
              </a:rPr>
              <a:t>e</a:t>
            </a:r>
            <a:r>
              <a:rPr sz="882" spc="-9" dirty="0">
                <a:latin typeface="Arial"/>
                <a:cs typeface="Arial"/>
              </a:rPr>
              <a:t>e</a:t>
            </a:r>
            <a:r>
              <a:rPr sz="882" dirty="0">
                <a:latin typeface="Arial"/>
                <a:cs typeface="Arial"/>
              </a:rPr>
              <a:t>s</a:t>
            </a:r>
            <a:r>
              <a:rPr sz="882" spc="-4" dirty="0">
                <a:latin typeface="Arial"/>
                <a:cs typeface="Arial"/>
              </a:rPr>
              <a:t>.</a:t>
            </a:r>
            <a:endParaRPr sz="882">
              <a:latin typeface="Arial"/>
              <a:cs typeface="Arial"/>
            </a:endParaRPr>
          </a:p>
        </p:txBody>
      </p:sp>
      <p:sp>
        <p:nvSpPr>
          <p:cNvPr id="60" name="object 60"/>
          <p:cNvSpPr/>
          <p:nvPr/>
        </p:nvSpPr>
        <p:spPr>
          <a:xfrm>
            <a:off x="3648186" y="1672813"/>
            <a:ext cx="3733240" cy="0"/>
          </a:xfrm>
          <a:custGeom>
            <a:avLst/>
            <a:gdLst/>
            <a:ahLst/>
            <a:cxnLst/>
            <a:rect l="l" t="t" r="r" b="b"/>
            <a:pathLst>
              <a:path w="4231005">
                <a:moveTo>
                  <a:pt x="0" y="0"/>
                </a:moveTo>
                <a:lnTo>
                  <a:pt x="4230624" y="0"/>
                </a:lnTo>
              </a:path>
            </a:pathLst>
          </a:custGeom>
          <a:ln w="9144">
            <a:solidFill>
              <a:srgbClr val="C1C1C1"/>
            </a:solidFill>
          </a:ln>
        </p:spPr>
        <p:txBody>
          <a:bodyPr wrap="square" lIns="0" tIns="0" rIns="0" bIns="0" rtlCol="0"/>
          <a:lstStyle/>
          <a:p>
            <a:endParaRPr sz="1663"/>
          </a:p>
        </p:txBody>
      </p:sp>
      <p:sp>
        <p:nvSpPr>
          <p:cNvPr id="61" name="object 61"/>
          <p:cNvSpPr/>
          <p:nvPr/>
        </p:nvSpPr>
        <p:spPr>
          <a:xfrm>
            <a:off x="3652221" y="1676848"/>
            <a:ext cx="0" cy="1008529"/>
          </a:xfrm>
          <a:custGeom>
            <a:avLst/>
            <a:gdLst/>
            <a:ahLst/>
            <a:cxnLst/>
            <a:rect l="l" t="t" r="r" b="b"/>
            <a:pathLst>
              <a:path h="1143000">
                <a:moveTo>
                  <a:pt x="0" y="0"/>
                </a:moveTo>
                <a:lnTo>
                  <a:pt x="0" y="1143000"/>
                </a:lnTo>
              </a:path>
            </a:pathLst>
          </a:custGeom>
          <a:ln w="9144">
            <a:solidFill>
              <a:srgbClr val="C1C1C1"/>
            </a:solidFill>
          </a:ln>
        </p:spPr>
        <p:txBody>
          <a:bodyPr wrap="square" lIns="0" tIns="0" rIns="0" bIns="0" rtlCol="0"/>
          <a:lstStyle/>
          <a:p>
            <a:endParaRPr sz="1663"/>
          </a:p>
        </p:txBody>
      </p:sp>
      <p:sp>
        <p:nvSpPr>
          <p:cNvPr id="62" name="object 62"/>
          <p:cNvSpPr/>
          <p:nvPr/>
        </p:nvSpPr>
        <p:spPr>
          <a:xfrm>
            <a:off x="7376384" y="1676848"/>
            <a:ext cx="0" cy="1008529"/>
          </a:xfrm>
          <a:custGeom>
            <a:avLst/>
            <a:gdLst/>
            <a:ahLst/>
            <a:cxnLst/>
            <a:rect l="l" t="t" r="r" b="b"/>
            <a:pathLst>
              <a:path h="1143000">
                <a:moveTo>
                  <a:pt x="0" y="0"/>
                </a:moveTo>
                <a:lnTo>
                  <a:pt x="0" y="1143000"/>
                </a:lnTo>
              </a:path>
            </a:pathLst>
          </a:custGeom>
          <a:ln w="10668">
            <a:solidFill>
              <a:srgbClr val="C1C1C1"/>
            </a:solidFill>
          </a:ln>
        </p:spPr>
        <p:txBody>
          <a:bodyPr wrap="square" lIns="0" tIns="0" rIns="0" bIns="0" rtlCol="0"/>
          <a:lstStyle/>
          <a:p>
            <a:endParaRPr sz="1663"/>
          </a:p>
        </p:txBody>
      </p:sp>
      <p:sp>
        <p:nvSpPr>
          <p:cNvPr id="63" name="object 63"/>
          <p:cNvSpPr/>
          <p:nvPr/>
        </p:nvSpPr>
        <p:spPr>
          <a:xfrm>
            <a:off x="3648186" y="2689412"/>
            <a:ext cx="3733240" cy="0"/>
          </a:xfrm>
          <a:custGeom>
            <a:avLst/>
            <a:gdLst/>
            <a:ahLst/>
            <a:cxnLst/>
            <a:rect l="l" t="t" r="r" b="b"/>
            <a:pathLst>
              <a:path w="4231005">
                <a:moveTo>
                  <a:pt x="0" y="0"/>
                </a:moveTo>
                <a:lnTo>
                  <a:pt x="4230624" y="0"/>
                </a:lnTo>
              </a:path>
            </a:pathLst>
          </a:custGeom>
          <a:ln w="9144">
            <a:solidFill>
              <a:srgbClr val="C1C1C1"/>
            </a:solidFill>
          </a:ln>
        </p:spPr>
        <p:txBody>
          <a:bodyPr wrap="square" lIns="0" tIns="0" rIns="0" bIns="0" rtlCol="0"/>
          <a:lstStyle/>
          <a:p>
            <a:endParaRPr sz="1663"/>
          </a:p>
        </p:txBody>
      </p:sp>
      <p:sp>
        <p:nvSpPr>
          <p:cNvPr id="64" name="object 64"/>
          <p:cNvSpPr/>
          <p:nvPr/>
        </p:nvSpPr>
        <p:spPr>
          <a:xfrm>
            <a:off x="3656254" y="1676847"/>
            <a:ext cx="3715871" cy="201706"/>
          </a:xfrm>
          <a:custGeom>
            <a:avLst/>
            <a:gdLst/>
            <a:ahLst/>
            <a:cxnLst/>
            <a:rect l="l" t="t" r="r" b="b"/>
            <a:pathLst>
              <a:path w="4211320" h="228600">
                <a:moveTo>
                  <a:pt x="0" y="228600"/>
                </a:moveTo>
                <a:lnTo>
                  <a:pt x="4210811" y="228600"/>
                </a:lnTo>
                <a:lnTo>
                  <a:pt x="4210811" y="0"/>
                </a:lnTo>
                <a:lnTo>
                  <a:pt x="0" y="0"/>
                </a:lnTo>
                <a:lnTo>
                  <a:pt x="0" y="228600"/>
                </a:lnTo>
                <a:close/>
              </a:path>
            </a:pathLst>
          </a:custGeom>
          <a:solidFill>
            <a:srgbClr val="C1C1C1"/>
          </a:solidFill>
        </p:spPr>
        <p:txBody>
          <a:bodyPr wrap="square" lIns="0" tIns="0" rIns="0" bIns="0" rtlCol="0"/>
          <a:lstStyle/>
          <a:p>
            <a:endParaRPr sz="1663"/>
          </a:p>
        </p:txBody>
      </p:sp>
      <p:sp>
        <p:nvSpPr>
          <p:cNvPr id="65" name="object 65"/>
          <p:cNvSpPr/>
          <p:nvPr/>
        </p:nvSpPr>
        <p:spPr>
          <a:xfrm>
            <a:off x="6857269" y="1677624"/>
            <a:ext cx="0" cy="201706"/>
          </a:xfrm>
          <a:custGeom>
            <a:avLst/>
            <a:gdLst/>
            <a:ahLst/>
            <a:cxnLst/>
            <a:rect l="l" t="t" r="r" b="b"/>
            <a:pathLst>
              <a:path h="228600">
                <a:moveTo>
                  <a:pt x="0" y="0"/>
                </a:moveTo>
                <a:lnTo>
                  <a:pt x="0" y="228599"/>
                </a:lnTo>
              </a:path>
            </a:pathLst>
          </a:custGeom>
          <a:ln w="9527">
            <a:solidFill>
              <a:srgbClr val="FFFFFF"/>
            </a:solidFill>
          </a:ln>
        </p:spPr>
        <p:txBody>
          <a:bodyPr wrap="square" lIns="0" tIns="0" rIns="0" bIns="0" rtlCol="0"/>
          <a:lstStyle/>
          <a:p>
            <a:endParaRPr sz="1663"/>
          </a:p>
        </p:txBody>
      </p:sp>
      <p:sp>
        <p:nvSpPr>
          <p:cNvPr id="66" name="object 66"/>
          <p:cNvSpPr/>
          <p:nvPr/>
        </p:nvSpPr>
        <p:spPr>
          <a:xfrm>
            <a:off x="4213523" y="1875136"/>
            <a:ext cx="2639546" cy="0"/>
          </a:xfrm>
          <a:custGeom>
            <a:avLst/>
            <a:gdLst/>
            <a:ahLst/>
            <a:cxnLst/>
            <a:rect l="l" t="t" r="r" b="b"/>
            <a:pathLst>
              <a:path w="2991484">
                <a:moveTo>
                  <a:pt x="0" y="0"/>
                </a:moveTo>
                <a:lnTo>
                  <a:pt x="2991482" y="0"/>
                </a:lnTo>
              </a:path>
            </a:pathLst>
          </a:custGeom>
          <a:ln w="9524">
            <a:solidFill>
              <a:srgbClr val="FFFFFF"/>
            </a:solidFill>
          </a:ln>
        </p:spPr>
        <p:txBody>
          <a:bodyPr wrap="square" lIns="0" tIns="0" rIns="0" bIns="0" rtlCol="0"/>
          <a:lstStyle/>
          <a:p>
            <a:endParaRPr sz="1663"/>
          </a:p>
        </p:txBody>
      </p:sp>
      <p:sp>
        <p:nvSpPr>
          <p:cNvPr id="67" name="object 67"/>
          <p:cNvSpPr/>
          <p:nvPr/>
        </p:nvSpPr>
        <p:spPr>
          <a:xfrm>
            <a:off x="4217726" y="1677625"/>
            <a:ext cx="0" cy="193301"/>
          </a:xfrm>
          <a:custGeom>
            <a:avLst/>
            <a:gdLst/>
            <a:ahLst/>
            <a:cxnLst/>
            <a:rect l="l" t="t" r="r" b="b"/>
            <a:pathLst>
              <a:path h="219075">
                <a:moveTo>
                  <a:pt x="0" y="0"/>
                </a:moveTo>
                <a:lnTo>
                  <a:pt x="0" y="219074"/>
                </a:lnTo>
              </a:path>
            </a:pathLst>
          </a:custGeom>
          <a:ln w="9527">
            <a:solidFill>
              <a:srgbClr val="A1A1A1"/>
            </a:solidFill>
          </a:ln>
        </p:spPr>
        <p:txBody>
          <a:bodyPr wrap="square" lIns="0" tIns="0" rIns="0" bIns="0" rtlCol="0"/>
          <a:lstStyle/>
          <a:p>
            <a:endParaRPr sz="1663"/>
          </a:p>
        </p:txBody>
      </p:sp>
      <p:sp>
        <p:nvSpPr>
          <p:cNvPr id="68" name="object 68"/>
          <p:cNvSpPr/>
          <p:nvPr/>
        </p:nvSpPr>
        <p:spPr>
          <a:xfrm>
            <a:off x="4221929" y="1681831"/>
            <a:ext cx="2631141" cy="0"/>
          </a:xfrm>
          <a:custGeom>
            <a:avLst/>
            <a:gdLst/>
            <a:ahLst/>
            <a:cxnLst/>
            <a:rect l="l" t="t" r="r" b="b"/>
            <a:pathLst>
              <a:path w="2981959">
                <a:moveTo>
                  <a:pt x="0" y="0"/>
                </a:moveTo>
                <a:lnTo>
                  <a:pt x="2981955" y="0"/>
                </a:lnTo>
              </a:path>
            </a:pathLst>
          </a:custGeom>
          <a:ln w="9534">
            <a:solidFill>
              <a:srgbClr val="A1A1A1"/>
            </a:solidFill>
          </a:ln>
        </p:spPr>
        <p:txBody>
          <a:bodyPr wrap="square" lIns="0" tIns="0" rIns="0" bIns="0" rtlCol="0"/>
          <a:lstStyle/>
          <a:p>
            <a:endParaRPr sz="1663"/>
          </a:p>
        </p:txBody>
      </p:sp>
      <p:sp>
        <p:nvSpPr>
          <p:cNvPr id="69" name="object 69"/>
          <p:cNvSpPr/>
          <p:nvPr/>
        </p:nvSpPr>
        <p:spPr>
          <a:xfrm>
            <a:off x="6848863" y="1686037"/>
            <a:ext cx="0" cy="184897"/>
          </a:xfrm>
          <a:custGeom>
            <a:avLst/>
            <a:gdLst/>
            <a:ahLst/>
            <a:cxnLst/>
            <a:rect l="l" t="t" r="r" b="b"/>
            <a:pathLst>
              <a:path h="209550">
                <a:moveTo>
                  <a:pt x="0" y="0"/>
                </a:moveTo>
                <a:lnTo>
                  <a:pt x="0" y="209549"/>
                </a:lnTo>
              </a:path>
            </a:pathLst>
          </a:custGeom>
          <a:ln w="9527">
            <a:solidFill>
              <a:srgbClr val="E4E4E4"/>
            </a:solidFill>
          </a:ln>
        </p:spPr>
        <p:txBody>
          <a:bodyPr wrap="square" lIns="0" tIns="0" rIns="0" bIns="0" rtlCol="0"/>
          <a:lstStyle/>
          <a:p>
            <a:endParaRPr sz="1663"/>
          </a:p>
        </p:txBody>
      </p:sp>
      <p:sp>
        <p:nvSpPr>
          <p:cNvPr id="70" name="object 70"/>
          <p:cNvSpPr/>
          <p:nvPr/>
        </p:nvSpPr>
        <p:spPr>
          <a:xfrm>
            <a:off x="4221929" y="1866731"/>
            <a:ext cx="2622737" cy="0"/>
          </a:xfrm>
          <a:custGeom>
            <a:avLst/>
            <a:gdLst/>
            <a:ahLst/>
            <a:cxnLst/>
            <a:rect l="l" t="t" r="r" b="b"/>
            <a:pathLst>
              <a:path w="2972434">
                <a:moveTo>
                  <a:pt x="0" y="0"/>
                </a:moveTo>
                <a:lnTo>
                  <a:pt x="2972428" y="0"/>
                </a:lnTo>
              </a:path>
            </a:pathLst>
          </a:custGeom>
          <a:ln w="9524">
            <a:solidFill>
              <a:srgbClr val="E4E4E4"/>
            </a:solidFill>
          </a:ln>
        </p:spPr>
        <p:txBody>
          <a:bodyPr wrap="square" lIns="0" tIns="0" rIns="0" bIns="0" rtlCol="0"/>
          <a:lstStyle/>
          <a:p>
            <a:endParaRPr sz="1663"/>
          </a:p>
        </p:txBody>
      </p:sp>
      <p:sp>
        <p:nvSpPr>
          <p:cNvPr id="71" name="object 71"/>
          <p:cNvSpPr/>
          <p:nvPr/>
        </p:nvSpPr>
        <p:spPr>
          <a:xfrm>
            <a:off x="4226132" y="1686037"/>
            <a:ext cx="0" cy="176493"/>
          </a:xfrm>
          <a:custGeom>
            <a:avLst/>
            <a:gdLst/>
            <a:ahLst/>
            <a:cxnLst/>
            <a:rect l="l" t="t" r="r" b="b"/>
            <a:pathLst>
              <a:path h="200025">
                <a:moveTo>
                  <a:pt x="0" y="0"/>
                </a:moveTo>
                <a:lnTo>
                  <a:pt x="0" y="200024"/>
                </a:lnTo>
              </a:path>
            </a:pathLst>
          </a:custGeom>
          <a:ln w="9527">
            <a:solidFill>
              <a:srgbClr val="696969"/>
            </a:solidFill>
          </a:ln>
        </p:spPr>
        <p:txBody>
          <a:bodyPr wrap="square" lIns="0" tIns="0" rIns="0" bIns="0" rtlCol="0"/>
          <a:lstStyle/>
          <a:p>
            <a:endParaRPr sz="1663"/>
          </a:p>
        </p:txBody>
      </p:sp>
      <p:sp>
        <p:nvSpPr>
          <p:cNvPr id="72" name="object 72"/>
          <p:cNvSpPr/>
          <p:nvPr/>
        </p:nvSpPr>
        <p:spPr>
          <a:xfrm>
            <a:off x="4230335" y="1690239"/>
            <a:ext cx="2614332" cy="0"/>
          </a:xfrm>
          <a:custGeom>
            <a:avLst/>
            <a:gdLst/>
            <a:ahLst/>
            <a:cxnLst/>
            <a:rect l="l" t="t" r="r" b="b"/>
            <a:pathLst>
              <a:path w="2962909">
                <a:moveTo>
                  <a:pt x="0" y="0"/>
                </a:moveTo>
                <a:lnTo>
                  <a:pt x="2962901" y="0"/>
                </a:lnTo>
              </a:path>
            </a:pathLst>
          </a:custGeom>
          <a:ln w="9524">
            <a:solidFill>
              <a:srgbClr val="696969"/>
            </a:solidFill>
          </a:ln>
        </p:spPr>
        <p:txBody>
          <a:bodyPr wrap="square" lIns="0" tIns="0" rIns="0" bIns="0" rtlCol="0"/>
          <a:lstStyle/>
          <a:p>
            <a:endParaRPr sz="1663"/>
          </a:p>
        </p:txBody>
      </p:sp>
      <p:sp>
        <p:nvSpPr>
          <p:cNvPr id="73" name="object 73"/>
          <p:cNvSpPr txBox="1"/>
          <p:nvPr/>
        </p:nvSpPr>
        <p:spPr>
          <a:xfrm>
            <a:off x="4303190" y="1717581"/>
            <a:ext cx="1803586" cy="108619"/>
          </a:xfrm>
          <a:prstGeom prst="rect">
            <a:avLst/>
          </a:prstGeom>
        </p:spPr>
        <p:txBody>
          <a:bodyPr vert="horz" wrap="square" lIns="0" tIns="0" rIns="0" bIns="0" rtlCol="0">
            <a:spAutoFit/>
          </a:bodyPr>
          <a:lstStyle/>
          <a:p>
            <a:pPr marL="11206"/>
            <a:r>
              <a:rPr sz="706" spc="-35" dirty="0">
                <a:latin typeface="Arial"/>
                <a:cs typeface="Arial"/>
              </a:rPr>
              <a:t>T</a:t>
            </a:r>
            <a:r>
              <a:rPr sz="706" dirty="0">
                <a:latin typeface="Arial"/>
                <a:cs typeface="Arial"/>
              </a:rPr>
              <a:t>ota</a:t>
            </a:r>
            <a:r>
              <a:rPr sz="706" spc="4" dirty="0">
                <a:latin typeface="Arial"/>
                <a:cs typeface="Arial"/>
              </a:rPr>
              <a:t>l</a:t>
            </a:r>
            <a:r>
              <a:rPr sz="706" spc="-31" dirty="0">
                <a:latin typeface="Arial"/>
                <a:cs typeface="Arial"/>
              </a:rPr>
              <a:t> </a:t>
            </a:r>
            <a:r>
              <a:rPr sz="706" dirty="0">
                <a:latin typeface="Arial"/>
                <a:cs typeface="Arial"/>
              </a:rPr>
              <a:t>nu</a:t>
            </a:r>
            <a:r>
              <a:rPr sz="706" spc="-62" dirty="0">
                <a:latin typeface="Arial"/>
                <a:cs typeface="Arial"/>
              </a:rPr>
              <a:t>m</a:t>
            </a:r>
            <a:r>
              <a:rPr sz="706" dirty="0">
                <a:latin typeface="Arial"/>
                <a:cs typeface="Arial"/>
              </a:rPr>
              <a:t>be</a:t>
            </a:r>
            <a:r>
              <a:rPr sz="706" spc="4" dirty="0">
                <a:latin typeface="Arial"/>
                <a:cs typeface="Arial"/>
              </a:rPr>
              <a:t>r</a:t>
            </a:r>
            <a:r>
              <a:rPr sz="706" spc="22" dirty="0">
                <a:latin typeface="Arial"/>
                <a:cs typeface="Arial"/>
              </a:rPr>
              <a:t> </a:t>
            </a:r>
            <a:r>
              <a:rPr sz="706" dirty="0">
                <a:latin typeface="Arial"/>
                <a:cs typeface="Arial"/>
              </a:rPr>
              <a:t>o</a:t>
            </a:r>
            <a:r>
              <a:rPr sz="706" spc="4" dirty="0">
                <a:latin typeface="Arial"/>
                <a:cs typeface="Arial"/>
              </a:rPr>
              <a:t>f</a:t>
            </a:r>
            <a:r>
              <a:rPr sz="706" spc="62" dirty="0">
                <a:latin typeface="Arial"/>
                <a:cs typeface="Arial"/>
              </a:rPr>
              <a:t> </a:t>
            </a:r>
            <a:r>
              <a:rPr sz="706" dirty="0">
                <a:latin typeface="Arial"/>
                <a:cs typeface="Arial"/>
              </a:rPr>
              <a:t>e</a:t>
            </a:r>
            <a:r>
              <a:rPr sz="706" spc="-62" dirty="0">
                <a:latin typeface="Arial"/>
                <a:cs typeface="Arial"/>
              </a:rPr>
              <a:t>m</a:t>
            </a:r>
            <a:r>
              <a:rPr sz="706" dirty="0">
                <a:latin typeface="Arial"/>
                <a:cs typeface="Arial"/>
              </a:rPr>
              <a:t>p</a:t>
            </a:r>
            <a:r>
              <a:rPr sz="706" spc="-26" dirty="0">
                <a:latin typeface="Arial"/>
                <a:cs typeface="Arial"/>
              </a:rPr>
              <a:t>l</a:t>
            </a:r>
            <a:r>
              <a:rPr sz="706" dirty="0">
                <a:latin typeface="Arial"/>
                <a:cs typeface="Arial"/>
              </a:rPr>
              <a:t>o</a:t>
            </a:r>
            <a:r>
              <a:rPr sz="706" spc="40" dirty="0">
                <a:latin typeface="Arial"/>
                <a:cs typeface="Arial"/>
              </a:rPr>
              <a:t>y</a:t>
            </a:r>
            <a:r>
              <a:rPr sz="706" dirty="0">
                <a:latin typeface="Arial"/>
                <a:cs typeface="Arial"/>
              </a:rPr>
              <a:t>ee</a:t>
            </a:r>
            <a:r>
              <a:rPr sz="706" spc="9" dirty="0">
                <a:latin typeface="Arial"/>
                <a:cs typeface="Arial"/>
              </a:rPr>
              <a:t>s</a:t>
            </a:r>
            <a:r>
              <a:rPr sz="706" spc="35" dirty="0">
                <a:latin typeface="Arial"/>
                <a:cs typeface="Arial"/>
              </a:rPr>
              <a:t> </a:t>
            </a:r>
            <a:r>
              <a:rPr sz="706" spc="-26" dirty="0">
                <a:latin typeface="Arial"/>
                <a:cs typeface="Arial"/>
              </a:rPr>
              <a:t>i</a:t>
            </a:r>
            <a:r>
              <a:rPr sz="706" spc="9" dirty="0">
                <a:latin typeface="Arial"/>
                <a:cs typeface="Arial"/>
              </a:rPr>
              <a:t>n</a:t>
            </a:r>
            <a:r>
              <a:rPr sz="706" spc="-9" dirty="0">
                <a:latin typeface="Arial"/>
                <a:cs typeface="Arial"/>
              </a:rPr>
              <a:t> </a:t>
            </a:r>
            <a:r>
              <a:rPr sz="706" dirty="0">
                <a:latin typeface="Arial"/>
                <a:cs typeface="Arial"/>
              </a:rPr>
              <a:t>th</a:t>
            </a:r>
            <a:r>
              <a:rPr sz="706" spc="-26" dirty="0">
                <a:latin typeface="Arial"/>
                <a:cs typeface="Arial"/>
              </a:rPr>
              <a:t>i</a:t>
            </a:r>
            <a:r>
              <a:rPr sz="706" spc="9" dirty="0">
                <a:latin typeface="Arial"/>
                <a:cs typeface="Arial"/>
              </a:rPr>
              <a:t>s</a:t>
            </a:r>
            <a:r>
              <a:rPr sz="706" spc="35" dirty="0">
                <a:latin typeface="Arial"/>
                <a:cs typeface="Arial"/>
              </a:rPr>
              <a:t> </a:t>
            </a:r>
            <a:r>
              <a:rPr sz="706" spc="-26" dirty="0">
                <a:latin typeface="Arial"/>
                <a:cs typeface="Arial"/>
              </a:rPr>
              <a:t>j</a:t>
            </a:r>
            <a:r>
              <a:rPr sz="706" dirty="0">
                <a:latin typeface="Arial"/>
                <a:cs typeface="Arial"/>
              </a:rPr>
              <a:t>o</a:t>
            </a:r>
            <a:r>
              <a:rPr sz="706" spc="9" dirty="0">
                <a:latin typeface="Arial"/>
                <a:cs typeface="Arial"/>
              </a:rPr>
              <a:t>b</a:t>
            </a:r>
            <a:r>
              <a:rPr sz="706" spc="-9" dirty="0">
                <a:latin typeface="Arial"/>
                <a:cs typeface="Arial"/>
              </a:rPr>
              <a:t> </a:t>
            </a:r>
            <a:r>
              <a:rPr sz="706" dirty="0">
                <a:latin typeface="Arial"/>
                <a:cs typeface="Arial"/>
              </a:rPr>
              <a:t>g</a:t>
            </a:r>
            <a:r>
              <a:rPr sz="706" spc="26" dirty="0">
                <a:latin typeface="Arial"/>
                <a:cs typeface="Arial"/>
              </a:rPr>
              <a:t>r</a:t>
            </a:r>
            <a:r>
              <a:rPr sz="706" dirty="0">
                <a:latin typeface="Arial"/>
                <a:cs typeface="Arial"/>
              </a:rPr>
              <a:t>oup:</a:t>
            </a:r>
            <a:endParaRPr sz="706">
              <a:latin typeface="Arial"/>
              <a:cs typeface="Arial"/>
            </a:endParaRPr>
          </a:p>
        </p:txBody>
      </p:sp>
      <p:sp>
        <p:nvSpPr>
          <p:cNvPr id="74" name="object 74"/>
          <p:cNvSpPr/>
          <p:nvPr/>
        </p:nvSpPr>
        <p:spPr>
          <a:xfrm>
            <a:off x="7369382" y="1677626"/>
            <a:ext cx="0" cy="201706"/>
          </a:xfrm>
          <a:custGeom>
            <a:avLst/>
            <a:gdLst/>
            <a:ahLst/>
            <a:cxnLst/>
            <a:rect l="l" t="t" r="r" b="b"/>
            <a:pathLst>
              <a:path h="228600">
                <a:moveTo>
                  <a:pt x="0" y="0"/>
                </a:moveTo>
                <a:lnTo>
                  <a:pt x="0" y="228590"/>
                </a:lnTo>
              </a:path>
            </a:pathLst>
          </a:custGeom>
          <a:ln w="9514">
            <a:solidFill>
              <a:srgbClr val="FFFFFF"/>
            </a:solidFill>
          </a:ln>
        </p:spPr>
        <p:txBody>
          <a:bodyPr wrap="square" lIns="0" tIns="0" rIns="0" bIns="0" rtlCol="0"/>
          <a:lstStyle/>
          <a:p>
            <a:endParaRPr sz="1663"/>
          </a:p>
        </p:txBody>
      </p:sp>
      <p:sp>
        <p:nvSpPr>
          <p:cNvPr id="75" name="object 75"/>
          <p:cNvSpPr/>
          <p:nvPr/>
        </p:nvSpPr>
        <p:spPr>
          <a:xfrm>
            <a:off x="6861474" y="1875134"/>
            <a:ext cx="503704" cy="0"/>
          </a:xfrm>
          <a:custGeom>
            <a:avLst/>
            <a:gdLst/>
            <a:ahLst/>
            <a:cxnLst/>
            <a:rect l="l" t="t" r="r" b="b"/>
            <a:pathLst>
              <a:path w="570865">
                <a:moveTo>
                  <a:pt x="0" y="0"/>
                </a:moveTo>
                <a:lnTo>
                  <a:pt x="570873" y="0"/>
                </a:lnTo>
              </a:path>
            </a:pathLst>
          </a:custGeom>
          <a:ln w="9515">
            <a:solidFill>
              <a:srgbClr val="FFFFFF"/>
            </a:solidFill>
          </a:ln>
        </p:spPr>
        <p:txBody>
          <a:bodyPr wrap="square" lIns="0" tIns="0" rIns="0" bIns="0" rtlCol="0"/>
          <a:lstStyle/>
          <a:p>
            <a:endParaRPr sz="1663"/>
          </a:p>
        </p:txBody>
      </p:sp>
      <p:sp>
        <p:nvSpPr>
          <p:cNvPr id="76" name="object 76"/>
          <p:cNvSpPr/>
          <p:nvPr/>
        </p:nvSpPr>
        <p:spPr>
          <a:xfrm>
            <a:off x="6865670" y="1677627"/>
            <a:ext cx="0" cy="193301"/>
          </a:xfrm>
          <a:custGeom>
            <a:avLst/>
            <a:gdLst/>
            <a:ahLst/>
            <a:cxnLst/>
            <a:rect l="l" t="t" r="r" b="b"/>
            <a:pathLst>
              <a:path h="219075">
                <a:moveTo>
                  <a:pt x="0" y="0"/>
                </a:moveTo>
                <a:lnTo>
                  <a:pt x="0" y="219074"/>
                </a:lnTo>
              </a:path>
            </a:pathLst>
          </a:custGeom>
          <a:ln w="9514">
            <a:solidFill>
              <a:srgbClr val="A1A1A1"/>
            </a:solidFill>
          </a:ln>
        </p:spPr>
        <p:txBody>
          <a:bodyPr wrap="square" lIns="0" tIns="0" rIns="0" bIns="0" rtlCol="0"/>
          <a:lstStyle/>
          <a:p>
            <a:endParaRPr sz="1663"/>
          </a:p>
        </p:txBody>
      </p:sp>
      <p:sp>
        <p:nvSpPr>
          <p:cNvPr id="77" name="object 77"/>
          <p:cNvSpPr/>
          <p:nvPr/>
        </p:nvSpPr>
        <p:spPr>
          <a:xfrm>
            <a:off x="6869868" y="1681829"/>
            <a:ext cx="495860" cy="0"/>
          </a:xfrm>
          <a:custGeom>
            <a:avLst/>
            <a:gdLst/>
            <a:ahLst/>
            <a:cxnLst/>
            <a:rect l="l" t="t" r="r" b="b"/>
            <a:pathLst>
              <a:path w="561975">
                <a:moveTo>
                  <a:pt x="0" y="0"/>
                </a:moveTo>
                <a:lnTo>
                  <a:pt x="561359" y="0"/>
                </a:lnTo>
              </a:path>
            </a:pathLst>
          </a:custGeom>
          <a:ln w="9524">
            <a:solidFill>
              <a:srgbClr val="A1A1A1"/>
            </a:solidFill>
          </a:ln>
        </p:spPr>
        <p:txBody>
          <a:bodyPr wrap="square" lIns="0" tIns="0" rIns="0" bIns="0" rtlCol="0"/>
          <a:lstStyle/>
          <a:p>
            <a:endParaRPr sz="1663"/>
          </a:p>
        </p:txBody>
      </p:sp>
      <p:sp>
        <p:nvSpPr>
          <p:cNvPr id="78" name="object 78"/>
          <p:cNvSpPr/>
          <p:nvPr/>
        </p:nvSpPr>
        <p:spPr>
          <a:xfrm>
            <a:off x="7360987" y="1686032"/>
            <a:ext cx="0" cy="184897"/>
          </a:xfrm>
          <a:custGeom>
            <a:avLst/>
            <a:gdLst/>
            <a:ahLst/>
            <a:cxnLst/>
            <a:rect l="l" t="t" r="r" b="b"/>
            <a:pathLst>
              <a:path h="209550">
                <a:moveTo>
                  <a:pt x="0" y="0"/>
                </a:moveTo>
                <a:lnTo>
                  <a:pt x="0" y="209559"/>
                </a:lnTo>
              </a:path>
            </a:pathLst>
          </a:custGeom>
          <a:ln w="9514">
            <a:solidFill>
              <a:srgbClr val="E4E4E4"/>
            </a:solidFill>
          </a:ln>
        </p:spPr>
        <p:txBody>
          <a:bodyPr wrap="square" lIns="0" tIns="0" rIns="0" bIns="0" rtlCol="0"/>
          <a:lstStyle/>
          <a:p>
            <a:endParaRPr sz="1663"/>
          </a:p>
        </p:txBody>
      </p:sp>
      <p:sp>
        <p:nvSpPr>
          <p:cNvPr id="79" name="object 79"/>
          <p:cNvSpPr/>
          <p:nvPr/>
        </p:nvSpPr>
        <p:spPr>
          <a:xfrm>
            <a:off x="6869868" y="1866735"/>
            <a:ext cx="487456" cy="0"/>
          </a:xfrm>
          <a:custGeom>
            <a:avLst/>
            <a:gdLst/>
            <a:ahLst/>
            <a:cxnLst/>
            <a:rect l="l" t="t" r="r" b="b"/>
            <a:pathLst>
              <a:path w="552450">
                <a:moveTo>
                  <a:pt x="0" y="0"/>
                </a:moveTo>
                <a:lnTo>
                  <a:pt x="551844" y="0"/>
                </a:lnTo>
              </a:path>
            </a:pathLst>
          </a:custGeom>
          <a:ln w="9524">
            <a:solidFill>
              <a:srgbClr val="E4E4E4"/>
            </a:solidFill>
          </a:ln>
        </p:spPr>
        <p:txBody>
          <a:bodyPr wrap="square" lIns="0" tIns="0" rIns="0" bIns="0" rtlCol="0"/>
          <a:lstStyle/>
          <a:p>
            <a:endParaRPr sz="1663"/>
          </a:p>
        </p:txBody>
      </p:sp>
      <p:sp>
        <p:nvSpPr>
          <p:cNvPr id="80" name="object 80"/>
          <p:cNvSpPr/>
          <p:nvPr/>
        </p:nvSpPr>
        <p:spPr>
          <a:xfrm>
            <a:off x="6874069" y="1686033"/>
            <a:ext cx="0" cy="176493"/>
          </a:xfrm>
          <a:custGeom>
            <a:avLst/>
            <a:gdLst/>
            <a:ahLst/>
            <a:cxnLst/>
            <a:rect l="l" t="t" r="r" b="b"/>
            <a:pathLst>
              <a:path h="200025">
                <a:moveTo>
                  <a:pt x="0" y="0"/>
                </a:moveTo>
                <a:lnTo>
                  <a:pt x="0" y="200034"/>
                </a:lnTo>
              </a:path>
            </a:pathLst>
          </a:custGeom>
          <a:ln w="9524">
            <a:solidFill>
              <a:srgbClr val="696969"/>
            </a:solidFill>
          </a:ln>
        </p:spPr>
        <p:txBody>
          <a:bodyPr wrap="square" lIns="0" tIns="0" rIns="0" bIns="0" rtlCol="0"/>
          <a:lstStyle/>
          <a:p>
            <a:endParaRPr sz="1663"/>
          </a:p>
        </p:txBody>
      </p:sp>
      <p:sp>
        <p:nvSpPr>
          <p:cNvPr id="81" name="object 81"/>
          <p:cNvSpPr/>
          <p:nvPr/>
        </p:nvSpPr>
        <p:spPr>
          <a:xfrm>
            <a:off x="6878264" y="1690239"/>
            <a:ext cx="479051" cy="0"/>
          </a:xfrm>
          <a:custGeom>
            <a:avLst/>
            <a:gdLst/>
            <a:ahLst/>
            <a:cxnLst/>
            <a:rect l="l" t="t" r="r" b="b"/>
            <a:pathLst>
              <a:path w="542925">
                <a:moveTo>
                  <a:pt x="0" y="0"/>
                </a:moveTo>
                <a:lnTo>
                  <a:pt x="542330" y="0"/>
                </a:lnTo>
              </a:path>
            </a:pathLst>
          </a:custGeom>
          <a:ln w="9534">
            <a:solidFill>
              <a:srgbClr val="696969"/>
            </a:solidFill>
          </a:ln>
        </p:spPr>
        <p:txBody>
          <a:bodyPr wrap="square" lIns="0" tIns="0" rIns="0" bIns="0" rtlCol="0"/>
          <a:lstStyle/>
          <a:p>
            <a:endParaRPr sz="1663"/>
          </a:p>
        </p:txBody>
      </p:sp>
      <p:sp>
        <p:nvSpPr>
          <p:cNvPr id="82" name="object 82"/>
          <p:cNvSpPr/>
          <p:nvPr/>
        </p:nvSpPr>
        <p:spPr>
          <a:xfrm>
            <a:off x="3656254" y="1878553"/>
            <a:ext cx="3715871" cy="201706"/>
          </a:xfrm>
          <a:custGeom>
            <a:avLst/>
            <a:gdLst/>
            <a:ahLst/>
            <a:cxnLst/>
            <a:rect l="l" t="t" r="r" b="b"/>
            <a:pathLst>
              <a:path w="4211320" h="228600">
                <a:moveTo>
                  <a:pt x="0" y="228600"/>
                </a:moveTo>
                <a:lnTo>
                  <a:pt x="4210811" y="228600"/>
                </a:lnTo>
                <a:lnTo>
                  <a:pt x="4210811" y="0"/>
                </a:lnTo>
                <a:lnTo>
                  <a:pt x="0" y="0"/>
                </a:lnTo>
                <a:lnTo>
                  <a:pt x="0" y="228600"/>
                </a:lnTo>
                <a:close/>
              </a:path>
            </a:pathLst>
          </a:custGeom>
          <a:solidFill>
            <a:srgbClr val="C1C1C1"/>
          </a:solidFill>
        </p:spPr>
        <p:txBody>
          <a:bodyPr wrap="square" lIns="0" tIns="0" rIns="0" bIns="0" rtlCol="0"/>
          <a:lstStyle/>
          <a:p>
            <a:endParaRPr sz="1663"/>
          </a:p>
        </p:txBody>
      </p:sp>
      <p:sp>
        <p:nvSpPr>
          <p:cNvPr id="83" name="object 83"/>
          <p:cNvSpPr/>
          <p:nvPr/>
        </p:nvSpPr>
        <p:spPr>
          <a:xfrm>
            <a:off x="7033196" y="1879342"/>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84" name="object 84"/>
          <p:cNvSpPr/>
          <p:nvPr/>
        </p:nvSpPr>
        <p:spPr>
          <a:xfrm>
            <a:off x="4390010" y="2076836"/>
            <a:ext cx="2638985" cy="0"/>
          </a:xfrm>
          <a:custGeom>
            <a:avLst/>
            <a:gdLst/>
            <a:ahLst/>
            <a:cxnLst/>
            <a:rect l="l" t="t" r="r" b="b"/>
            <a:pathLst>
              <a:path w="2990850">
                <a:moveTo>
                  <a:pt x="0" y="0"/>
                </a:moveTo>
                <a:lnTo>
                  <a:pt x="2990849" y="0"/>
                </a:lnTo>
              </a:path>
            </a:pathLst>
          </a:custGeom>
          <a:ln w="9524">
            <a:solidFill>
              <a:srgbClr val="FFFFFF"/>
            </a:solidFill>
          </a:ln>
        </p:spPr>
        <p:txBody>
          <a:bodyPr wrap="square" lIns="0" tIns="0" rIns="0" bIns="0" rtlCol="0"/>
          <a:lstStyle/>
          <a:p>
            <a:endParaRPr sz="1663"/>
          </a:p>
        </p:txBody>
      </p:sp>
      <p:sp>
        <p:nvSpPr>
          <p:cNvPr id="85" name="object 85"/>
          <p:cNvSpPr/>
          <p:nvPr/>
        </p:nvSpPr>
        <p:spPr>
          <a:xfrm>
            <a:off x="4394216" y="1879342"/>
            <a:ext cx="0" cy="193301"/>
          </a:xfrm>
          <a:custGeom>
            <a:avLst/>
            <a:gdLst/>
            <a:ahLst/>
            <a:cxnLst/>
            <a:rect l="l" t="t" r="r" b="b"/>
            <a:pathLst>
              <a:path h="219075">
                <a:moveTo>
                  <a:pt x="0" y="0"/>
                </a:moveTo>
                <a:lnTo>
                  <a:pt x="0" y="219074"/>
                </a:lnTo>
              </a:path>
            </a:pathLst>
          </a:custGeom>
          <a:ln w="9534">
            <a:solidFill>
              <a:srgbClr val="A1A1A1"/>
            </a:solidFill>
          </a:ln>
        </p:spPr>
        <p:txBody>
          <a:bodyPr wrap="square" lIns="0" tIns="0" rIns="0" bIns="0" rtlCol="0"/>
          <a:lstStyle/>
          <a:p>
            <a:endParaRPr sz="1663"/>
          </a:p>
        </p:txBody>
      </p:sp>
      <p:sp>
        <p:nvSpPr>
          <p:cNvPr id="86" name="object 86"/>
          <p:cNvSpPr/>
          <p:nvPr/>
        </p:nvSpPr>
        <p:spPr>
          <a:xfrm>
            <a:off x="4398423" y="1883543"/>
            <a:ext cx="2630581" cy="0"/>
          </a:xfrm>
          <a:custGeom>
            <a:avLst/>
            <a:gdLst/>
            <a:ahLst/>
            <a:cxnLst/>
            <a:rect l="l" t="t" r="r" b="b"/>
            <a:pathLst>
              <a:path w="2981325">
                <a:moveTo>
                  <a:pt x="0" y="0"/>
                </a:moveTo>
                <a:lnTo>
                  <a:pt x="2981314" y="0"/>
                </a:lnTo>
              </a:path>
            </a:pathLst>
          </a:custGeom>
          <a:ln w="9524">
            <a:solidFill>
              <a:srgbClr val="A1A1A1"/>
            </a:solidFill>
          </a:ln>
        </p:spPr>
        <p:txBody>
          <a:bodyPr wrap="square" lIns="0" tIns="0" rIns="0" bIns="0" rtlCol="0"/>
          <a:lstStyle/>
          <a:p>
            <a:endParaRPr sz="1663"/>
          </a:p>
        </p:txBody>
      </p:sp>
      <p:sp>
        <p:nvSpPr>
          <p:cNvPr id="87" name="object 87"/>
          <p:cNvSpPr/>
          <p:nvPr/>
        </p:nvSpPr>
        <p:spPr>
          <a:xfrm>
            <a:off x="7024792" y="1887745"/>
            <a:ext cx="0" cy="184897"/>
          </a:xfrm>
          <a:custGeom>
            <a:avLst/>
            <a:gdLst/>
            <a:ahLst/>
            <a:cxnLst/>
            <a:rect l="l" t="t" r="r" b="b"/>
            <a:pathLst>
              <a:path h="209550">
                <a:moveTo>
                  <a:pt x="0" y="0"/>
                </a:moveTo>
                <a:lnTo>
                  <a:pt x="0" y="209549"/>
                </a:lnTo>
              </a:path>
            </a:pathLst>
          </a:custGeom>
          <a:ln w="9524">
            <a:solidFill>
              <a:srgbClr val="E4E4E4"/>
            </a:solidFill>
          </a:ln>
        </p:spPr>
        <p:txBody>
          <a:bodyPr wrap="square" lIns="0" tIns="0" rIns="0" bIns="0" rtlCol="0"/>
          <a:lstStyle/>
          <a:p>
            <a:endParaRPr sz="1663"/>
          </a:p>
        </p:txBody>
      </p:sp>
      <p:sp>
        <p:nvSpPr>
          <p:cNvPr id="88" name="object 88"/>
          <p:cNvSpPr/>
          <p:nvPr/>
        </p:nvSpPr>
        <p:spPr>
          <a:xfrm>
            <a:off x="4398423" y="2068431"/>
            <a:ext cx="2622176" cy="0"/>
          </a:xfrm>
          <a:custGeom>
            <a:avLst/>
            <a:gdLst/>
            <a:ahLst/>
            <a:cxnLst/>
            <a:rect l="l" t="t" r="r" b="b"/>
            <a:pathLst>
              <a:path w="2971800">
                <a:moveTo>
                  <a:pt x="0" y="0"/>
                </a:moveTo>
                <a:lnTo>
                  <a:pt x="2971789" y="0"/>
                </a:lnTo>
              </a:path>
            </a:pathLst>
          </a:custGeom>
          <a:ln w="9524">
            <a:solidFill>
              <a:srgbClr val="E4E4E4"/>
            </a:solidFill>
          </a:ln>
        </p:spPr>
        <p:txBody>
          <a:bodyPr wrap="square" lIns="0" tIns="0" rIns="0" bIns="0" rtlCol="0"/>
          <a:lstStyle/>
          <a:p>
            <a:endParaRPr sz="1663"/>
          </a:p>
        </p:txBody>
      </p:sp>
      <p:sp>
        <p:nvSpPr>
          <p:cNvPr id="89" name="object 89"/>
          <p:cNvSpPr/>
          <p:nvPr/>
        </p:nvSpPr>
        <p:spPr>
          <a:xfrm>
            <a:off x="4402624" y="1887745"/>
            <a:ext cx="0" cy="176493"/>
          </a:xfrm>
          <a:custGeom>
            <a:avLst/>
            <a:gdLst/>
            <a:ahLst/>
            <a:cxnLst/>
            <a:rect l="l" t="t" r="r" b="b"/>
            <a:pathLst>
              <a:path h="200025">
                <a:moveTo>
                  <a:pt x="0" y="0"/>
                </a:moveTo>
                <a:lnTo>
                  <a:pt x="0" y="200024"/>
                </a:lnTo>
              </a:path>
            </a:pathLst>
          </a:custGeom>
          <a:ln w="9524">
            <a:solidFill>
              <a:srgbClr val="696969"/>
            </a:solidFill>
          </a:ln>
        </p:spPr>
        <p:txBody>
          <a:bodyPr wrap="square" lIns="0" tIns="0" rIns="0" bIns="0" rtlCol="0"/>
          <a:lstStyle/>
          <a:p>
            <a:endParaRPr sz="1663"/>
          </a:p>
        </p:txBody>
      </p:sp>
      <p:sp>
        <p:nvSpPr>
          <p:cNvPr id="90" name="object 90"/>
          <p:cNvSpPr/>
          <p:nvPr/>
        </p:nvSpPr>
        <p:spPr>
          <a:xfrm>
            <a:off x="4406828" y="1891946"/>
            <a:ext cx="2613772" cy="0"/>
          </a:xfrm>
          <a:custGeom>
            <a:avLst/>
            <a:gdLst/>
            <a:ahLst/>
            <a:cxnLst/>
            <a:rect l="l" t="t" r="r" b="b"/>
            <a:pathLst>
              <a:path w="2962275">
                <a:moveTo>
                  <a:pt x="0" y="0"/>
                </a:moveTo>
                <a:lnTo>
                  <a:pt x="2962264" y="0"/>
                </a:lnTo>
              </a:path>
            </a:pathLst>
          </a:custGeom>
          <a:ln w="9524">
            <a:solidFill>
              <a:srgbClr val="696969"/>
            </a:solidFill>
          </a:ln>
        </p:spPr>
        <p:txBody>
          <a:bodyPr wrap="square" lIns="0" tIns="0" rIns="0" bIns="0" rtlCol="0"/>
          <a:lstStyle/>
          <a:p>
            <a:endParaRPr sz="1663"/>
          </a:p>
        </p:txBody>
      </p:sp>
      <p:sp>
        <p:nvSpPr>
          <p:cNvPr id="91" name="object 91"/>
          <p:cNvSpPr txBox="1"/>
          <p:nvPr/>
        </p:nvSpPr>
        <p:spPr>
          <a:xfrm>
            <a:off x="4479662" y="1919283"/>
            <a:ext cx="2113990" cy="108619"/>
          </a:xfrm>
          <a:prstGeom prst="rect">
            <a:avLst/>
          </a:prstGeom>
        </p:spPr>
        <p:txBody>
          <a:bodyPr vert="horz" wrap="square" lIns="0" tIns="0" rIns="0" bIns="0" rtlCol="0">
            <a:spAutoFit/>
          </a:bodyPr>
          <a:lstStyle/>
          <a:p>
            <a:pPr marL="11206"/>
            <a:r>
              <a:rPr sz="706" spc="-35" dirty="0">
                <a:latin typeface="Arial"/>
                <a:cs typeface="Arial"/>
              </a:rPr>
              <a:t>T</a:t>
            </a:r>
            <a:r>
              <a:rPr sz="706" dirty="0">
                <a:latin typeface="Arial"/>
                <a:cs typeface="Arial"/>
              </a:rPr>
              <a:t>ota</a:t>
            </a:r>
            <a:r>
              <a:rPr sz="706" spc="4" dirty="0">
                <a:latin typeface="Arial"/>
                <a:cs typeface="Arial"/>
              </a:rPr>
              <a:t>l</a:t>
            </a:r>
            <a:r>
              <a:rPr sz="706" spc="-31" dirty="0">
                <a:latin typeface="Arial"/>
                <a:cs typeface="Arial"/>
              </a:rPr>
              <a:t> </a:t>
            </a:r>
            <a:r>
              <a:rPr sz="706" dirty="0">
                <a:latin typeface="Arial"/>
                <a:cs typeface="Arial"/>
              </a:rPr>
              <a:t>nu</a:t>
            </a:r>
            <a:r>
              <a:rPr sz="706" spc="-62" dirty="0">
                <a:latin typeface="Arial"/>
                <a:cs typeface="Arial"/>
              </a:rPr>
              <a:t>m</a:t>
            </a:r>
            <a:r>
              <a:rPr sz="706" dirty="0">
                <a:latin typeface="Arial"/>
                <a:cs typeface="Arial"/>
              </a:rPr>
              <a:t>be</a:t>
            </a:r>
            <a:r>
              <a:rPr sz="706" spc="4" dirty="0">
                <a:latin typeface="Arial"/>
                <a:cs typeface="Arial"/>
              </a:rPr>
              <a:t>r</a:t>
            </a:r>
            <a:r>
              <a:rPr sz="706" spc="22" dirty="0">
                <a:latin typeface="Arial"/>
                <a:cs typeface="Arial"/>
              </a:rPr>
              <a:t> </a:t>
            </a:r>
            <a:r>
              <a:rPr sz="706" dirty="0">
                <a:latin typeface="Arial"/>
                <a:cs typeface="Arial"/>
              </a:rPr>
              <a:t>o</a:t>
            </a:r>
            <a:r>
              <a:rPr sz="706" spc="4" dirty="0">
                <a:latin typeface="Arial"/>
                <a:cs typeface="Arial"/>
              </a:rPr>
              <a:t>f</a:t>
            </a:r>
            <a:r>
              <a:rPr sz="706" spc="62" dirty="0">
                <a:latin typeface="Arial"/>
                <a:cs typeface="Arial"/>
              </a:rPr>
              <a:t> </a:t>
            </a:r>
            <a:r>
              <a:rPr sz="706" spc="-35" dirty="0">
                <a:latin typeface="Arial"/>
                <a:cs typeface="Arial"/>
              </a:rPr>
              <a:t>F</a:t>
            </a:r>
            <a:r>
              <a:rPr sz="706" dirty="0">
                <a:latin typeface="Arial"/>
                <a:cs typeface="Arial"/>
              </a:rPr>
              <a:t>e</a:t>
            </a:r>
            <a:r>
              <a:rPr sz="706" spc="-62" dirty="0">
                <a:latin typeface="Arial"/>
                <a:cs typeface="Arial"/>
              </a:rPr>
              <a:t>m</a:t>
            </a:r>
            <a:r>
              <a:rPr sz="706" dirty="0">
                <a:latin typeface="Arial"/>
                <a:cs typeface="Arial"/>
              </a:rPr>
              <a:t>a</a:t>
            </a:r>
            <a:r>
              <a:rPr sz="706" spc="-26" dirty="0">
                <a:latin typeface="Arial"/>
                <a:cs typeface="Arial"/>
              </a:rPr>
              <a:t>l</a:t>
            </a:r>
            <a:r>
              <a:rPr sz="706" spc="9" dirty="0">
                <a:latin typeface="Arial"/>
                <a:cs typeface="Arial"/>
              </a:rPr>
              <a:t>e</a:t>
            </a:r>
            <a:r>
              <a:rPr sz="706" spc="-9" dirty="0">
                <a:latin typeface="Arial"/>
                <a:cs typeface="Arial"/>
              </a:rPr>
              <a:t> </a:t>
            </a:r>
            <a:r>
              <a:rPr sz="706" dirty="0">
                <a:latin typeface="Arial"/>
                <a:cs typeface="Arial"/>
              </a:rPr>
              <a:t>e</a:t>
            </a:r>
            <a:r>
              <a:rPr sz="706" spc="-62" dirty="0">
                <a:latin typeface="Arial"/>
                <a:cs typeface="Arial"/>
              </a:rPr>
              <a:t>m</a:t>
            </a:r>
            <a:r>
              <a:rPr sz="706" dirty="0">
                <a:latin typeface="Arial"/>
                <a:cs typeface="Arial"/>
              </a:rPr>
              <a:t>p</a:t>
            </a:r>
            <a:r>
              <a:rPr sz="706" spc="-26" dirty="0">
                <a:latin typeface="Arial"/>
                <a:cs typeface="Arial"/>
              </a:rPr>
              <a:t>l</a:t>
            </a:r>
            <a:r>
              <a:rPr sz="706" dirty="0">
                <a:latin typeface="Arial"/>
                <a:cs typeface="Arial"/>
              </a:rPr>
              <a:t>o</a:t>
            </a:r>
            <a:r>
              <a:rPr sz="706" spc="40" dirty="0">
                <a:latin typeface="Arial"/>
                <a:cs typeface="Arial"/>
              </a:rPr>
              <a:t>y</a:t>
            </a:r>
            <a:r>
              <a:rPr sz="706" dirty="0">
                <a:latin typeface="Arial"/>
                <a:cs typeface="Arial"/>
              </a:rPr>
              <a:t>ee</a:t>
            </a:r>
            <a:r>
              <a:rPr sz="706" spc="9" dirty="0">
                <a:latin typeface="Arial"/>
                <a:cs typeface="Arial"/>
              </a:rPr>
              <a:t>s</a:t>
            </a:r>
            <a:r>
              <a:rPr sz="706" spc="35" dirty="0">
                <a:latin typeface="Arial"/>
                <a:cs typeface="Arial"/>
              </a:rPr>
              <a:t> </a:t>
            </a:r>
            <a:r>
              <a:rPr sz="706" spc="-26" dirty="0">
                <a:latin typeface="Arial"/>
                <a:cs typeface="Arial"/>
              </a:rPr>
              <a:t>i</a:t>
            </a:r>
            <a:r>
              <a:rPr sz="706" spc="9" dirty="0">
                <a:latin typeface="Arial"/>
                <a:cs typeface="Arial"/>
              </a:rPr>
              <a:t>n</a:t>
            </a:r>
            <a:r>
              <a:rPr sz="706" spc="-9" dirty="0">
                <a:latin typeface="Arial"/>
                <a:cs typeface="Arial"/>
              </a:rPr>
              <a:t> </a:t>
            </a:r>
            <a:r>
              <a:rPr sz="706" dirty="0">
                <a:latin typeface="Arial"/>
                <a:cs typeface="Arial"/>
              </a:rPr>
              <a:t>th</a:t>
            </a:r>
            <a:r>
              <a:rPr sz="706" spc="-26" dirty="0">
                <a:latin typeface="Arial"/>
                <a:cs typeface="Arial"/>
              </a:rPr>
              <a:t>i</a:t>
            </a:r>
            <a:r>
              <a:rPr sz="706" spc="9" dirty="0">
                <a:latin typeface="Arial"/>
                <a:cs typeface="Arial"/>
              </a:rPr>
              <a:t>s</a:t>
            </a:r>
            <a:r>
              <a:rPr sz="706" spc="35" dirty="0">
                <a:latin typeface="Arial"/>
                <a:cs typeface="Arial"/>
              </a:rPr>
              <a:t> </a:t>
            </a:r>
            <a:r>
              <a:rPr sz="706" spc="-26" dirty="0">
                <a:latin typeface="Arial"/>
                <a:cs typeface="Arial"/>
              </a:rPr>
              <a:t>j</a:t>
            </a:r>
            <a:r>
              <a:rPr sz="706" dirty="0">
                <a:latin typeface="Arial"/>
                <a:cs typeface="Arial"/>
              </a:rPr>
              <a:t>o</a:t>
            </a:r>
            <a:r>
              <a:rPr sz="706" spc="9" dirty="0">
                <a:latin typeface="Arial"/>
                <a:cs typeface="Arial"/>
              </a:rPr>
              <a:t>b</a:t>
            </a:r>
            <a:r>
              <a:rPr sz="706" spc="-9" dirty="0">
                <a:latin typeface="Arial"/>
                <a:cs typeface="Arial"/>
              </a:rPr>
              <a:t> </a:t>
            </a:r>
            <a:r>
              <a:rPr sz="706" dirty="0">
                <a:latin typeface="Arial"/>
                <a:cs typeface="Arial"/>
              </a:rPr>
              <a:t>g</a:t>
            </a:r>
            <a:r>
              <a:rPr sz="706" spc="26" dirty="0">
                <a:latin typeface="Arial"/>
                <a:cs typeface="Arial"/>
              </a:rPr>
              <a:t>r</a:t>
            </a:r>
            <a:r>
              <a:rPr sz="706" dirty="0">
                <a:latin typeface="Arial"/>
                <a:cs typeface="Arial"/>
              </a:rPr>
              <a:t>oup:</a:t>
            </a:r>
            <a:endParaRPr sz="706">
              <a:latin typeface="Arial"/>
              <a:cs typeface="Arial"/>
            </a:endParaRPr>
          </a:p>
        </p:txBody>
      </p:sp>
      <p:sp>
        <p:nvSpPr>
          <p:cNvPr id="92" name="object 92"/>
          <p:cNvSpPr/>
          <p:nvPr/>
        </p:nvSpPr>
        <p:spPr>
          <a:xfrm>
            <a:off x="7369380" y="1879338"/>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93" name="object 93"/>
          <p:cNvSpPr/>
          <p:nvPr/>
        </p:nvSpPr>
        <p:spPr>
          <a:xfrm>
            <a:off x="7037407" y="2076837"/>
            <a:ext cx="327772" cy="0"/>
          </a:xfrm>
          <a:custGeom>
            <a:avLst/>
            <a:gdLst/>
            <a:ahLst/>
            <a:cxnLst/>
            <a:rect l="l" t="t" r="r" b="b"/>
            <a:pathLst>
              <a:path w="371475">
                <a:moveTo>
                  <a:pt x="0" y="0"/>
                </a:moveTo>
                <a:lnTo>
                  <a:pt x="371473" y="0"/>
                </a:lnTo>
              </a:path>
            </a:pathLst>
          </a:custGeom>
          <a:ln w="9515">
            <a:solidFill>
              <a:srgbClr val="FFFFFF"/>
            </a:solidFill>
          </a:ln>
        </p:spPr>
        <p:txBody>
          <a:bodyPr wrap="square" lIns="0" tIns="0" rIns="0" bIns="0" rtlCol="0"/>
          <a:lstStyle/>
          <a:p>
            <a:endParaRPr sz="1663"/>
          </a:p>
        </p:txBody>
      </p:sp>
      <p:sp>
        <p:nvSpPr>
          <p:cNvPr id="94" name="object 94"/>
          <p:cNvSpPr/>
          <p:nvPr/>
        </p:nvSpPr>
        <p:spPr>
          <a:xfrm>
            <a:off x="7041607" y="1879339"/>
            <a:ext cx="0" cy="193301"/>
          </a:xfrm>
          <a:custGeom>
            <a:avLst/>
            <a:gdLst/>
            <a:ahLst/>
            <a:cxnLst/>
            <a:rect l="l" t="t" r="r" b="b"/>
            <a:pathLst>
              <a:path h="219075">
                <a:moveTo>
                  <a:pt x="0" y="0"/>
                </a:moveTo>
                <a:lnTo>
                  <a:pt x="0" y="219074"/>
                </a:lnTo>
              </a:path>
            </a:pathLst>
          </a:custGeom>
          <a:ln w="9524">
            <a:solidFill>
              <a:srgbClr val="A1A1A1"/>
            </a:solidFill>
          </a:ln>
        </p:spPr>
        <p:txBody>
          <a:bodyPr wrap="square" lIns="0" tIns="0" rIns="0" bIns="0" rtlCol="0"/>
          <a:lstStyle/>
          <a:p>
            <a:endParaRPr sz="1663"/>
          </a:p>
        </p:txBody>
      </p:sp>
      <p:sp>
        <p:nvSpPr>
          <p:cNvPr id="95" name="object 95"/>
          <p:cNvSpPr/>
          <p:nvPr/>
        </p:nvSpPr>
        <p:spPr>
          <a:xfrm>
            <a:off x="7045809" y="1883540"/>
            <a:ext cx="319368" cy="0"/>
          </a:xfrm>
          <a:custGeom>
            <a:avLst/>
            <a:gdLst/>
            <a:ahLst/>
            <a:cxnLst/>
            <a:rect l="l" t="t" r="r" b="b"/>
            <a:pathLst>
              <a:path w="361950">
                <a:moveTo>
                  <a:pt x="0" y="0"/>
                </a:moveTo>
                <a:lnTo>
                  <a:pt x="361949" y="0"/>
                </a:lnTo>
              </a:path>
            </a:pathLst>
          </a:custGeom>
          <a:ln w="9524">
            <a:solidFill>
              <a:srgbClr val="A1A1A1"/>
            </a:solidFill>
          </a:ln>
        </p:spPr>
        <p:txBody>
          <a:bodyPr wrap="square" lIns="0" tIns="0" rIns="0" bIns="0" rtlCol="0"/>
          <a:lstStyle/>
          <a:p>
            <a:endParaRPr sz="1663"/>
          </a:p>
        </p:txBody>
      </p:sp>
      <p:sp>
        <p:nvSpPr>
          <p:cNvPr id="96" name="object 96"/>
          <p:cNvSpPr/>
          <p:nvPr/>
        </p:nvSpPr>
        <p:spPr>
          <a:xfrm>
            <a:off x="7360973" y="1887743"/>
            <a:ext cx="0" cy="184897"/>
          </a:xfrm>
          <a:custGeom>
            <a:avLst/>
            <a:gdLst/>
            <a:ahLst/>
            <a:cxnLst/>
            <a:rect l="l" t="t" r="r" b="b"/>
            <a:pathLst>
              <a:path h="209550">
                <a:moveTo>
                  <a:pt x="0" y="0"/>
                </a:moveTo>
                <a:lnTo>
                  <a:pt x="0" y="209549"/>
                </a:lnTo>
              </a:path>
            </a:pathLst>
          </a:custGeom>
          <a:ln w="9524">
            <a:solidFill>
              <a:srgbClr val="E4E4E4"/>
            </a:solidFill>
          </a:ln>
        </p:spPr>
        <p:txBody>
          <a:bodyPr wrap="square" lIns="0" tIns="0" rIns="0" bIns="0" rtlCol="0"/>
          <a:lstStyle/>
          <a:p>
            <a:endParaRPr sz="1663"/>
          </a:p>
        </p:txBody>
      </p:sp>
      <p:sp>
        <p:nvSpPr>
          <p:cNvPr id="97" name="object 97"/>
          <p:cNvSpPr/>
          <p:nvPr/>
        </p:nvSpPr>
        <p:spPr>
          <a:xfrm>
            <a:off x="7045809" y="2068437"/>
            <a:ext cx="310963" cy="0"/>
          </a:xfrm>
          <a:custGeom>
            <a:avLst/>
            <a:gdLst/>
            <a:ahLst/>
            <a:cxnLst/>
            <a:rect l="l" t="t" r="r" b="b"/>
            <a:pathLst>
              <a:path w="352425">
                <a:moveTo>
                  <a:pt x="0" y="0"/>
                </a:moveTo>
                <a:lnTo>
                  <a:pt x="352424" y="0"/>
                </a:lnTo>
              </a:path>
            </a:pathLst>
          </a:custGeom>
          <a:ln w="9524">
            <a:solidFill>
              <a:srgbClr val="E4E4E4"/>
            </a:solidFill>
          </a:ln>
        </p:spPr>
        <p:txBody>
          <a:bodyPr wrap="square" lIns="0" tIns="0" rIns="0" bIns="0" rtlCol="0"/>
          <a:lstStyle/>
          <a:p>
            <a:endParaRPr sz="1663"/>
          </a:p>
        </p:txBody>
      </p:sp>
      <p:sp>
        <p:nvSpPr>
          <p:cNvPr id="98" name="object 98"/>
          <p:cNvSpPr/>
          <p:nvPr/>
        </p:nvSpPr>
        <p:spPr>
          <a:xfrm>
            <a:off x="7050009" y="1887743"/>
            <a:ext cx="0" cy="176493"/>
          </a:xfrm>
          <a:custGeom>
            <a:avLst/>
            <a:gdLst/>
            <a:ahLst/>
            <a:cxnLst/>
            <a:rect l="l" t="t" r="r" b="b"/>
            <a:pathLst>
              <a:path h="200025">
                <a:moveTo>
                  <a:pt x="0" y="0"/>
                </a:moveTo>
                <a:lnTo>
                  <a:pt x="0" y="200034"/>
                </a:lnTo>
              </a:path>
            </a:pathLst>
          </a:custGeom>
          <a:ln w="9524">
            <a:solidFill>
              <a:srgbClr val="696969"/>
            </a:solidFill>
          </a:ln>
        </p:spPr>
        <p:txBody>
          <a:bodyPr wrap="square" lIns="0" tIns="0" rIns="0" bIns="0" rtlCol="0"/>
          <a:lstStyle/>
          <a:p>
            <a:endParaRPr sz="1663"/>
          </a:p>
        </p:txBody>
      </p:sp>
      <p:sp>
        <p:nvSpPr>
          <p:cNvPr id="99" name="object 99"/>
          <p:cNvSpPr/>
          <p:nvPr/>
        </p:nvSpPr>
        <p:spPr>
          <a:xfrm>
            <a:off x="7054211" y="1891945"/>
            <a:ext cx="302559" cy="0"/>
          </a:xfrm>
          <a:custGeom>
            <a:avLst/>
            <a:gdLst/>
            <a:ahLst/>
            <a:cxnLst/>
            <a:rect l="l" t="t" r="r" b="b"/>
            <a:pathLst>
              <a:path w="342900">
                <a:moveTo>
                  <a:pt x="0" y="0"/>
                </a:moveTo>
                <a:lnTo>
                  <a:pt x="342899" y="0"/>
                </a:lnTo>
              </a:path>
            </a:pathLst>
          </a:custGeom>
          <a:ln w="9524">
            <a:solidFill>
              <a:srgbClr val="696969"/>
            </a:solidFill>
          </a:ln>
        </p:spPr>
        <p:txBody>
          <a:bodyPr wrap="square" lIns="0" tIns="0" rIns="0" bIns="0" rtlCol="0"/>
          <a:lstStyle/>
          <a:p>
            <a:endParaRPr sz="1663"/>
          </a:p>
        </p:txBody>
      </p:sp>
      <p:sp>
        <p:nvSpPr>
          <p:cNvPr id="100" name="object 100"/>
          <p:cNvSpPr/>
          <p:nvPr/>
        </p:nvSpPr>
        <p:spPr>
          <a:xfrm>
            <a:off x="3656254" y="2080259"/>
            <a:ext cx="3715871" cy="201706"/>
          </a:xfrm>
          <a:custGeom>
            <a:avLst/>
            <a:gdLst/>
            <a:ahLst/>
            <a:cxnLst/>
            <a:rect l="l" t="t" r="r" b="b"/>
            <a:pathLst>
              <a:path w="4211320" h="228600">
                <a:moveTo>
                  <a:pt x="0" y="228600"/>
                </a:moveTo>
                <a:lnTo>
                  <a:pt x="4210811" y="228600"/>
                </a:lnTo>
                <a:lnTo>
                  <a:pt x="4210811" y="0"/>
                </a:lnTo>
                <a:lnTo>
                  <a:pt x="0" y="0"/>
                </a:lnTo>
                <a:lnTo>
                  <a:pt x="0" y="228600"/>
                </a:lnTo>
                <a:close/>
              </a:path>
            </a:pathLst>
          </a:custGeom>
          <a:solidFill>
            <a:srgbClr val="C1C1C1"/>
          </a:solidFill>
        </p:spPr>
        <p:txBody>
          <a:bodyPr wrap="square" lIns="0" tIns="0" rIns="0" bIns="0" rtlCol="0"/>
          <a:lstStyle/>
          <a:p>
            <a:endParaRPr sz="1663"/>
          </a:p>
        </p:txBody>
      </p:sp>
      <p:sp>
        <p:nvSpPr>
          <p:cNvPr id="101" name="object 101"/>
          <p:cNvSpPr/>
          <p:nvPr/>
        </p:nvSpPr>
        <p:spPr>
          <a:xfrm>
            <a:off x="7033196" y="2081044"/>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102" name="object 102"/>
          <p:cNvSpPr/>
          <p:nvPr/>
        </p:nvSpPr>
        <p:spPr>
          <a:xfrm>
            <a:off x="4390010" y="2278547"/>
            <a:ext cx="2638985" cy="0"/>
          </a:xfrm>
          <a:custGeom>
            <a:avLst/>
            <a:gdLst/>
            <a:ahLst/>
            <a:cxnLst/>
            <a:rect l="l" t="t" r="r" b="b"/>
            <a:pathLst>
              <a:path w="2990850">
                <a:moveTo>
                  <a:pt x="0" y="0"/>
                </a:moveTo>
                <a:lnTo>
                  <a:pt x="2990849" y="0"/>
                </a:lnTo>
              </a:path>
            </a:pathLst>
          </a:custGeom>
          <a:ln w="9524">
            <a:solidFill>
              <a:srgbClr val="FFFFFF"/>
            </a:solidFill>
          </a:ln>
        </p:spPr>
        <p:txBody>
          <a:bodyPr wrap="square" lIns="0" tIns="0" rIns="0" bIns="0" rtlCol="0"/>
          <a:lstStyle/>
          <a:p>
            <a:endParaRPr sz="1663"/>
          </a:p>
        </p:txBody>
      </p:sp>
      <p:sp>
        <p:nvSpPr>
          <p:cNvPr id="103" name="object 103"/>
          <p:cNvSpPr/>
          <p:nvPr/>
        </p:nvSpPr>
        <p:spPr>
          <a:xfrm>
            <a:off x="4394216" y="2081043"/>
            <a:ext cx="0" cy="193301"/>
          </a:xfrm>
          <a:custGeom>
            <a:avLst/>
            <a:gdLst/>
            <a:ahLst/>
            <a:cxnLst/>
            <a:rect l="l" t="t" r="r" b="b"/>
            <a:pathLst>
              <a:path h="219075">
                <a:moveTo>
                  <a:pt x="0" y="0"/>
                </a:moveTo>
                <a:lnTo>
                  <a:pt x="0" y="219074"/>
                </a:lnTo>
              </a:path>
            </a:pathLst>
          </a:custGeom>
          <a:ln w="9534">
            <a:solidFill>
              <a:srgbClr val="A1A1A1"/>
            </a:solidFill>
          </a:ln>
        </p:spPr>
        <p:txBody>
          <a:bodyPr wrap="square" lIns="0" tIns="0" rIns="0" bIns="0" rtlCol="0"/>
          <a:lstStyle/>
          <a:p>
            <a:endParaRPr sz="1663"/>
          </a:p>
        </p:txBody>
      </p:sp>
      <p:sp>
        <p:nvSpPr>
          <p:cNvPr id="104" name="object 104"/>
          <p:cNvSpPr/>
          <p:nvPr/>
        </p:nvSpPr>
        <p:spPr>
          <a:xfrm>
            <a:off x="4398424" y="2085244"/>
            <a:ext cx="2630581" cy="0"/>
          </a:xfrm>
          <a:custGeom>
            <a:avLst/>
            <a:gdLst/>
            <a:ahLst/>
            <a:cxnLst/>
            <a:rect l="l" t="t" r="r" b="b"/>
            <a:pathLst>
              <a:path w="2981325">
                <a:moveTo>
                  <a:pt x="0" y="0"/>
                </a:moveTo>
                <a:lnTo>
                  <a:pt x="2981314" y="0"/>
                </a:lnTo>
              </a:path>
            </a:pathLst>
          </a:custGeom>
          <a:ln w="9524">
            <a:solidFill>
              <a:srgbClr val="A1A1A1"/>
            </a:solidFill>
          </a:ln>
        </p:spPr>
        <p:txBody>
          <a:bodyPr wrap="square" lIns="0" tIns="0" rIns="0" bIns="0" rtlCol="0"/>
          <a:lstStyle/>
          <a:p>
            <a:endParaRPr sz="1663"/>
          </a:p>
        </p:txBody>
      </p:sp>
      <p:sp>
        <p:nvSpPr>
          <p:cNvPr id="105" name="object 105"/>
          <p:cNvSpPr/>
          <p:nvPr/>
        </p:nvSpPr>
        <p:spPr>
          <a:xfrm>
            <a:off x="7024793" y="2089446"/>
            <a:ext cx="0" cy="184897"/>
          </a:xfrm>
          <a:custGeom>
            <a:avLst/>
            <a:gdLst/>
            <a:ahLst/>
            <a:cxnLst/>
            <a:rect l="l" t="t" r="r" b="b"/>
            <a:pathLst>
              <a:path h="209550">
                <a:moveTo>
                  <a:pt x="0" y="0"/>
                </a:moveTo>
                <a:lnTo>
                  <a:pt x="0" y="209549"/>
                </a:lnTo>
              </a:path>
            </a:pathLst>
          </a:custGeom>
          <a:ln w="9524">
            <a:solidFill>
              <a:srgbClr val="E4E4E4"/>
            </a:solidFill>
          </a:ln>
        </p:spPr>
        <p:txBody>
          <a:bodyPr wrap="square" lIns="0" tIns="0" rIns="0" bIns="0" rtlCol="0"/>
          <a:lstStyle/>
          <a:p>
            <a:endParaRPr sz="1663"/>
          </a:p>
        </p:txBody>
      </p:sp>
      <p:sp>
        <p:nvSpPr>
          <p:cNvPr id="106" name="object 106"/>
          <p:cNvSpPr/>
          <p:nvPr/>
        </p:nvSpPr>
        <p:spPr>
          <a:xfrm>
            <a:off x="4398424" y="2270140"/>
            <a:ext cx="2622176" cy="0"/>
          </a:xfrm>
          <a:custGeom>
            <a:avLst/>
            <a:gdLst/>
            <a:ahLst/>
            <a:cxnLst/>
            <a:rect l="l" t="t" r="r" b="b"/>
            <a:pathLst>
              <a:path w="2971800">
                <a:moveTo>
                  <a:pt x="0" y="0"/>
                </a:moveTo>
                <a:lnTo>
                  <a:pt x="2971789" y="0"/>
                </a:lnTo>
              </a:path>
            </a:pathLst>
          </a:custGeom>
          <a:ln w="9524">
            <a:solidFill>
              <a:srgbClr val="E4E4E4"/>
            </a:solidFill>
          </a:ln>
        </p:spPr>
        <p:txBody>
          <a:bodyPr wrap="square" lIns="0" tIns="0" rIns="0" bIns="0" rtlCol="0"/>
          <a:lstStyle/>
          <a:p>
            <a:endParaRPr sz="1663"/>
          </a:p>
        </p:txBody>
      </p:sp>
      <p:sp>
        <p:nvSpPr>
          <p:cNvPr id="107" name="object 107"/>
          <p:cNvSpPr/>
          <p:nvPr/>
        </p:nvSpPr>
        <p:spPr>
          <a:xfrm>
            <a:off x="4402626" y="2089445"/>
            <a:ext cx="0" cy="176493"/>
          </a:xfrm>
          <a:custGeom>
            <a:avLst/>
            <a:gdLst/>
            <a:ahLst/>
            <a:cxnLst/>
            <a:rect l="l" t="t" r="r" b="b"/>
            <a:pathLst>
              <a:path h="200025">
                <a:moveTo>
                  <a:pt x="0" y="0"/>
                </a:moveTo>
                <a:lnTo>
                  <a:pt x="0" y="200024"/>
                </a:lnTo>
              </a:path>
            </a:pathLst>
          </a:custGeom>
          <a:ln w="9524">
            <a:solidFill>
              <a:srgbClr val="696969"/>
            </a:solidFill>
          </a:ln>
        </p:spPr>
        <p:txBody>
          <a:bodyPr wrap="square" lIns="0" tIns="0" rIns="0" bIns="0" rtlCol="0"/>
          <a:lstStyle/>
          <a:p>
            <a:endParaRPr sz="1663"/>
          </a:p>
        </p:txBody>
      </p:sp>
      <p:sp>
        <p:nvSpPr>
          <p:cNvPr id="108" name="object 108"/>
          <p:cNvSpPr/>
          <p:nvPr/>
        </p:nvSpPr>
        <p:spPr>
          <a:xfrm>
            <a:off x="4406829" y="2093646"/>
            <a:ext cx="2613772" cy="0"/>
          </a:xfrm>
          <a:custGeom>
            <a:avLst/>
            <a:gdLst/>
            <a:ahLst/>
            <a:cxnLst/>
            <a:rect l="l" t="t" r="r" b="b"/>
            <a:pathLst>
              <a:path w="2962275">
                <a:moveTo>
                  <a:pt x="0" y="0"/>
                </a:moveTo>
                <a:lnTo>
                  <a:pt x="2962264" y="0"/>
                </a:lnTo>
              </a:path>
            </a:pathLst>
          </a:custGeom>
          <a:ln w="9524">
            <a:solidFill>
              <a:srgbClr val="696969"/>
            </a:solidFill>
          </a:ln>
        </p:spPr>
        <p:txBody>
          <a:bodyPr wrap="square" lIns="0" tIns="0" rIns="0" bIns="0" rtlCol="0"/>
          <a:lstStyle/>
          <a:p>
            <a:endParaRPr sz="1663"/>
          </a:p>
        </p:txBody>
      </p:sp>
      <p:sp>
        <p:nvSpPr>
          <p:cNvPr id="109" name="object 109"/>
          <p:cNvSpPr txBox="1"/>
          <p:nvPr/>
        </p:nvSpPr>
        <p:spPr>
          <a:xfrm>
            <a:off x="4479664" y="2120986"/>
            <a:ext cx="2139203" cy="108619"/>
          </a:xfrm>
          <a:prstGeom prst="rect">
            <a:avLst/>
          </a:prstGeom>
        </p:spPr>
        <p:txBody>
          <a:bodyPr vert="horz" wrap="square" lIns="0" tIns="0" rIns="0" bIns="0" rtlCol="0">
            <a:spAutoFit/>
          </a:bodyPr>
          <a:lstStyle/>
          <a:p>
            <a:pPr marL="11206"/>
            <a:r>
              <a:rPr sz="706" spc="-35" dirty="0">
                <a:latin typeface="Arial"/>
                <a:cs typeface="Arial"/>
              </a:rPr>
              <a:t>T</a:t>
            </a:r>
            <a:r>
              <a:rPr sz="706" dirty="0">
                <a:latin typeface="Arial"/>
                <a:cs typeface="Arial"/>
              </a:rPr>
              <a:t>ota</a:t>
            </a:r>
            <a:r>
              <a:rPr sz="706" spc="4" dirty="0">
                <a:latin typeface="Arial"/>
                <a:cs typeface="Arial"/>
              </a:rPr>
              <a:t>l</a:t>
            </a:r>
            <a:r>
              <a:rPr sz="706" spc="-31" dirty="0">
                <a:latin typeface="Arial"/>
                <a:cs typeface="Arial"/>
              </a:rPr>
              <a:t> </a:t>
            </a:r>
            <a:r>
              <a:rPr sz="706" dirty="0">
                <a:latin typeface="Arial"/>
                <a:cs typeface="Arial"/>
              </a:rPr>
              <a:t>nu</a:t>
            </a:r>
            <a:r>
              <a:rPr sz="706" spc="-62" dirty="0">
                <a:latin typeface="Arial"/>
                <a:cs typeface="Arial"/>
              </a:rPr>
              <a:t>m</a:t>
            </a:r>
            <a:r>
              <a:rPr sz="706" dirty="0">
                <a:latin typeface="Arial"/>
                <a:cs typeface="Arial"/>
              </a:rPr>
              <a:t>be</a:t>
            </a:r>
            <a:r>
              <a:rPr sz="706" spc="4" dirty="0">
                <a:latin typeface="Arial"/>
                <a:cs typeface="Arial"/>
              </a:rPr>
              <a:t>r</a:t>
            </a:r>
            <a:r>
              <a:rPr sz="706" spc="22" dirty="0">
                <a:latin typeface="Arial"/>
                <a:cs typeface="Arial"/>
              </a:rPr>
              <a:t> </a:t>
            </a:r>
            <a:r>
              <a:rPr sz="706" dirty="0">
                <a:latin typeface="Arial"/>
                <a:cs typeface="Arial"/>
              </a:rPr>
              <a:t>o</a:t>
            </a:r>
            <a:r>
              <a:rPr sz="706" spc="4" dirty="0">
                <a:latin typeface="Arial"/>
                <a:cs typeface="Arial"/>
              </a:rPr>
              <a:t>f</a:t>
            </a:r>
            <a:r>
              <a:rPr sz="706" spc="62" dirty="0">
                <a:latin typeface="Arial"/>
                <a:cs typeface="Arial"/>
              </a:rPr>
              <a:t> </a:t>
            </a:r>
            <a:r>
              <a:rPr sz="706" spc="-62" dirty="0">
                <a:latin typeface="Arial"/>
                <a:cs typeface="Arial"/>
              </a:rPr>
              <a:t>M</a:t>
            </a:r>
            <a:r>
              <a:rPr sz="706" spc="-26" dirty="0">
                <a:latin typeface="Arial"/>
                <a:cs typeface="Arial"/>
              </a:rPr>
              <a:t>i</a:t>
            </a:r>
            <a:r>
              <a:rPr sz="706" dirty="0">
                <a:latin typeface="Arial"/>
                <a:cs typeface="Arial"/>
              </a:rPr>
              <a:t>no</a:t>
            </a:r>
            <a:r>
              <a:rPr sz="706" spc="26" dirty="0">
                <a:latin typeface="Arial"/>
                <a:cs typeface="Arial"/>
              </a:rPr>
              <a:t>r</a:t>
            </a:r>
            <a:r>
              <a:rPr sz="706" spc="-26" dirty="0">
                <a:latin typeface="Arial"/>
                <a:cs typeface="Arial"/>
              </a:rPr>
              <a:t>i</a:t>
            </a:r>
            <a:r>
              <a:rPr sz="706" dirty="0">
                <a:latin typeface="Arial"/>
                <a:cs typeface="Arial"/>
              </a:rPr>
              <a:t>t</a:t>
            </a:r>
            <a:r>
              <a:rPr sz="706" spc="9" dirty="0">
                <a:latin typeface="Arial"/>
                <a:cs typeface="Arial"/>
              </a:rPr>
              <a:t>y</a:t>
            </a:r>
            <a:r>
              <a:rPr sz="706" spc="35" dirty="0">
                <a:latin typeface="Arial"/>
                <a:cs typeface="Arial"/>
              </a:rPr>
              <a:t> </a:t>
            </a:r>
            <a:r>
              <a:rPr sz="706" dirty="0">
                <a:latin typeface="Arial"/>
                <a:cs typeface="Arial"/>
              </a:rPr>
              <a:t>e</a:t>
            </a:r>
            <a:r>
              <a:rPr sz="706" spc="-62" dirty="0">
                <a:latin typeface="Arial"/>
                <a:cs typeface="Arial"/>
              </a:rPr>
              <a:t>m</a:t>
            </a:r>
            <a:r>
              <a:rPr sz="706" dirty="0">
                <a:latin typeface="Arial"/>
                <a:cs typeface="Arial"/>
              </a:rPr>
              <a:t>p</a:t>
            </a:r>
            <a:r>
              <a:rPr sz="706" spc="-26" dirty="0">
                <a:latin typeface="Arial"/>
                <a:cs typeface="Arial"/>
              </a:rPr>
              <a:t>l</a:t>
            </a:r>
            <a:r>
              <a:rPr sz="706" dirty="0">
                <a:latin typeface="Arial"/>
                <a:cs typeface="Arial"/>
              </a:rPr>
              <a:t>o</a:t>
            </a:r>
            <a:r>
              <a:rPr sz="706" spc="40" dirty="0">
                <a:latin typeface="Arial"/>
                <a:cs typeface="Arial"/>
              </a:rPr>
              <a:t>y</a:t>
            </a:r>
            <a:r>
              <a:rPr sz="706" dirty="0">
                <a:latin typeface="Arial"/>
                <a:cs typeface="Arial"/>
              </a:rPr>
              <a:t>ee</a:t>
            </a:r>
            <a:r>
              <a:rPr sz="706" spc="9" dirty="0">
                <a:latin typeface="Arial"/>
                <a:cs typeface="Arial"/>
              </a:rPr>
              <a:t>s</a:t>
            </a:r>
            <a:r>
              <a:rPr sz="706" spc="35" dirty="0">
                <a:latin typeface="Arial"/>
                <a:cs typeface="Arial"/>
              </a:rPr>
              <a:t> </a:t>
            </a:r>
            <a:r>
              <a:rPr sz="706" spc="-26" dirty="0">
                <a:latin typeface="Arial"/>
                <a:cs typeface="Arial"/>
              </a:rPr>
              <a:t>i</a:t>
            </a:r>
            <a:r>
              <a:rPr sz="706" spc="9" dirty="0">
                <a:latin typeface="Arial"/>
                <a:cs typeface="Arial"/>
              </a:rPr>
              <a:t>n</a:t>
            </a:r>
            <a:r>
              <a:rPr sz="706" spc="-9" dirty="0">
                <a:latin typeface="Arial"/>
                <a:cs typeface="Arial"/>
              </a:rPr>
              <a:t> </a:t>
            </a:r>
            <a:r>
              <a:rPr sz="706" dirty="0">
                <a:latin typeface="Arial"/>
                <a:cs typeface="Arial"/>
              </a:rPr>
              <a:t>th</a:t>
            </a:r>
            <a:r>
              <a:rPr sz="706" spc="-26" dirty="0">
                <a:latin typeface="Arial"/>
                <a:cs typeface="Arial"/>
              </a:rPr>
              <a:t>i</a:t>
            </a:r>
            <a:r>
              <a:rPr sz="706" spc="9" dirty="0">
                <a:latin typeface="Arial"/>
                <a:cs typeface="Arial"/>
              </a:rPr>
              <a:t>s</a:t>
            </a:r>
            <a:r>
              <a:rPr sz="706" spc="35" dirty="0">
                <a:latin typeface="Arial"/>
                <a:cs typeface="Arial"/>
              </a:rPr>
              <a:t> </a:t>
            </a:r>
            <a:r>
              <a:rPr sz="706" spc="-26" dirty="0">
                <a:latin typeface="Arial"/>
                <a:cs typeface="Arial"/>
              </a:rPr>
              <a:t>j</a:t>
            </a:r>
            <a:r>
              <a:rPr sz="706" dirty="0">
                <a:latin typeface="Arial"/>
                <a:cs typeface="Arial"/>
              </a:rPr>
              <a:t>o</a:t>
            </a:r>
            <a:r>
              <a:rPr sz="706" spc="9" dirty="0">
                <a:latin typeface="Arial"/>
                <a:cs typeface="Arial"/>
              </a:rPr>
              <a:t>b</a:t>
            </a:r>
            <a:r>
              <a:rPr sz="706" spc="-9" dirty="0">
                <a:latin typeface="Arial"/>
                <a:cs typeface="Arial"/>
              </a:rPr>
              <a:t> </a:t>
            </a:r>
            <a:r>
              <a:rPr sz="706" dirty="0">
                <a:latin typeface="Arial"/>
                <a:cs typeface="Arial"/>
              </a:rPr>
              <a:t>g</a:t>
            </a:r>
            <a:r>
              <a:rPr sz="706" spc="26" dirty="0">
                <a:latin typeface="Arial"/>
                <a:cs typeface="Arial"/>
              </a:rPr>
              <a:t>r</a:t>
            </a:r>
            <a:r>
              <a:rPr sz="706" dirty="0">
                <a:latin typeface="Arial"/>
                <a:cs typeface="Arial"/>
              </a:rPr>
              <a:t>oup:</a:t>
            </a:r>
            <a:endParaRPr sz="706">
              <a:latin typeface="Arial"/>
              <a:cs typeface="Arial"/>
            </a:endParaRPr>
          </a:p>
        </p:txBody>
      </p:sp>
      <p:sp>
        <p:nvSpPr>
          <p:cNvPr id="110" name="object 110"/>
          <p:cNvSpPr/>
          <p:nvPr/>
        </p:nvSpPr>
        <p:spPr>
          <a:xfrm>
            <a:off x="7369380" y="2081044"/>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111" name="object 111"/>
          <p:cNvSpPr/>
          <p:nvPr/>
        </p:nvSpPr>
        <p:spPr>
          <a:xfrm>
            <a:off x="7037407" y="2278548"/>
            <a:ext cx="327772" cy="0"/>
          </a:xfrm>
          <a:custGeom>
            <a:avLst/>
            <a:gdLst/>
            <a:ahLst/>
            <a:cxnLst/>
            <a:rect l="l" t="t" r="r" b="b"/>
            <a:pathLst>
              <a:path w="371475">
                <a:moveTo>
                  <a:pt x="0" y="0"/>
                </a:moveTo>
                <a:lnTo>
                  <a:pt x="371473" y="0"/>
                </a:lnTo>
              </a:path>
            </a:pathLst>
          </a:custGeom>
          <a:ln w="9524">
            <a:solidFill>
              <a:srgbClr val="FFFFFF"/>
            </a:solidFill>
          </a:ln>
        </p:spPr>
        <p:txBody>
          <a:bodyPr wrap="square" lIns="0" tIns="0" rIns="0" bIns="0" rtlCol="0"/>
          <a:lstStyle/>
          <a:p>
            <a:endParaRPr sz="1663"/>
          </a:p>
        </p:txBody>
      </p:sp>
      <p:sp>
        <p:nvSpPr>
          <p:cNvPr id="112" name="object 112"/>
          <p:cNvSpPr/>
          <p:nvPr/>
        </p:nvSpPr>
        <p:spPr>
          <a:xfrm>
            <a:off x="7041607" y="2081045"/>
            <a:ext cx="0" cy="193301"/>
          </a:xfrm>
          <a:custGeom>
            <a:avLst/>
            <a:gdLst/>
            <a:ahLst/>
            <a:cxnLst/>
            <a:rect l="l" t="t" r="r" b="b"/>
            <a:pathLst>
              <a:path h="219075">
                <a:moveTo>
                  <a:pt x="0" y="0"/>
                </a:moveTo>
                <a:lnTo>
                  <a:pt x="0" y="219074"/>
                </a:lnTo>
              </a:path>
            </a:pathLst>
          </a:custGeom>
          <a:ln w="9524">
            <a:solidFill>
              <a:srgbClr val="A1A1A1"/>
            </a:solidFill>
          </a:ln>
        </p:spPr>
        <p:txBody>
          <a:bodyPr wrap="square" lIns="0" tIns="0" rIns="0" bIns="0" rtlCol="0"/>
          <a:lstStyle/>
          <a:p>
            <a:endParaRPr sz="1663"/>
          </a:p>
        </p:txBody>
      </p:sp>
      <p:sp>
        <p:nvSpPr>
          <p:cNvPr id="113" name="object 113"/>
          <p:cNvSpPr/>
          <p:nvPr/>
        </p:nvSpPr>
        <p:spPr>
          <a:xfrm>
            <a:off x="7045809" y="2085246"/>
            <a:ext cx="319368" cy="0"/>
          </a:xfrm>
          <a:custGeom>
            <a:avLst/>
            <a:gdLst/>
            <a:ahLst/>
            <a:cxnLst/>
            <a:rect l="l" t="t" r="r" b="b"/>
            <a:pathLst>
              <a:path w="361950">
                <a:moveTo>
                  <a:pt x="0" y="0"/>
                </a:moveTo>
                <a:lnTo>
                  <a:pt x="361949" y="0"/>
                </a:lnTo>
              </a:path>
            </a:pathLst>
          </a:custGeom>
          <a:ln w="9524">
            <a:solidFill>
              <a:srgbClr val="A1A1A1"/>
            </a:solidFill>
          </a:ln>
        </p:spPr>
        <p:txBody>
          <a:bodyPr wrap="square" lIns="0" tIns="0" rIns="0" bIns="0" rtlCol="0"/>
          <a:lstStyle/>
          <a:p>
            <a:endParaRPr sz="1663"/>
          </a:p>
        </p:txBody>
      </p:sp>
      <p:sp>
        <p:nvSpPr>
          <p:cNvPr id="114" name="object 114"/>
          <p:cNvSpPr/>
          <p:nvPr/>
        </p:nvSpPr>
        <p:spPr>
          <a:xfrm>
            <a:off x="7360973" y="2089449"/>
            <a:ext cx="0" cy="184897"/>
          </a:xfrm>
          <a:custGeom>
            <a:avLst/>
            <a:gdLst/>
            <a:ahLst/>
            <a:cxnLst/>
            <a:rect l="l" t="t" r="r" b="b"/>
            <a:pathLst>
              <a:path h="209550">
                <a:moveTo>
                  <a:pt x="0" y="0"/>
                </a:moveTo>
                <a:lnTo>
                  <a:pt x="0" y="209549"/>
                </a:lnTo>
              </a:path>
            </a:pathLst>
          </a:custGeom>
          <a:ln w="9524">
            <a:solidFill>
              <a:srgbClr val="E4E4E4"/>
            </a:solidFill>
          </a:ln>
        </p:spPr>
        <p:txBody>
          <a:bodyPr wrap="square" lIns="0" tIns="0" rIns="0" bIns="0" rtlCol="0"/>
          <a:lstStyle/>
          <a:p>
            <a:endParaRPr sz="1663"/>
          </a:p>
        </p:txBody>
      </p:sp>
      <p:sp>
        <p:nvSpPr>
          <p:cNvPr id="115" name="object 115"/>
          <p:cNvSpPr/>
          <p:nvPr/>
        </p:nvSpPr>
        <p:spPr>
          <a:xfrm>
            <a:off x="7045809" y="2270143"/>
            <a:ext cx="310963" cy="0"/>
          </a:xfrm>
          <a:custGeom>
            <a:avLst/>
            <a:gdLst/>
            <a:ahLst/>
            <a:cxnLst/>
            <a:rect l="l" t="t" r="r" b="b"/>
            <a:pathLst>
              <a:path w="352425">
                <a:moveTo>
                  <a:pt x="0" y="0"/>
                </a:moveTo>
                <a:lnTo>
                  <a:pt x="352424" y="0"/>
                </a:lnTo>
              </a:path>
            </a:pathLst>
          </a:custGeom>
          <a:ln w="9524">
            <a:solidFill>
              <a:srgbClr val="E4E4E4"/>
            </a:solidFill>
          </a:ln>
        </p:spPr>
        <p:txBody>
          <a:bodyPr wrap="square" lIns="0" tIns="0" rIns="0" bIns="0" rtlCol="0"/>
          <a:lstStyle/>
          <a:p>
            <a:endParaRPr sz="1663"/>
          </a:p>
        </p:txBody>
      </p:sp>
      <p:sp>
        <p:nvSpPr>
          <p:cNvPr id="116" name="object 116"/>
          <p:cNvSpPr/>
          <p:nvPr/>
        </p:nvSpPr>
        <p:spPr>
          <a:xfrm>
            <a:off x="7050009" y="2089449"/>
            <a:ext cx="0" cy="176493"/>
          </a:xfrm>
          <a:custGeom>
            <a:avLst/>
            <a:gdLst/>
            <a:ahLst/>
            <a:cxnLst/>
            <a:rect l="l" t="t" r="r" b="b"/>
            <a:pathLst>
              <a:path h="200025">
                <a:moveTo>
                  <a:pt x="0" y="0"/>
                </a:moveTo>
                <a:lnTo>
                  <a:pt x="0" y="200024"/>
                </a:lnTo>
              </a:path>
            </a:pathLst>
          </a:custGeom>
          <a:ln w="9524">
            <a:solidFill>
              <a:srgbClr val="696969"/>
            </a:solidFill>
          </a:ln>
        </p:spPr>
        <p:txBody>
          <a:bodyPr wrap="square" lIns="0" tIns="0" rIns="0" bIns="0" rtlCol="0"/>
          <a:lstStyle/>
          <a:p>
            <a:endParaRPr sz="1663"/>
          </a:p>
        </p:txBody>
      </p:sp>
      <p:sp>
        <p:nvSpPr>
          <p:cNvPr id="117" name="object 117"/>
          <p:cNvSpPr/>
          <p:nvPr/>
        </p:nvSpPr>
        <p:spPr>
          <a:xfrm>
            <a:off x="7054211" y="2093651"/>
            <a:ext cx="302559" cy="0"/>
          </a:xfrm>
          <a:custGeom>
            <a:avLst/>
            <a:gdLst/>
            <a:ahLst/>
            <a:cxnLst/>
            <a:rect l="l" t="t" r="r" b="b"/>
            <a:pathLst>
              <a:path w="342900">
                <a:moveTo>
                  <a:pt x="0" y="0"/>
                </a:moveTo>
                <a:lnTo>
                  <a:pt x="342899" y="0"/>
                </a:lnTo>
              </a:path>
            </a:pathLst>
          </a:custGeom>
          <a:ln w="9524">
            <a:solidFill>
              <a:srgbClr val="696969"/>
            </a:solidFill>
          </a:ln>
        </p:spPr>
        <p:txBody>
          <a:bodyPr wrap="square" lIns="0" tIns="0" rIns="0" bIns="0" rtlCol="0"/>
          <a:lstStyle/>
          <a:p>
            <a:endParaRPr sz="1663"/>
          </a:p>
        </p:txBody>
      </p:sp>
      <p:sp>
        <p:nvSpPr>
          <p:cNvPr id="118" name="object 118"/>
          <p:cNvSpPr/>
          <p:nvPr/>
        </p:nvSpPr>
        <p:spPr>
          <a:xfrm>
            <a:off x="3656254" y="2281965"/>
            <a:ext cx="3715871" cy="201706"/>
          </a:xfrm>
          <a:custGeom>
            <a:avLst/>
            <a:gdLst/>
            <a:ahLst/>
            <a:cxnLst/>
            <a:rect l="l" t="t" r="r" b="b"/>
            <a:pathLst>
              <a:path w="4211320" h="228600">
                <a:moveTo>
                  <a:pt x="0" y="228600"/>
                </a:moveTo>
                <a:lnTo>
                  <a:pt x="4210811" y="228600"/>
                </a:lnTo>
                <a:lnTo>
                  <a:pt x="4210811" y="0"/>
                </a:lnTo>
                <a:lnTo>
                  <a:pt x="0" y="0"/>
                </a:lnTo>
                <a:lnTo>
                  <a:pt x="0" y="228600"/>
                </a:lnTo>
                <a:close/>
              </a:path>
            </a:pathLst>
          </a:custGeom>
          <a:solidFill>
            <a:srgbClr val="C1C1C1"/>
          </a:solidFill>
        </p:spPr>
        <p:txBody>
          <a:bodyPr wrap="square" lIns="0" tIns="0" rIns="0" bIns="0" rtlCol="0"/>
          <a:lstStyle/>
          <a:p>
            <a:endParaRPr sz="1663"/>
          </a:p>
        </p:txBody>
      </p:sp>
      <p:sp>
        <p:nvSpPr>
          <p:cNvPr id="119" name="object 119"/>
          <p:cNvSpPr/>
          <p:nvPr/>
        </p:nvSpPr>
        <p:spPr>
          <a:xfrm>
            <a:off x="7033196" y="2282747"/>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120" name="object 120"/>
          <p:cNvSpPr/>
          <p:nvPr/>
        </p:nvSpPr>
        <p:spPr>
          <a:xfrm>
            <a:off x="4390010" y="2480251"/>
            <a:ext cx="2638985" cy="0"/>
          </a:xfrm>
          <a:custGeom>
            <a:avLst/>
            <a:gdLst/>
            <a:ahLst/>
            <a:cxnLst/>
            <a:rect l="l" t="t" r="r" b="b"/>
            <a:pathLst>
              <a:path w="2990850">
                <a:moveTo>
                  <a:pt x="0" y="0"/>
                </a:moveTo>
                <a:lnTo>
                  <a:pt x="2990849" y="0"/>
                </a:lnTo>
              </a:path>
            </a:pathLst>
          </a:custGeom>
          <a:ln w="9525">
            <a:solidFill>
              <a:srgbClr val="FFFFFF"/>
            </a:solidFill>
          </a:ln>
        </p:spPr>
        <p:txBody>
          <a:bodyPr wrap="square" lIns="0" tIns="0" rIns="0" bIns="0" rtlCol="0"/>
          <a:lstStyle/>
          <a:p>
            <a:endParaRPr sz="1663"/>
          </a:p>
        </p:txBody>
      </p:sp>
      <p:sp>
        <p:nvSpPr>
          <p:cNvPr id="121" name="object 121"/>
          <p:cNvSpPr/>
          <p:nvPr/>
        </p:nvSpPr>
        <p:spPr>
          <a:xfrm>
            <a:off x="4394216" y="2282747"/>
            <a:ext cx="0" cy="193301"/>
          </a:xfrm>
          <a:custGeom>
            <a:avLst/>
            <a:gdLst/>
            <a:ahLst/>
            <a:cxnLst/>
            <a:rect l="l" t="t" r="r" b="b"/>
            <a:pathLst>
              <a:path h="219075">
                <a:moveTo>
                  <a:pt x="0" y="0"/>
                </a:moveTo>
                <a:lnTo>
                  <a:pt x="0" y="219075"/>
                </a:lnTo>
              </a:path>
            </a:pathLst>
          </a:custGeom>
          <a:ln w="9534">
            <a:solidFill>
              <a:srgbClr val="A1A1A1"/>
            </a:solidFill>
          </a:ln>
        </p:spPr>
        <p:txBody>
          <a:bodyPr wrap="square" lIns="0" tIns="0" rIns="0" bIns="0" rtlCol="0"/>
          <a:lstStyle/>
          <a:p>
            <a:endParaRPr sz="1663"/>
          </a:p>
        </p:txBody>
      </p:sp>
      <p:sp>
        <p:nvSpPr>
          <p:cNvPr id="122" name="object 122"/>
          <p:cNvSpPr/>
          <p:nvPr/>
        </p:nvSpPr>
        <p:spPr>
          <a:xfrm>
            <a:off x="4398423" y="2286949"/>
            <a:ext cx="2630581" cy="0"/>
          </a:xfrm>
          <a:custGeom>
            <a:avLst/>
            <a:gdLst/>
            <a:ahLst/>
            <a:cxnLst/>
            <a:rect l="l" t="t" r="r" b="b"/>
            <a:pathLst>
              <a:path w="2981325">
                <a:moveTo>
                  <a:pt x="0" y="0"/>
                </a:moveTo>
                <a:lnTo>
                  <a:pt x="2981314" y="0"/>
                </a:lnTo>
              </a:path>
            </a:pathLst>
          </a:custGeom>
          <a:ln w="9525">
            <a:solidFill>
              <a:srgbClr val="A1A1A1"/>
            </a:solidFill>
          </a:ln>
        </p:spPr>
        <p:txBody>
          <a:bodyPr wrap="square" lIns="0" tIns="0" rIns="0" bIns="0" rtlCol="0"/>
          <a:lstStyle/>
          <a:p>
            <a:endParaRPr sz="1663"/>
          </a:p>
        </p:txBody>
      </p:sp>
      <p:sp>
        <p:nvSpPr>
          <p:cNvPr id="123" name="object 123"/>
          <p:cNvSpPr/>
          <p:nvPr/>
        </p:nvSpPr>
        <p:spPr>
          <a:xfrm>
            <a:off x="7024792" y="2291151"/>
            <a:ext cx="0" cy="184897"/>
          </a:xfrm>
          <a:custGeom>
            <a:avLst/>
            <a:gdLst/>
            <a:ahLst/>
            <a:cxnLst/>
            <a:rect l="l" t="t" r="r" b="b"/>
            <a:pathLst>
              <a:path h="209550">
                <a:moveTo>
                  <a:pt x="0" y="0"/>
                </a:moveTo>
                <a:lnTo>
                  <a:pt x="0" y="209550"/>
                </a:lnTo>
              </a:path>
            </a:pathLst>
          </a:custGeom>
          <a:ln w="9524">
            <a:solidFill>
              <a:srgbClr val="E4E4E4"/>
            </a:solidFill>
          </a:ln>
        </p:spPr>
        <p:txBody>
          <a:bodyPr wrap="square" lIns="0" tIns="0" rIns="0" bIns="0" rtlCol="0"/>
          <a:lstStyle/>
          <a:p>
            <a:endParaRPr sz="1663"/>
          </a:p>
        </p:txBody>
      </p:sp>
      <p:sp>
        <p:nvSpPr>
          <p:cNvPr id="124" name="object 124"/>
          <p:cNvSpPr/>
          <p:nvPr/>
        </p:nvSpPr>
        <p:spPr>
          <a:xfrm>
            <a:off x="4398423" y="2471846"/>
            <a:ext cx="2622176" cy="0"/>
          </a:xfrm>
          <a:custGeom>
            <a:avLst/>
            <a:gdLst/>
            <a:ahLst/>
            <a:cxnLst/>
            <a:rect l="l" t="t" r="r" b="b"/>
            <a:pathLst>
              <a:path w="2971800">
                <a:moveTo>
                  <a:pt x="0" y="0"/>
                </a:moveTo>
                <a:lnTo>
                  <a:pt x="2971789" y="0"/>
                </a:lnTo>
              </a:path>
            </a:pathLst>
          </a:custGeom>
          <a:ln w="9525">
            <a:solidFill>
              <a:srgbClr val="E4E4E4"/>
            </a:solidFill>
          </a:ln>
        </p:spPr>
        <p:txBody>
          <a:bodyPr wrap="square" lIns="0" tIns="0" rIns="0" bIns="0" rtlCol="0"/>
          <a:lstStyle/>
          <a:p>
            <a:endParaRPr sz="1663"/>
          </a:p>
        </p:txBody>
      </p:sp>
      <p:sp>
        <p:nvSpPr>
          <p:cNvPr id="125" name="object 125"/>
          <p:cNvSpPr/>
          <p:nvPr/>
        </p:nvSpPr>
        <p:spPr>
          <a:xfrm>
            <a:off x="4402624" y="2291151"/>
            <a:ext cx="0" cy="176493"/>
          </a:xfrm>
          <a:custGeom>
            <a:avLst/>
            <a:gdLst/>
            <a:ahLst/>
            <a:cxnLst/>
            <a:rect l="l" t="t" r="r" b="b"/>
            <a:pathLst>
              <a:path h="200025">
                <a:moveTo>
                  <a:pt x="0" y="0"/>
                </a:moveTo>
                <a:lnTo>
                  <a:pt x="0" y="200025"/>
                </a:lnTo>
              </a:path>
            </a:pathLst>
          </a:custGeom>
          <a:ln w="9524">
            <a:solidFill>
              <a:srgbClr val="696969"/>
            </a:solidFill>
          </a:ln>
        </p:spPr>
        <p:txBody>
          <a:bodyPr wrap="square" lIns="0" tIns="0" rIns="0" bIns="0" rtlCol="0"/>
          <a:lstStyle/>
          <a:p>
            <a:endParaRPr sz="1663"/>
          </a:p>
        </p:txBody>
      </p:sp>
      <p:sp>
        <p:nvSpPr>
          <p:cNvPr id="126" name="object 126"/>
          <p:cNvSpPr/>
          <p:nvPr/>
        </p:nvSpPr>
        <p:spPr>
          <a:xfrm>
            <a:off x="4406828" y="2295354"/>
            <a:ext cx="2613772" cy="0"/>
          </a:xfrm>
          <a:custGeom>
            <a:avLst/>
            <a:gdLst/>
            <a:ahLst/>
            <a:cxnLst/>
            <a:rect l="l" t="t" r="r" b="b"/>
            <a:pathLst>
              <a:path w="2962275">
                <a:moveTo>
                  <a:pt x="0" y="0"/>
                </a:moveTo>
                <a:lnTo>
                  <a:pt x="2962264" y="0"/>
                </a:lnTo>
              </a:path>
            </a:pathLst>
          </a:custGeom>
          <a:ln w="9525">
            <a:solidFill>
              <a:srgbClr val="696969"/>
            </a:solidFill>
          </a:ln>
        </p:spPr>
        <p:txBody>
          <a:bodyPr wrap="square" lIns="0" tIns="0" rIns="0" bIns="0" rtlCol="0"/>
          <a:lstStyle/>
          <a:p>
            <a:endParaRPr sz="1663"/>
          </a:p>
        </p:txBody>
      </p:sp>
      <p:sp>
        <p:nvSpPr>
          <p:cNvPr id="127" name="object 127"/>
          <p:cNvSpPr/>
          <p:nvPr/>
        </p:nvSpPr>
        <p:spPr>
          <a:xfrm>
            <a:off x="7369380" y="2282745"/>
            <a:ext cx="0" cy="201706"/>
          </a:xfrm>
          <a:custGeom>
            <a:avLst/>
            <a:gdLst/>
            <a:ahLst/>
            <a:cxnLst/>
            <a:rect l="l" t="t" r="r" b="b"/>
            <a:pathLst>
              <a:path h="228600">
                <a:moveTo>
                  <a:pt x="0" y="0"/>
                </a:moveTo>
                <a:lnTo>
                  <a:pt x="0" y="228590"/>
                </a:lnTo>
              </a:path>
            </a:pathLst>
          </a:custGeom>
          <a:ln w="9524">
            <a:solidFill>
              <a:srgbClr val="FFFFFF"/>
            </a:solidFill>
          </a:ln>
        </p:spPr>
        <p:txBody>
          <a:bodyPr wrap="square" lIns="0" tIns="0" rIns="0" bIns="0" rtlCol="0"/>
          <a:lstStyle/>
          <a:p>
            <a:endParaRPr sz="1663"/>
          </a:p>
        </p:txBody>
      </p:sp>
      <p:sp>
        <p:nvSpPr>
          <p:cNvPr id="128" name="object 128"/>
          <p:cNvSpPr/>
          <p:nvPr/>
        </p:nvSpPr>
        <p:spPr>
          <a:xfrm>
            <a:off x="7037406" y="2480254"/>
            <a:ext cx="327772" cy="0"/>
          </a:xfrm>
          <a:custGeom>
            <a:avLst/>
            <a:gdLst/>
            <a:ahLst/>
            <a:cxnLst/>
            <a:rect l="l" t="t" r="r" b="b"/>
            <a:pathLst>
              <a:path w="371475">
                <a:moveTo>
                  <a:pt x="0" y="0"/>
                </a:moveTo>
                <a:lnTo>
                  <a:pt x="371473" y="0"/>
                </a:lnTo>
              </a:path>
            </a:pathLst>
          </a:custGeom>
          <a:ln w="9515">
            <a:solidFill>
              <a:srgbClr val="FFFFFF"/>
            </a:solidFill>
          </a:ln>
        </p:spPr>
        <p:txBody>
          <a:bodyPr wrap="square" lIns="0" tIns="0" rIns="0" bIns="0" rtlCol="0"/>
          <a:lstStyle/>
          <a:p>
            <a:endParaRPr sz="1663"/>
          </a:p>
        </p:txBody>
      </p:sp>
      <p:sp>
        <p:nvSpPr>
          <p:cNvPr id="129" name="object 129"/>
          <p:cNvSpPr/>
          <p:nvPr/>
        </p:nvSpPr>
        <p:spPr>
          <a:xfrm>
            <a:off x="7041606" y="2282747"/>
            <a:ext cx="0" cy="193301"/>
          </a:xfrm>
          <a:custGeom>
            <a:avLst/>
            <a:gdLst/>
            <a:ahLst/>
            <a:cxnLst/>
            <a:rect l="l" t="t" r="r" b="b"/>
            <a:pathLst>
              <a:path h="219075">
                <a:moveTo>
                  <a:pt x="0" y="0"/>
                </a:moveTo>
                <a:lnTo>
                  <a:pt x="0" y="219074"/>
                </a:lnTo>
              </a:path>
            </a:pathLst>
          </a:custGeom>
          <a:ln w="9524">
            <a:solidFill>
              <a:srgbClr val="A1A1A1"/>
            </a:solidFill>
          </a:ln>
        </p:spPr>
        <p:txBody>
          <a:bodyPr wrap="square" lIns="0" tIns="0" rIns="0" bIns="0" rtlCol="0"/>
          <a:lstStyle/>
          <a:p>
            <a:endParaRPr sz="1663"/>
          </a:p>
        </p:txBody>
      </p:sp>
      <p:sp>
        <p:nvSpPr>
          <p:cNvPr id="130" name="object 130"/>
          <p:cNvSpPr/>
          <p:nvPr/>
        </p:nvSpPr>
        <p:spPr>
          <a:xfrm>
            <a:off x="7045807" y="2286950"/>
            <a:ext cx="319368" cy="0"/>
          </a:xfrm>
          <a:custGeom>
            <a:avLst/>
            <a:gdLst/>
            <a:ahLst/>
            <a:cxnLst/>
            <a:rect l="l" t="t" r="r" b="b"/>
            <a:pathLst>
              <a:path w="361950">
                <a:moveTo>
                  <a:pt x="0" y="0"/>
                </a:moveTo>
                <a:lnTo>
                  <a:pt x="361949" y="0"/>
                </a:lnTo>
              </a:path>
            </a:pathLst>
          </a:custGeom>
          <a:ln w="9524">
            <a:solidFill>
              <a:srgbClr val="A1A1A1"/>
            </a:solidFill>
          </a:ln>
        </p:spPr>
        <p:txBody>
          <a:bodyPr wrap="square" lIns="0" tIns="0" rIns="0" bIns="0" rtlCol="0"/>
          <a:lstStyle/>
          <a:p>
            <a:endParaRPr sz="1663"/>
          </a:p>
        </p:txBody>
      </p:sp>
      <p:sp>
        <p:nvSpPr>
          <p:cNvPr id="131" name="object 131"/>
          <p:cNvSpPr/>
          <p:nvPr/>
        </p:nvSpPr>
        <p:spPr>
          <a:xfrm>
            <a:off x="7360970" y="2291153"/>
            <a:ext cx="0" cy="184897"/>
          </a:xfrm>
          <a:custGeom>
            <a:avLst/>
            <a:gdLst/>
            <a:ahLst/>
            <a:cxnLst/>
            <a:rect l="l" t="t" r="r" b="b"/>
            <a:pathLst>
              <a:path h="209550">
                <a:moveTo>
                  <a:pt x="0" y="0"/>
                </a:moveTo>
                <a:lnTo>
                  <a:pt x="0" y="209559"/>
                </a:lnTo>
              </a:path>
            </a:pathLst>
          </a:custGeom>
          <a:ln w="9524">
            <a:solidFill>
              <a:srgbClr val="E4E4E4"/>
            </a:solidFill>
          </a:ln>
        </p:spPr>
        <p:txBody>
          <a:bodyPr wrap="square" lIns="0" tIns="0" rIns="0" bIns="0" rtlCol="0"/>
          <a:lstStyle/>
          <a:p>
            <a:endParaRPr sz="1663"/>
          </a:p>
        </p:txBody>
      </p:sp>
      <p:sp>
        <p:nvSpPr>
          <p:cNvPr id="132" name="object 132"/>
          <p:cNvSpPr/>
          <p:nvPr/>
        </p:nvSpPr>
        <p:spPr>
          <a:xfrm>
            <a:off x="7045805" y="2471857"/>
            <a:ext cx="310963" cy="0"/>
          </a:xfrm>
          <a:custGeom>
            <a:avLst/>
            <a:gdLst/>
            <a:ahLst/>
            <a:cxnLst/>
            <a:rect l="l" t="t" r="r" b="b"/>
            <a:pathLst>
              <a:path w="352425">
                <a:moveTo>
                  <a:pt x="0" y="0"/>
                </a:moveTo>
                <a:lnTo>
                  <a:pt x="352424" y="0"/>
                </a:lnTo>
              </a:path>
            </a:pathLst>
          </a:custGeom>
          <a:ln w="9524">
            <a:solidFill>
              <a:srgbClr val="E4E4E4"/>
            </a:solidFill>
          </a:ln>
        </p:spPr>
        <p:txBody>
          <a:bodyPr wrap="square" lIns="0" tIns="0" rIns="0" bIns="0" rtlCol="0"/>
          <a:lstStyle/>
          <a:p>
            <a:endParaRPr sz="1663"/>
          </a:p>
        </p:txBody>
      </p:sp>
      <p:sp>
        <p:nvSpPr>
          <p:cNvPr id="133" name="object 133"/>
          <p:cNvSpPr/>
          <p:nvPr/>
        </p:nvSpPr>
        <p:spPr>
          <a:xfrm>
            <a:off x="7050005" y="2291156"/>
            <a:ext cx="0" cy="176493"/>
          </a:xfrm>
          <a:custGeom>
            <a:avLst/>
            <a:gdLst/>
            <a:ahLst/>
            <a:cxnLst/>
            <a:rect l="l" t="t" r="r" b="b"/>
            <a:pathLst>
              <a:path h="200025">
                <a:moveTo>
                  <a:pt x="0" y="0"/>
                </a:moveTo>
                <a:lnTo>
                  <a:pt x="0" y="200034"/>
                </a:lnTo>
              </a:path>
            </a:pathLst>
          </a:custGeom>
          <a:ln w="9524">
            <a:solidFill>
              <a:srgbClr val="696969"/>
            </a:solidFill>
          </a:ln>
        </p:spPr>
        <p:txBody>
          <a:bodyPr wrap="square" lIns="0" tIns="0" rIns="0" bIns="0" rtlCol="0"/>
          <a:lstStyle/>
          <a:p>
            <a:endParaRPr sz="1663"/>
          </a:p>
        </p:txBody>
      </p:sp>
      <p:sp>
        <p:nvSpPr>
          <p:cNvPr id="134" name="object 134"/>
          <p:cNvSpPr/>
          <p:nvPr/>
        </p:nvSpPr>
        <p:spPr>
          <a:xfrm>
            <a:off x="7054206" y="2295358"/>
            <a:ext cx="302559" cy="0"/>
          </a:xfrm>
          <a:custGeom>
            <a:avLst/>
            <a:gdLst/>
            <a:ahLst/>
            <a:cxnLst/>
            <a:rect l="l" t="t" r="r" b="b"/>
            <a:pathLst>
              <a:path w="342900">
                <a:moveTo>
                  <a:pt x="0" y="0"/>
                </a:moveTo>
                <a:lnTo>
                  <a:pt x="342899" y="0"/>
                </a:lnTo>
              </a:path>
            </a:pathLst>
          </a:custGeom>
          <a:ln w="9524">
            <a:solidFill>
              <a:srgbClr val="696969"/>
            </a:solidFill>
          </a:ln>
        </p:spPr>
        <p:txBody>
          <a:bodyPr wrap="square" lIns="0" tIns="0" rIns="0" bIns="0" rtlCol="0"/>
          <a:lstStyle/>
          <a:p>
            <a:endParaRPr sz="1663"/>
          </a:p>
        </p:txBody>
      </p:sp>
      <p:sp>
        <p:nvSpPr>
          <p:cNvPr id="135" name="object 135"/>
          <p:cNvSpPr/>
          <p:nvPr/>
        </p:nvSpPr>
        <p:spPr>
          <a:xfrm>
            <a:off x="3656254" y="2483671"/>
            <a:ext cx="3715871" cy="201706"/>
          </a:xfrm>
          <a:custGeom>
            <a:avLst/>
            <a:gdLst/>
            <a:ahLst/>
            <a:cxnLst/>
            <a:rect l="l" t="t" r="r" b="b"/>
            <a:pathLst>
              <a:path w="4211320" h="228600">
                <a:moveTo>
                  <a:pt x="0" y="228600"/>
                </a:moveTo>
                <a:lnTo>
                  <a:pt x="4210811" y="228600"/>
                </a:lnTo>
                <a:lnTo>
                  <a:pt x="4210811" y="0"/>
                </a:lnTo>
                <a:lnTo>
                  <a:pt x="0" y="0"/>
                </a:lnTo>
                <a:lnTo>
                  <a:pt x="0" y="228600"/>
                </a:lnTo>
                <a:close/>
              </a:path>
            </a:pathLst>
          </a:custGeom>
          <a:solidFill>
            <a:srgbClr val="C1C1C1"/>
          </a:solidFill>
        </p:spPr>
        <p:txBody>
          <a:bodyPr wrap="square" lIns="0" tIns="0" rIns="0" bIns="0" rtlCol="0"/>
          <a:lstStyle/>
          <a:p>
            <a:endParaRPr sz="1663"/>
          </a:p>
        </p:txBody>
      </p:sp>
      <p:sp>
        <p:nvSpPr>
          <p:cNvPr id="136" name="object 136"/>
          <p:cNvSpPr/>
          <p:nvPr/>
        </p:nvSpPr>
        <p:spPr>
          <a:xfrm>
            <a:off x="7033196" y="2484462"/>
            <a:ext cx="0" cy="201146"/>
          </a:xfrm>
          <a:custGeom>
            <a:avLst/>
            <a:gdLst/>
            <a:ahLst/>
            <a:cxnLst/>
            <a:rect l="l" t="t" r="r" b="b"/>
            <a:pathLst>
              <a:path h="227964">
                <a:moveTo>
                  <a:pt x="0" y="0"/>
                </a:moveTo>
                <a:lnTo>
                  <a:pt x="0" y="227714"/>
                </a:lnTo>
              </a:path>
            </a:pathLst>
          </a:custGeom>
          <a:ln w="9524">
            <a:solidFill>
              <a:srgbClr val="FFFFFF"/>
            </a:solidFill>
          </a:ln>
        </p:spPr>
        <p:txBody>
          <a:bodyPr wrap="square" lIns="0" tIns="0" rIns="0" bIns="0" rtlCol="0"/>
          <a:lstStyle/>
          <a:p>
            <a:endParaRPr sz="1663"/>
          </a:p>
        </p:txBody>
      </p:sp>
      <p:sp>
        <p:nvSpPr>
          <p:cNvPr id="137" name="object 137"/>
          <p:cNvSpPr/>
          <p:nvPr/>
        </p:nvSpPr>
        <p:spPr>
          <a:xfrm>
            <a:off x="4390010" y="2681566"/>
            <a:ext cx="2638985" cy="0"/>
          </a:xfrm>
          <a:custGeom>
            <a:avLst/>
            <a:gdLst/>
            <a:ahLst/>
            <a:cxnLst/>
            <a:rect l="l" t="t" r="r" b="b"/>
            <a:pathLst>
              <a:path w="2990850">
                <a:moveTo>
                  <a:pt x="0" y="0"/>
                </a:moveTo>
                <a:lnTo>
                  <a:pt x="2990849" y="0"/>
                </a:lnTo>
              </a:path>
            </a:pathLst>
          </a:custGeom>
          <a:ln w="8639">
            <a:solidFill>
              <a:srgbClr val="FFFFFF"/>
            </a:solidFill>
          </a:ln>
        </p:spPr>
        <p:txBody>
          <a:bodyPr wrap="square" lIns="0" tIns="0" rIns="0" bIns="0" rtlCol="0"/>
          <a:lstStyle/>
          <a:p>
            <a:endParaRPr sz="1663"/>
          </a:p>
        </p:txBody>
      </p:sp>
      <p:sp>
        <p:nvSpPr>
          <p:cNvPr id="138" name="object 138"/>
          <p:cNvSpPr/>
          <p:nvPr/>
        </p:nvSpPr>
        <p:spPr>
          <a:xfrm>
            <a:off x="4394216" y="2484462"/>
            <a:ext cx="0" cy="193301"/>
          </a:xfrm>
          <a:custGeom>
            <a:avLst/>
            <a:gdLst/>
            <a:ahLst/>
            <a:cxnLst/>
            <a:rect l="l" t="t" r="r" b="b"/>
            <a:pathLst>
              <a:path h="219075">
                <a:moveTo>
                  <a:pt x="0" y="0"/>
                </a:moveTo>
                <a:lnTo>
                  <a:pt x="0" y="219065"/>
                </a:lnTo>
              </a:path>
            </a:pathLst>
          </a:custGeom>
          <a:ln w="9534">
            <a:solidFill>
              <a:srgbClr val="A1A1A1"/>
            </a:solidFill>
          </a:ln>
        </p:spPr>
        <p:txBody>
          <a:bodyPr wrap="square" lIns="0" tIns="0" rIns="0" bIns="0" rtlCol="0"/>
          <a:lstStyle/>
          <a:p>
            <a:endParaRPr sz="1663"/>
          </a:p>
        </p:txBody>
      </p:sp>
      <p:sp>
        <p:nvSpPr>
          <p:cNvPr id="139" name="object 139"/>
          <p:cNvSpPr/>
          <p:nvPr/>
        </p:nvSpPr>
        <p:spPr>
          <a:xfrm>
            <a:off x="4398423" y="2488663"/>
            <a:ext cx="2630581" cy="0"/>
          </a:xfrm>
          <a:custGeom>
            <a:avLst/>
            <a:gdLst/>
            <a:ahLst/>
            <a:cxnLst/>
            <a:rect l="l" t="t" r="r" b="b"/>
            <a:pathLst>
              <a:path w="2981325">
                <a:moveTo>
                  <a:pt x="0" y="0"/>
                </a:moveTo>
                <a:lnTo>
                  <a:pt x="2981314" y="0"/>
                </a:lnTo>
              </a:path>
            </a:pathLst>
          </a:custGeom>
          <a:ln w="9525">
            <a:solidFill>
              <a:srgbClr val="A1A1A1"/>
            </a:solidFill>
          </a:ln>
        </p:spPr>
        <p:txBody>
          <a:bodyPr wrap="square" lIns="0" tIns="0" rIns="0" bIns="0" rtlCol="0"/>
          <a:lstStyle/>
          <a:p>
            <a:endParaRPr sz="1663"/>
          </a:p>
        </p:txBody>
      </p:sp>
      <p:sp>
        <p:nvSpPr>
          <p:cNvPr id="140" name="object 140"/>
          <p:cNvSpPr/>
          <p:nvPr/>
        </p:nvSpPr>
        <p:spPr>
          <a:xfrm>
            <a:off x="7024792" y="2492866"/>
            <a:ext cx="0" cy="184897"/>
          </a:xfrm>
          <a:custGeom>
            <a:avLst/>
            <a:gdLst/>
            <a:ahLst/>
            <a:cxnLst/>
            <a:rect l="l" t="t" r="r" b="b"/>
            <a:pathLst>
              <a:path h="209550">
                <a:moveTo>
                  <a:pt x="0" y="0"/>
                </a:moveTo>
                <a:lnTo>
                  <a:pt x="0" y="209550"/>
                </a:lnTo>
              </a:path>
            </a:pathLst>
          </a:custGeom>
          <a:ln w="9524">
            <a:solidFill>
              <a:srgbClr val="E4E4E4"/>
            </a:solidFill>
          </a:ln>
        </p:spPr>
        <p:txBody>
          <a:bodyPr wrap="square" lIns="0" tIns="0" rIns="0" bIns="0" rtlCol="0"/>
          <a:lstStyle/>
          <a:p>
            <a:endParaRPr sz="1663"/>
          </a:p>
        </p:txBody>
      </p:sp>
      <p:sp>
        <p:nvSpPr>
          <p:cNvPr id="141" name="object 141"/>
          <p:cNvSpPr/>
          <p:nvPr/>
        </p:nvSpPr>
        <p:spPr>
          <a:xfrm>
            <a:off x="4398423" y="2673552"/>
            <a:ext cx="2622176" cy="0"/>
          </a:xfrm>
          <a:custGeom>
            <a:avLst/>
            <a:gdLst/>
            <a:ahLst/>
            <a:cxnLst/>
            <a:rect l="l" t="t" r="r" b="b"/>
            <a:pathLst>
              <a:path w="2971800">
                <a:moveTo>
                  <a:pt x="0" y="0"/>
                </a:moveTo>
                <a:lnTo>
                  <a:pt x="2971789" y="0"/>
                </a:lnTo>
              </a:path>
            </a:pathLst>
          </a:custGeom>
          <a:ln w="9525">
            <a:solidFill>
              <a:srgbClr val="E4E4E4"/>
            </a:solidFill>
          </a:ln>
        </p:spPr>
        <p:txBody>
          <a:bodyPr wrap="square" lIns="0" tIns="0" rIns="0" bIns="0" rtlCol="0"/>
          <a:lstStyle/>
          <a:p>
            <a:endParaRPr sz="1663"/>
          </a:p>
        </p:txBody>
      </p:sp>
      <p:sp>
        <p:nvSpPr>
          <p:cNvPr id="142" name="object 142"/>
          <p:cNvSpPr/>
          <p:nvPr/>
        </p:nvSpPr>
        <p:spPr>
          <a:xfrm>
            <a:off x="4402624" y="2492866"/>
            <a:ext cx="0" cy="176493"/>
          </a:xfrm>
          <a:custGeom>
            <a:avLst/>
            <a:gdLst/>
            <a:ahLst/>
            <a:cxnLst/>
            <a:rect l="l" t="t" r="r" b="b"/>
            <a:pathLst>
              <a:path h="200025">
                <a:moveTo>
                  <a:pt x="0" y="0"/>
                </a:moveTo>
                <a:lnTo>
                  <a:pt x="0" y="200025"/>
                </a:lnTo>
              </a:path>
            </a:pathLst>
          </a:custGeom>
          <a:ln w="9524">
            <a:solidFill>
              <a:srgbClr val="696969"/>
            </a:solidFill>
          </a:ln>
        </p:spPr>
        <p:txBody>
          <a:bodyPr wrap="square" lIns="0" tIns="0" rIns="0" bIns="0" rtlCol="0"/>
          <a:lstStyle/>
          <a:p>
            <a:endParaRPr sz="1663"/>
          </a:p>
        </p:txBody>
      </p:sp>
      <p:sp>
        <p:nvSpPr>
          <p:cNvPr id="143" name="object 143"/>
          <p:cNvSpPr/>
          <p:nvPr/>
        </p:nvSpPr>
        <p:spPr>
          <a:xfrm>
            <a:off x="4406828" y="2497068"/>
            <a:ext cx="2613772" cy="0"/>
          </a:xfrm>
          <a:custGeom>
            <a:avLst/>
            <a:gdLst/>
            <a:ahLst/>
            <a:cxnLst/>
            <a:rect l="l" t="t" r="r" b="b"/>
            <a:pathLst>
              <a:path w="2962275">
                <a:moveTo>
                  <a:pt x="0" y="0"/>
                </a:moveTo>
                <a:lnTo>
                  <a:pt x="2962264" y="0"/>
                </a:lnTo>
              </a:path>
            </a:pathLst>
          </a:custGeom>
          <a:ln w="9525">
            <a:solidFill>
              <a:srgbClr val="696969"/>
            </a:solidFill>
          </a:ln>
        </p:spPr>
        <p:txBody>
          <a:bodyPr wrap="square" lIns="0" tIns="0" rIns="0" bIns="0" rtlCol="0"/>
          <a:lstStyle/>
          <a:p>
            <a:endParaRPr sz="1663"/>
          </a:p>
        </p:txBody>
      </p:sp>
      <p:sp>
        <p:nvSpPr>
          <p:cNvPr id="144" name="object 144"/>
          <p:cNvSpPr txBox="1"/>
          <p:nvPr/>
        </p:nvSpPr>
        <p:spPr>
          <a:xfrm>
            <a:off x="4479662" y="2322699"/>
            <a:ext cx="2172821" cy="410369"/>
          </a:xfrm>
          <a:prstGeom prst="rect">
            <a:avLst/>
          </a:prstGeom>
        </p:spPr>
        <p:txBody>
          <a:bodyPr vert="horz" wrap="square" lIns="0" tIns="0" rIns="0" bIns="0" rtlCol="0">
            <a:spAutoFit/>
          </a:bodyPr>
          <a:lstStyle/>
          <a:p>
            <a:pPr marL="11206" marR="4483">
              <a:lnSpc>
                <a:spcPts val="1588"/>
              </a:lnSpc>
            </a:pPr>
            <a:r>
              <a:rPr sz="706" spc="-35" dirty="0">
                <a:latin typeface="Arial"/>
                <a:cs typeface="Arial"/>
              </a:rPr>
              <a:t>T</a:t>
            </a:r>
            <a:r>
              <a:rPr sz="706" dirty="0">
                <a:latin typeface="Arial"/>
                <a:cs typeface="Arial"/>
              </a:rPr>
              <a:t>ota</a:t>
            </a:r>
            <a:r>
              <a:rPr sz="706" spc="4" dirty="0">
                <a:latin typeface="Arial"/>
                <a:cs typeface="Arial"/>
              </a:rPr>
              <a:t>l</a:t>
            </a:r>
            <a:r>
              <a:rPr sz="706" spc="-31" dirty="0">
                <a:latin typeface="Arial"/>
                <a:cs typeface="Arial"/>
              </a:rPr>
              <a:t> </a:t>
            </a:r>
            <a:r>
              <a:rPr sz="706" dirty="0">
                <a:latin typeface="Arial"/>
                <a:cs typeface="Arial"/>
              </a:rPr>
              <a:t>nu</a:t>
            </a:r>
            <a:r>
              <a:rPr sz="706" spc="-62" dirty="0">
                <a:latin typeface="Arial"/>
                <a:cs typeface="Arial"/>
              </a:rPr>
              <a:t>m</a:t>
            </a:r>
            <a:r>
              <a:rPr sz="706" dirty="0">
                <a:latin typeface="Arial"/>
                <a:cs typeface="Arial"/>
              </a:rPr>
              <a:t>be</a:t>
            </a:r>
            <a:r>
              <a:rPr sz="706" spc="4" dirty="0">
                <a:latin typeface="Arial"/>
                <a:cs typeface="Arial"/>
              </a:rPr>
              <a:t>r</a:t>
            </a:r>
            <a:r>
              <a:rPr sz="706" spc="22" dirty="0">
                <a:latin typeface="Arial"/>
                <a:cs typeface="Arial"/>
              </a:rPr>
              <a:t> </a:t>
            </a:r>
            <a:r>
              <a:rPr sz="706" dirty="0">
                <a:latin typeface="Arial"/>
                <a:cs typeface="Arial"/>
              </a:rPr>
              <a:t>o</a:t>
            </a:r>
            <a:r>
              <a:rPr sz="706" spc="4" dirty="0">
                <a:latin typeface="Arial"/>
                <a:cs typeface="Arial"/>
              </a:rPr>
              <a:t>f</a:t>
            </a:r>
            <a:r>
              <a:rPr sz="706" spc="62" dirty="0">
                <a:latin typeface="Arial"/>
                <a:cs typeface="Arial"/>
              </a:rPr>
              <a:t> </a:t>
            </a:r>
            <a:r>
              <a:rPr sz="706" spc="-26" dirty="0">
                <a:latin typeface="Arial"/>
                <a:cs typeface="Arial"/>
              </a:rPr>
              <a:t>Ol</a:t>
            </a:r>
            <a:r>
              <a:rPr sz="706" dirty="0">
                <a:latin typeface="Arial"/>
                <a:cs typeface="Arial"/>
              </a:rPr>
              <a:t>de</a:t>
            </a:r>
            <a:r>
              <a:rPr sz="706" spc="4" dirty="0">
                <a:latin typeface="Arial"/>
                <a:cs typeface="Arial"/>
              </a:rPr>
              <a:t>r</a:t>
            </a:r>
            <a:r>
              <a:rPr sz="706" spc="22" dirty="0">
                <a:latin typeface="Arial"/>
                <a:cs typeface="Arial"/>
              </a:rPr>
              <a:t> </a:t>
            </a:r>
            <a:r>
              <a:rPr sz="706" dirty="0">
                <a:latin typeface="Arial"/>
                <a:cs typeface="Arial"/>
              </a:rPr>
              <a:t>e</a:t>
            </a:r>
            <a:r>
              <a:rPr sz="706" spc="-62" dirty="0">
                <a:latin typeface="Arial"/>
                <a:cs typeface="Arial"/>
              </a:rPr>
              <a:t>m</a:t>
            </a:r>
            <a:r>
              <a:rPr sz="706" dirty="0">
                <a:latin typeface="Arial"/>
                <a:cs typeface="Arial"/>
              </a:rPr>
              <a:t>p</a:t>
            </a:r>
            <a:r>
              <a:rPr sz="706" spc="-26" dirty="0">
                <a:latin typeface="Arial"/>
                <a:cs typeface="Arial"/>
              </a:rPr>
              <a:t>l</a:t>
            </a:r>
            <a:r>
              <a:rPr sz="706" dirty="0">
                <a:latin typeface="Arial"/>
                <a:cs typeface="Arial"/>
              </a:rPr>
              <a:t>o</a:t>
            </a:r>
            <a:r>
              <a:rPr sz="706" spc="40" dirty="0">
                <a:latin typeface="Arial"/>
                <a:cs typeface="Arial"/>
              </a:rPr>
              <a:t>y</a:t>
            </a:r>
            <a:r>
              <a:rPr sz="706" dirty="0">
                <a:latin typeface="Arial"/>
                <a:cs typeface="Arial"/>
              </a:rPr>
              <a:t>ee</a:t>
            </a:r>
            <a:r>
              <a:rPr sz="706" spc="9" dirty="0">
                <a:latin typeface="Arial"/>
                <a:cs typeface="Arial"/>
              </a:rPr>
              <a:t>s</a:t>
            </a:r>
            <a:r>
              <a:rPr sz="706" spc="35" dirty="0">
                <a:latin typeface="Arial"/>
                <a:cs typeface="Arial"/>
              </a:rPr>
              <a:t> </a:t>
            </a:r>
            <a:r>
              <a:rPr sz="706" spc="-26" dirty="0">
                <a:latin typeface="Arial"/>
                <a:cs typeface="Arial"/>
              </a:rPr>
              <a:t>i</a:t>
            </a:r>
            <a:r>
              <a:rPr sz="706" spc="9" dirty="0">
                <a:latin typeface="Arial"/>
                <a:cs typeface="Arial"/>
              </a:rPr>
              <a:t>n</a:t>
            </a:r>
            <a:r>
              <a:rPr sz="706" spc="-9" dirty="0">
                <a:latin typeface="Arial"/>
                <a:cs typeface="Arial"/>
              </a:rPr>
              <a:t> </a:t>
            </a:r>
            <a:r>
              <a:rPr sz="706" dirty="0">
                <a:latin typeface="Arial"/>
                <a:cs typeface="Arial"/>
              </a:rPr>
              <a:t>th</a:t>
            </a:r>
            <a:r>
              <a:rPr sz="706" spc="-26" dirty="0">
                <a:latin typeface="Arial"/>
                <a:cs typeface="Arial"/>
              </a:rPr>
              <a:t>i</a:t>
            </a:r>
            <a:r>
              <a:rPr sz="706" spc="9" dirty="0">
                <a:latin typeface="Arial"/>
                <a:cs typeface="Arial"/>
              </a:rPr>
              <a:t>s</a:t>
            </a:r>
            <a:r>
              <a:rPr sz="706" spc="35" dirty="0">
                <a:latin typeface="Arial"/>
                <a:cs typeface="Arial"/>
              </a:rPr>
              <a:t> </a:t>
            </a:r>
            <a:r>
              <a:rPr sz="706" spc="-26" dirty="0">
                <a:latin typeface="Arial"/>
                <a:cs typeface="Arial"/>
              </a:rPr>
              <a:t>j</a:t>
            </a:r>
            <a:r>
              <a:rPr sz="706" dirty="0">
                <a:latin typeface="Arial"/>
                <a:cs typeface="Arial"/>
              </a:rPr>
              <a:t>o</a:t>
            </a:r>
            <a:r>
              <a:rPr sz="706" spc="9" dirty="0">
                <a:latin typeface="Arial"/>
                <a:cs typeface="Arial"/>
              </a:rPr>
              <a:t>b</a:t>
            </a:r>
            <a:r>
              <a:rPr sz="706" spc="-9" dirty="0">
                <a:latin typeface="Arial"/>
                <a:cs typeface="Arial"/>
              </a:rPr>
              <a:t> </a:t>
            </a:r>
            <a:r>
              <a:rPr sz="706" dirty="0">
                <a:latin typeface="Arial"/>
                <a:cs typeface="Arial"/>
              </a:rPr>
              <a:t>g</a:t>
            </a:r>
            <a:r>
              <a:rPr sz="706" spc="26" dirty="0">
                <a:latin typeface="Arial"/>
                <a:cs typeface="Arial"/>
              </a:rPr>
              <a:t>r</a:t>
            </a:r>
            <a:r>
              <a:rPr sz="706" dirty="0">
                <a:latin typeface="Arial"/>
                <a:cs typeface="Arial"/>
              </a:rPr>
              <a:t>oup:</a:t>
            </a:r>
            <a:r>
              <a:rPr sz="706" spc="-4" dirty="0">
                <a:latin typeface="Arial"/>
                <a:cs typeface="Arial"/>
              </a:rPr>
              <a:t> </a:t>
            </a:r>
            <a:r>
              <a:rPr sz="706" spc="-35" dirty="0">
                <a:latin typeface="Arial"/>
                <a:cs typeface="Arial"/>
              </a:rPr>
              <a:t>T</a:t>
            </a:r>
            <a:r>
              <a:rPr sz="706" dirty="0">
                <a:latin typeface="Arial"/>
                <a:cs typeface="Arial"/>
              </a:rPr>
              <a:t>ota</a:t>
            </a:r>
            <a:r>
              <a:rPr sz="706" spc="4" dirty="0">
                <a:latin typeface="Arial"/>
                <a:cs typeface="Arial"/>
              </a:rPr>
              <a:t>l</a:t>
            </a:r>
            <a:r>
              <a:rPr sz="706" spc="-31" dirty="0">
                <a:latin typeface="Arial"/>
                <a:cs typeface="Arial"/>
              </a:rPr>
              <a:t> </a:t>
            </a:r>
            <a:r>
              <a:rPr sz="706" dirty="0">
                <a:latin typeface="Arial"/>
                <a:cs typeface="Arial"/>
              </a:rPr>
              <a:t>nu</a:t>
            </a:r>
            <a:r>
              <a:rPr sz="706" spc="-62" dirty="0">
                <a:latin typeface="Arial"/>
                <a:cs typeface="Arial"/>
              </a:rPr>
              <a:t>m</a:t>
            </a:r>
            <a:r>
              <a:rPr sz="706" dirty="0">
                <a:latin typeface="Arial"/>
                <a:cs typeface="Arial"/>
              </a:rPr>
              <a:t>be</a:t>
            </a:r>
            <a:r>
              <a:rPr sz="706" spc="4" dirty="0">
                <a:latin typeface="Arial"/>
                <a:cs typeface="Arial"/>
              </a:rPr>
              <a:t>r</a:t>
            </a:r>
            <a:r>
              <a:rPr sz="706" spc="22" dirty="0">
                <a:latin typeface="Arial"/>
                <a:cs typeface="Arial"/>
              </a:rPr>
              <a:t> </a:t>
            </a:r>
            <a:r>
              <a:rPr sz="706" dirty="0">
                <a:latin typeface="Arial"/>
                <a:cs typeface="Arial"/>
              </a:rPr>
              <a:t>o</a:t>
            </a:r>
            <a:r>
              <a:rPr sz="706" spc="4" dirty="0">
                <a:latin typeface="Arial"/>
                <a:cs typeface="Arial"/>
              </a:rPr>
              <a:t>f</a:t>
            </a:r>
            <a:r>
              <a:rPr sz="706" spc="62" dirty="0">
                <a:latin typeface="Arial"/>
                <a:cs typeface="Arial"/>
              </a:rPr>
              <a:t> </a:t>
            </a:r>
            <a:r>
              <a:rPr sz="706" spc="-53" dirty="0">
                <a:latin typeface="Arial"/>
                <a:cs typeface="Arial"/>
              </a:rPr>
              <a:t>D</a:t>
            </a:r>
            <a:r>
              <a:rPr sz="706" spc="-26" dirty="0">
                <a:latin typeface="Arial"/>
                <a:cs typeface="Arial"/>
              </a:rPr>
              <a:t>i</a:t>
            </a:r>
            <a:r>
              <a:rPr sz="706" spc="40" dirty="0">
                <a:latin typeface="Arial"/>
                <a:cs typeface="Arial"/>
              </a:rPr>
              <a:t>s</a:t>
            </a:r>
            <a:r>
              <a:rPr sz="706" dirty="0">
                <a:latin typeface="Arial"/>
                <a:cs typeface="Arial"/>
              </a:rPr>
              <a:t>ab</a:t>
            </a:r>
            <a:r>
              <a:rPr sz="706" spc="-26" dirty="0">
                <a:latin typeface="Arial"/>
                <a:cs typeface="Arial"/>
              </a:rPr>
              <a:t>l</a:t>
            </a:r>
            <a:r>
              <a:rPr sz="706" dirty="0">
                <a:latin typeface="Arial"/>
                <a:cs typeface="Arial"/>
              </a:rPr>
              <a:t>e</a:t>
            </a:r>
            <a:r>
              <a:rPr sz="706" spc="9" dirty="0">
                <a:latin typeface="Arial"/>
                <a:cs typeface="Arial"/>
              </a:rPr>
              <a:t>d</a:t>
            </a:r>
            <a:r>
              <a:rPr sz="706" spc="-9" dirty="0">
                <a:latin typeface="Arial"/>
                <a:cs typeface="Arial"/>
              </a:rPr>
              <a:t> </a:t>
            </a:r>
            <a:r>
              <a:rPr sz="706" dirty="0">
                <a:latin typeface="Arial"/>
                <a:cs typeface="Arial"/>
              </a:rPr>
              <a:t>e</a:t>
            </a:r>
            <a:r>
              <a:rPr sz="706" spc="-62" dirty="0">
                <a:latin typeface="Arial"/>
                <a:cs typeface="Arial"/>
              </a:rPr>
              <a:t>m</a:t>
            </a:r>
            <a:r>
              <a:rPr sz="706" dirty="0">
                <a:latin typeface="Arial"/>
                <a:cs typeface="Arial"/>
              </a:rPr>
              <a:t>p</a:t>
            </a:r>
            <a:r>
              <a:rPr sz="706" spc="-26" dirty="0">
                <a:latin typeface="Arial"/>
                <a:cs typeface="Arial"/>
              </a:rPr>
              <a:t>l</a:t>
            </a:r>
            <a:r>
              <a:rPr sz="706" dirty="0">
                <a:latin typeface="Arial"/>
                <a:cs typeface="Arial"/>
              </a:rPr>
              <a:t>o</a:t>
            </a:r>
            <a:r>
              <a:rPr sz="706" spc="40" dirty="0">
                <a:latin typeface="Arial"/>
                <a:cs typeface="Arial"/>
              </a:rPr>
              <a:t>y</a:t>
            </a:r>
            <a:r>
              <a:rPr sz="706" dirty="0">
                <a:latin typeface="Arial"/>
                <a:cs typeface="Arial"/>
              </a:rPr>
              <a:t>ee</a:t>
            </a:r>
            <a:r>
              <a:rPr sz="706" spc="9" dirty="0">
                <a:latin typeface="Arial"/>
                <a:cs typeface="Arial"/>
              </a:rPr>
              <a:t>s</a:t>
            </a:r>
            <a:r>
              <a:rPr sz="706" spc="35" dirty="0">
                <a:latin typeface="Arial"/>
                <a:cs typeface="Arial"/>
              </a:rPr>
              <a:t> </a:t>
            </a:r>
            <a:r>
              <a:rPr sz="706" spc="-26" dirty="0">
                <a:latin typeface="Arial"/>
                <a:cs typeface="Arial"/>
              </a:rPr>
              <a:t>i</a:t>
            </a:r>
            <a:r>
              <a:rPr sz="706" spc="9" dirty="0">
                <a:latin typeface="Arial"/>
                <a:cs typeface="Arial"/>
              </a:rPr>
              <a:t>n</a:t>
            </a:r>
            <a:r>
              <a:rPr sz="706" spc="-9" dirty="0">
                <a:latin typeface="Arial"/>
                <a:cs typeface="Arial"/>
              </a:rPr>
              <a:t> </a:t>
            </a:r>
            <a:r>
              <a:rPr sz="706" dirty="0">
                <a:latin typeface="Arial"/>
                <a:cs typeface="Arial"/>
              </a:rPr>
              <a:t>th</a:t>
            </a:r>
            <a:r>
              <a:rPr sz="706" spc="-26" dirty="0">
                <a:latin typeface="Arial"/>
                <a:cs typeface="Arial"/>
              </a:rPr>
              <a:t>i</a:t>
            </a:r>
            <a:r>
              <a:rPr sz="706" spc="9" dirty="0">
                <a:latin typeface="Arial"/>
                <a:cs typeface="Arial"/>
              </a:rPr>
              <a:t>s</a:t>
            </a:r>
            <a:r>
              <a:rPr sz="706" spc="35" dirty="0">
                <a:latin typeface="Arial"/>
                <a:cs typeface="Arial"/>
              </a:rPr>
              <a:t> </a:t>
            </a:r>
            <a:r>
              <a:rPr sz="706" spc="-26" dirty="0">
                <a:latin typeface="Arial"/>
                <a:cs typeface="Arial"/>
              </a:rPr>
              <a:t>j</a:t>
            </a:r>
            <a:r>
              <a:rPr sz="706" dirty="0">
                <a:latin typeface="Arial"/>
                <a:cs typeface="Arial"/>
              </a:rPr>
              <a:t>o</a:t>
            </a:r>
            <a:r>
              <a:rPr sz="706" spc="9" dirty="0">
                <a:latin typeface="Arial"/>
                <a:cs typeface="Arial"/>
              </a:rPr>
              <a:t>b</a:t>
            </a:r>
            <a:r>
              <a:rPr sz="706" spc="-9" dirty="0">
                <a:latin typeface="Arial"/>
                <a:cs typeface="Arial"/>
              </a:rPr>
              <a:t> </a:t>
            </a:r>
            <a:r>
              <a:rPr sz="706" dirty="0">
                <a:latin typeface="Arial"/>
                <a:cs typeface="Arial"/>
              </a:rPr>
              <a:t>g</a:t>
            </a:r>
            <a:r>
              <a:rPr sz="706" spc="26" dirty="0">
                <a:latin typeface="Arial"/>
                <a:cs typeface="Arial"/>
              </a:rPr>
              <a:t>r</a:t>
            </a:r>
            <a:r>
              <a:rPr sz="706" dirty="0">
                <a:latin typeface="Arial"/>
                <a:cs typeface="Arial"/>
              </a:rPr>
              <a:t>oup:</a:t>
            </a:r>
            <a:endParaRPr sz="706">
              <a:latin typeface="Arial"/>
              <a:cs typeface="Arial"/>
            </a:endParaRPr>
          </a:p>
        </p:txBody>
      </p:sp>
      <p:sp>
        <p:nvSpPr>
          <p:cNvPr id="145" name="object 145"/>
          <p:cNvSpPr/>
          <p:nvPr/>
        </p:nvSpPr>
        <p:spPr>
          <a:xfrm>
            <a:off x="7369380" y="2484459"/>
            <a:ext cx="0" cy="201146"/>
          </a:xfrm>
          <a:custGeom>
            <a:avLst/>
            <a:gdLst/>
            <a:ahLst/>
            <a:cxnLst/>
            <a:rect l="l" t="t" r="r" b="b"/>
            <a:pathLst>
              <a:path h="227964">
                <a:moveTo>
                  <a:pt x="0" y="0"/>
                </a:moveTo>
                <a:lnTo>
                  <a:pt x="0" y="227713"/>
                </a:lnTo>
              </a:path>
            </a:pathLst>
          </a:custGeom>
          <a:ln w="9524">
            <a:solidFill>
              <a:srgbClr val="FFFFFF"/>
            </a:solidFill>
          </a:ln>
        </p:spPr>
        <p:txBody>
          <a:bodyPr wrap="square" lIns="0" tIns="0" rIns="0" bIns="0" rtlCol="0"/>
          <a:lstStyle/>
          <a:p>
            <a:endParaRPr sz="1663"/>
          </a:p>
        </p:txBody>
      </p:sp>
      <p:sp>
        <p:nvSpPr>
          <p:cNvPr id="146" name="object 146"/>
          <p:cNvSpPr/>
          <p:nvPr/>
        </p:nvSpPr>
        <p:spPr>
          <a:xfrm>
            <a:off x="7037406" y="2681564"/>
            <a:ext cx="327772" cy="0"/>
          </a:xfrm>
          <a:custGeom>
            <a:avLst/>
            <a:gdLst/>
            <a:ahLst/>
            <a:cxnLst/>
            <a:rect l="l" t="t" r="r" b="b"/>
            <a:pathLst>
              <a:path w="371475">
                <a:moveTo>
                  <a:pt x="0" y="0"/>
                </a:moveTo>
                <a:lnTo>
                  <a:pt x="371473" y="0"/>
                </a:lnTo>
              </a:path>
            </a:pathLst>
          </a:custGeom>
          <a:ln w="8639">
            <a:solidFill>
              <a:srgbClr val="FFFFFF"/>
            </a:solidFill>
          </a:ln>
        </p:spPr>
        <p:txBody>
          <a:bodyPr wrap="square" lIns="0" tIns="0" rIns="0" bIns="0" rtlCol="0"/>
          <a:lstStyle/>
          <a:p>
            <a:endParaRPr sz="1663"/>
          </a:p>
        </p:txBody>
      </p:sp>
      <p:sp>
        <p:nvSpPr>
          <p:cNvPr id="147" name="object 147"/>
          <p:cNvSpPr/>
          <p:nvPr/>
        </p:nvSpPr>
        <p:spPr>
          <a:xfrm>
            <a:off x="7041606" y="2484461"/>
            <a:ext cx="0" cy="193301"/>
          </a:xfrm>
          <a:custGeom>
            <a:avLst/>
            <a:gdLst/>
            <a:ahLst/>
            <a:cxnLst/>
            <a:rect l="l" t="t" r="r" b="b"/>
            <a:pathLst>
              <a:path h="219075">
                <a:moveTo>
                  <a:pt x="0" y="0"/>
                </a:moveTo>
                <a:lnTo>
                  <a:pt x="0" y="219065"/>
                </a:lnTo>
              </a:path>
            </a:pathLst>
          </a:custGeom>
          <a:ln w="9524">
            <a:solidFill>
              <a:srgbClr val="A1A1A1"/>
            </a:solidFill>
          </a:ln>
        </p:spPr>
        <p:txBody>
          <a:bodyPr wrap="square" lIns="0" tIns="0" rIns="0" bIns="0" rtlCol="0"/>
          <a:lstStyle/>
          <a:p>
            <a:endParaRPr sz="1663"/>
          </a:p>
        </p:txBody>
      </p:sp>
      <p:sp>
        <p:nvSpPr>
          <p:cNvPr id="148" name="object 148"/>
          <p:cNvSpPr/>
          <p:nvPr/>
        </p:nvSpPr>
        <p:spPr>
          <a:xfrm>
            <a:off x="7045807" y="2488664"/>
            <a:ext cx="319368" cy="0"/>
          </a:xfrm>
          <a:custGeom>
            <a:avLst/>
            <a:gdLst/>
            <a:ahLst/>
            <a:cxnLst/>
            <a:rect l="l" t="t" r="r" b="b"/>
            <a:pathLst>
              <a:path w="361950">
                <a:moveTo>
                  <a:pt x="0" y="0"/>
                </a:moveTo>
                <a:lnTo>
                  <a:pt x="361949" y="0"/>
                </a:lnTo>
              </a:path>
            </a:pathLst>
          </a:custGeom>
          <a:ln w="9524">
            <a:solidFill>
              <a:srgbClr val="A1A1A1"/>
            </a:solidFill>
          </a:ln>
        </p:spPr>
        <p:txBody>
          <a:bodyPr wrap="square" lIns="0" tIns="0" rIns="0" bIns="0" rtlCol="0"/>
          <a:lstStyle/>
          <a:p>
            <a:endParaRPr sz="1663"/>
          </a:p>
        </p:txBody>
      </p:sp>
      <p:sp>
        <p:nvSpPr>
          <p:cNvPr id="149" name="object 149"/>
          <p:cNvSpPr/>
          <p:nvPr/>
        </p:nvSpPr>
        <p:spPr>
          <a:xfrm>
            <a:off x="7360970" y="2492868"/>
            <a:ext cx="0" cy="184897"/>
          </a:xfrm>
          <a:custGeom>
            <a:avLst/>
            <a:gdLst/>
            <a:ahLst/>
            <a:cxnLst/>
            <a:rect l="l" t="t" r="r" b="b"/>
            <a:pathLst>
              <a:path h="209550">
                <a:moveTo>
                  <a:pt x="0" y="0"/>
                </a:moveTo>
                <a:lnTo>
                  <a:pt x="0" y="209549"/>
                </a:lnTo>
              </a:path>
            </a:pathLst>
          </a:custGeom>
          <a:ln w="9524">
            <a:solidFill>
              <a:srgbClr val="E4E4E4"/>
            </a:solidFill>
          </a:ln>
        </p:spPr>
        <p:txBody>
          <a:bodyPr wrap="square" lIns="0" tIns="0" rIns="0" bIns="0" rtlCol="0"/>
          <a:lstStyle/>
          <a:p>
            <a:endParaRPr sz="1663"/>
          </a:p>
        </p:txBody>
      </p:sp>
      <p:sp>
        <p:nvSpPr>
          <p:cNvPr id="150" name="object 150"/>
          <p:cNvSpPr/>
          <p:nvPr/>
        </p:nvSpPr>
        <p:spPr>
          <a:xfrm>
            <a:off x="7045805" y="2673555"/>
            <a:ext cx="310963" cy="0"/>
          </a:xfrm>
          <a:custGeom>
            <a:avLst/>
            <a:gdLst/>
            <a:ahLst/>
            <a:cxnLst/>
            <a:rect l="l" t="t" r="r" b="b"/>
            <a:pathLst>
              <a:path w="352425">
                <a:moveTo>
                  <a:pt x="0" y="0"/>
                </a:moveTo>
                <a:lnTo>
                  <a:pt x="352424" y="0"/>
                </a:lnTo>
              </a:path>
            </a:pathLst>
          </a:custGeom>
          <a:ln w="9524">
            <a:solidFill>
              <a:srgbClr val="E4E4E4"/>
            </a:solidFill>
          </a:ln>
        </p:spPr>
        <p:txBody>
          <a:bodyPr wrap="square" lIns="0" tIns="0" rIns="0" bIns="0" rtlCol="0"/>
          <a:lstStyle/>
          <a:p>
            <a:endParaRPr sz="1663"/>
          </a:p>
        </p:txBody>
      </p:sp>
      <p:sp>
        <p:nvSpPr>
          <p:cNvPr id="151" name="object 151"/>
          <p:cNvSpPr/>
          <p:nvPr/>
        </p:nvSpPr>
        <p:spPr>
          <a:xfrm>
            <a:off x="7050005" y="2492870"/>
            <a:ext cx="0" cy="176493"/>
          </a:xfrm>
          <a:custGeom>
            <a:avLst/>
            <a:gdLst/>
            <a:ahLst/>
            <a:cxnLst/>
            <a:rect l="l" t="t" r="r" b="b"/>
            <a:pathLst>
              <a:path h="200025">
                <a:moveTo>
                  <a:pt x="0" y="0"/>
                </a:moveTo>
                <a:lnTo>
                  <a:pt x="0" y="200024"/>
                </a:lnTo>
              </a:path>
            </a:pathLst>
          </a:custGeom>
          <a:ln w="9524">
            <a:solidFill>
              <a:srgbClr val="696969"/>
            </a:solidFill>
          </a:ln>
        </p:spPr>
        <p:txBody>
          <a:bodyPr wrap="square" lIns="0" tIns="0" rIns="0" bIns="0" rtlCol="0"/>
          <a:lstStyle/>
          <a:p>
            <a:endParaRPr sz="1663"/>
          </a:p>
        </p:txBody>
      </p:sp>
      <p:sp>
        <p:nvSpPr>
          <p:cNvPr id="152" name="object 152"/>
          <p:cNvSpPr/>
          <p:nvPr/>
        </p:nvSpPr>
        <p:spPr>
          <a:xfrm>
            <a:off x="7054206" y="2497073"/>
            <a:ext cx="302559" cy="0"/>
          </a:xfrm>
          <a:custGeom>
            <a:avLst/>
            <a:gdLst/>
            <a:ahLst/>
            <a:cxnLst/>
            <a:rect l="l" t="t" r="r" b="b"/>
            <a:pathLst>
              <a:path w="342900">
                <a:moveTo>
                  <a:pt x="0" y="0"/>
                </a:moveTo>
                <a:lnTo>
                  <a:pt x="342899" y="0"/>
                </a:lnTo>
              </a:path>
            </a:pathLst>
          </a:custGeom>
          <a:ln w="9524">
            <a:solidFill>
              <a:srgbClr val="696969"/>
            </a:solidFill>
          </a:ln>
        </p:spPr>
        <p:txBody>
          <a:bodyPr wrap="square" lIns="0" tIns="0" rIns="0" bIns="0" rtlCol="0"/>
          <a:lstStyle/>
          <a:p>
            <a:endParaRPr sz="1663"/>
          </a:p>
        </p:txBody>
      </p:sp>
      <p:sp>
        <p:nvSpPr>
          <p:cNvPr id="153" name="object 153"/>
          <p:cNvSpPr/>
          <p:nvPr/>
        </p:nvSpPr>
        <p:spPr>
          <a:xfrm>
            <a:off x="1679537" y="1567926"/>
            <a:ext cx="5786718" cy="0"/>
          </a:xfrm>
          <a:custGeom>
            <a:avLst/>
            <a:gdLst/>
            <a:ahLst/>
            <a:cxnLst/>
            <a:rect l="l" t="t" r="r" b="b"/>
            <a:pathLst>
              <a:path w="6558280">
                <a:moveTo>
                  <a:pt x="0" y="0"/>
                </a:moveTo>
                <a:lnTo>
                  <a:pt x="6557772" y="0"/>
                </a:lnTo>
              </a:path>
            </a:pathLst>
          </a:custGeom>
          <a:ln w="18287">
            <a:solidFill>
              <a:srgbClr val="F0F0F0"/>
            </a:solidFill>
          </a:ln>
        </p:spPr>
        <p:txBody>
          <a:bodyPr wrap="square" lIns="0" tIns="0" rIns="0" bIns="0" rtlCol="0"/>
          <a:lstStyle/>
          <a:p>
            <a:endParaRPr sz="1663"/>
          </a:p>
        </p:txBody>
      </p:sp>
      <p:sp>
        <p:nvSpPr>
          <p:cNvPr id="154" name="object 154"/>
          <p:cNvSpPr/>
          <p:nvPr/>
        </p:nvSpPr>
        <p:spPr>
          <a:xfrm>
            <a:off x="7465806" y="1567926"/>
            <a:ext cx="16249" cy="0"/>
          </a:xfrm>
          <a:custGeom>
            <a:avLst/>
            <a:gdLst/>
            <a:ahLst/>
            <a:cxnLst/>
            <a:rect l="l" t="t" r="r" b="b"/>
            <a:pathLst>
              <a:path w="18415">
                <a:moveTo>
                  <a:pt x="0" y="0"/>
                </a:moveTo>
                <a:lnTo>
                  <a:pt x="18288" y="0"/>
                </a:lnTo>
              </a:path>
            </a:pathLst>
          </a:custGeom>
          <a:ln w="18287">
            <a:solidFill>
              <a:srgbClr val="F0F0F0"/>
            </a:solidFill>
          </a:ln>
        </p:spPr>
        <p:txBody>
          <a:bodyPr wrap="square" lIns="0" tIns="0" rIns="0" bIns="0" rtlCol="0"/>
          <a:lstStyle/>
          <a:p>
            <a:endParaRPr sz="1663"/>
          </a:p>
        </p:txBody>
      </p:sp>
      <p:sp>
        <p:nvSpPr>
          <p:cNvPr id="155" name="object 155"/>
          <p:cNvSpPr/>
          <p:nvPr/>
        </p:nvSpPr>
        <p:spPr>
          <a:xfrm>
            <a:off x="1714501" y="1614991"/>
            <a:ext cx="5717801" cy="0"/>
          </a:xfrm>
          <a:custGeom>
            <a:avLst/>
            <a:gdLst/>
            <a:ahLst/>
            <a:cxnLst/>
            <a:rect l="l" t="t" r="r" b="b"/>
            <a:pathLst>
              <a:path w="6480175">
                <a:moveTo>
                  <a:pt x="0" y="0"/>
                </a:moveTo>
                <a:lnTo>
                  <a:pt x="6480048" y="0"/>
                </a:lnTo>
              </a:path>
            </a:pathLst>
          </a:custGeom>
          <a:ln w="9144">
            <a:solidFill>
              <a:srgbClr val="A1A1A1"/>
            </a:solidFill>
          </a:ln>
        </p:spPr>
        <p:txBody>
          <a:bodyPr wrap="square" lIns="0" tIns="0" rIns="0" bIns="0" rtlCol="0"/>
          <a:lstStyle/>
          <a:p>
            <a:endParaRPr sz="1663"/>
          </a:p>
        </p:txBody>
      </p:sp>
      <p:sp>
        <p:nvSpPr>
          <p:cNvPr id="156" name="object 156"/>
          <p:cNvSpPr/>
          <p:nvPr/>
        </p:nvSpPr>
        <p:spPr>
          <a:xfrm>
            <a:off x="7432189" y="1614991"/>
            <a:ext cx="8404" cy="0"/>
          </a:xfrm>
          <a:custGeom>
            <a:avLst/>
            <a:gdLst/>
            <a:ahLst/>
            <a:cxnLst/>
            <a:rect l="l" t="t" r="r" b="b"/>
            <a:pathLst>
              <a:path w="9525">
                <a:moveTo>
                  <a:pt x="0" y="0"/>
                </a:moveTo>
                <a:lnTo>
                  <a:pt x="9144" y="0"/>
                </a:lnTo>
              </a:path>
            </a:pathLst>
          </a:custGeom>
          <a:ln w="9144">
            <a:solidFill>
              <a:srgbClr val="A1A1A1"/>
            </a:solidFill>
          </a:ln>
        </p:spPr>
        <p:txBody>
          <a:bodyPr wrap="square" lIns="0" tIns="0" rIns="0" bIns="0" rtlCol="0"/>
          <a:lstStyle/>
          <a:p>
            <a:endParaRPr sz="1663"/>
          </a:p>
        </p:txBody>
      </p:sp>
      <p:sp>
        <p:nvSpPr>
          <p:cNvPr id="157" name="object 157"/>
          <p:cNvSpPr/>
          <p:nvPr/>
        </p:nvSpPr>
        <p:spPr>
          <a:xfrm>
            <a:off x="1679538" y="1614991"/>
            <a:ext cx="26894" cy="0"/>
          </a:xfrm>
          <a:custGeom>
            <a:avLst/>
            <a:gdLst/>
            <a:ahLst/>
            <a:cxnLst/>
            <a:rect l="l" t="t" r="r" b="b"/>
            <a:pathLst>
              <a:path w="30480">
                <a:moveTo>
                  <a:pt x="0" y="0"/>
                </a:moveTo>
                <a:lnTo>
                  <a:pt x="30480" y="0"/>
                </a:lnTo>
              </a:path>
            </a:pathLst>
          </a:custGeom>
          <a:ln w="9144">
            <a:solidFill>
              <a:srgbClr val="C1C1C1"/>
            </a:solidFill>
          </a:ln>
        </p:spPr>
        <p:txBody>
          <a:bodyPr wrap="square" lIns="0" tIns="0" rIns="0" bIns="0" rtlCol="0"/>
          <a:lstStyle/>
          <a:p>
            <a:endParaRPr sz="1663"/>
          </a:p>
        </p:txBody>
      </p:sp>
      <p:sp>
        <p:nvSpPr>
          <p:cNvPr id="158" name="object 158"/>
          <p:cNvSpPr/>
          <p:nvPr/>
        </p:nvSpPr>
        <p:spPr>
          <a:xfrm>
            <a:off x="7440258" y="1614991"/>
            <a:ext cx="25773" cy="0"/>
          </a:xfrm>
          <a:custGeom>
            <a:avLst/>
            <a:gdLst/>
            <a:ahLst/>
            <a:cxnLst/>
            <a:rect l="l" t="t" r="r" b="b"/>
            <a:pathLst>
              <a:path w="29209">
                <a:moveTo>
                  <a:pt x="0" y="0"/>
                </a:moveTo>
                <a:lnTo>
                  <a:pt x="28955" y="0"/>
                </a:lnTo>
              </a:path>
            </a:pathLst>
          </a:custGeom>
          <a:ln w="9144">
            <a:solidFill>
              <a:srgbClr val="C1C1C1"/>
            </a:solidFill>
          </a:ln>
        </p:spPr>
        <p:txBody>
          <a:bodyPr wrap="square" lIns="0" tIns="0" rIns="0" bIns="0" rtlCol="0"/>
          <a:lstStyle/>
          <a:p>
            <a:endParaRPr sz="1663"/>
          </a:p>
        </p:txBody>
      </p:sp>
      <p:sp>
        <p:nvSpPr>
          <p:cNvPr id="159" name="object 159"/>
          <p:cNvSpPr/>
          <p:nvPr/>
        </p:nvSpPr>
        <p:spPr>
          <a:xfrm>
            <a:off x="1679537" y="1593476"/>
            <a:ext cx="5786718" cy="0"/>
          </a:xfrm>
          <a:custGeom>
            <a:avLst/>
            <a:gdLst/>
            <a:ahLst/>
            <a:cxnLst/>
            <a:rect l="l" t="t" r="r" b="b"/>
            <a:pathLst>
              <a:path w="6558280">
                <a:moveTo>
                  <a:pt x="0" y="0"/>
                </a:moveTo>
                <a:lnTo>
                  <a:pt x="6557772" y="0"/>
                </a:lnTo>
              </a:path>
            </a:pathLst>
          </a:custGeom>
          <a:ln w="39624">
            <a:solidFill>
              <a:srgbClr val="C1C1C1"/>
            </a:solidFill>
          </a:ln>
        </p:spPr>
        <p:txBody>
          <a:bodyPr wrap="square" lIns="0" tIns="0" rIns="0" bIns="0" rtlCol="0"/>
          <a:lstStyle/>
          <a:p>
            <a:endParaRPr sz="1663"/>
          </a:p>
        </p:txBody>
      </p:sp>
      <p:sp>
        <p:nvSpPr>
          <p:cNvPr id="160" name="object 160"/>
          <p:cNvSpPr/>
          <p:nvPr/>
        </p:nvSpPr>
        <p:spPr>
          <a:xfrm>
            <a:off x="1706432" y="2748578"/>
            <a:ext cx="8404" cy="0"/>
          </a:xfrm>
          <a:custGeom>
            <a:avLst/>
            <a:gdLst/>
            <a:ahLst/>
            <a:cxnLst/>
            <a:rect l="l" t="t" r="r" b="b"/>
            <a:pathLst>
              <a:path w="9525">
                <a:moveTo>
                  <a:pt x="0" y="0"/>
                </a:moveTo>
                <a:lnTo>
                  <a:pt x="9143" y="0"/>
                </a:lnTo>
              </a:path>
            </a:pathLst>
          </a:custGeom>
          <a:ln w="9144">
            <a:solidFill>
              <a:srgbClr val="F0F0F0"/>
            </a:solidFill>
          </a:ln>
        </p:spPr>
        <p:txBody>
          <a:bodyPr wrap="square" lIns="0" tIns="0" rIns="0" bIns="0" rtlCol="0"/>
          <a:lstStyle/>
          <a:p>
            <a:endParaRPr sz="1663"/>
          </a:p>
        </p:txBody>
      </p:sp>
      <p:sp>
        <p:nvSpPr>
          <p:cNvPr id="161" name="object 161"/>
          <p:cNvSpPr/>
          <p:nvPr/>
        </p:nvSpPr>
        <p:spPr>
          <a:xfrm>
            <a:off x="1714501" y="2744544"/>
            <a:ext cx="5717801" cy="8404"/>
          </a:xfrm>
          <a:custGeom>
            <a:avLst/>
            <a:gdLst/>
            <a:ahLst/>
            <a:cxnLst/>
            <a:rect l="l" t="t" r="r" b="b"/>
            <a:pathLst>
              <a:path w="6480175" h="9525">
                <a:moveTo>
                  <a:pt x="0" y="9144"/>
                </a:moveTo>
                <a:lnTo>
                  <a:pt x="6480048" y="9144"/>
                </a:lnTo>
                <a:lnTo>
                  <a:pt x="6480048" y="0"/>
                </a:lnTo>
                <a:lnTo>
                  <a:pt x="0" y="0"/>
                </a:lnTo>
                <a:lnTo>
                  <a:pt x="0" y="9144"/>
                </a:lnTo>
                <a:close/>
              </a:path>
            </a:pathLst>
          </a:custGeom>
          <a:solidFill>
            <a:srgbClr val="F0F0F0"/>
          </a:solidFill>
        </p:spPr>
        <p:txBody>
          <a:bodyPr wrap="square" lIns="0" tIns="0" rIns="0" bIns="0" rtlCol="0"/>
          <a:lstStyle/>
          <a:p>
            <a:endParaRPr sz="1663"/>
          </a:p>
        </p:txBody>
      </p:sp>
      <p:sp>
        <p:nvSpPr>
          <p:cNvPr id="162" name="object 162"/>
          <p:cNvSpPr/>
          <p:nvPr/>
        </p:nvSpPr>
        <p:spPr>
          <a:xfrm>
            <a:off x="1679538" y="2748578"/>
            <a:ext cx="26894" cy="0"/>
          </a:xfrm>
          <a:custGeom>
            <a:avLst/>
            <a:gdLst/>
            <a:ahLst/>
            <a:cxnLst/>
            <a:rect l="l" t="t" r="r" b="b"/>
            <a:pathLst>
              <a:path w="30480">
                <a:moveTo>
                  <a:pt x="0" y="0"/>
                </a:moveTo>
                <a:lnTo>
                  <a:pt x="30480" y="0"/>
                </a:lnTo>
              </a:path>
            </a:pathLst>
          </a:custGeom>
          <a:ln w="9144">
            <a:solidFill>
              <a:srgbClr val="C1C1C1"/>
            </a:solidFill>
          </a:ln>
        </p:spPr>
        <p:txBody>
          <a:bodyPr wrap="square" lIns="0" tIns="0" rIns="0" bIns="0" rtlCol="0"/>
          <a:lstStyle/>
          <a:p>
            <a:endParaRPr sz="1663"/>
          </a:p>
        </p:txBody>
      </p:sp>
      <p:sp>
        <p:nvSpPr>
          <p:cNvPr id="163" name="object 163"/>
          <p:cNvSpPr/>
          <p:nvPr/>
        </p:nvSpPr>
        <p:spPr>
          <a:xfrm>
            <a:off x="7440258" y="2748578"/>
            <a:ext cx="25773" cy="0"/>
          </a:xfrm>
          <a:custGeom>
            <a:avLst/>
            <a:gdLst/>
            <a:ahLst/>
            <a:cxnLst/>
            <a:rect l="l" t="t" r="r" b="b"/>
            <a:pathLst>
              <a:path w="29209">
                <a:moveTo>
                  <a:pt x="0" y="0"/>
                </a:moveTo>
                <a:lnTo>
                  <a:pt x="28955" y="0"/>
                </a:lnTo>
              </a:path>
            </a:pathLst>
          </a:custGeom>
          <a:ln w="9144">
            <a:solidFill>
              <a:srgbClr val="C1C1C1"/>
            </a:solidFill>
          </a:ln>
        </p:spPr>
        <p:txBody>
          <a:bodyPr wrap="square" lIns="0" tIns="0" rIns="0" bIns="0" rtlCol="0"/>
          <a:lstStyle/>
          <a:p>
            <a:endParaRPr sz="1663"/>
          </a:p>
        </p:txBody>
      </p:sp>
      <p:sp>
        <p:nvSpPr>
          <p:cNvPr id="164" name="object 164"/>
          <p:cNvSpPr/>
          <p:nvPr/>
        </p:nvSpPr>
        <p:spPr>
          <a:xfrm>
            <a:off x="1679537" y="2752612"/>
            <a:ext cx="5786718" cy="33618"/>
          </a:xfrm>
          <a:custGeom>
            <a:avLst/>
            <a:gdLst/>
            <a:ahLst/>
            <a:cxnLst/>
            <a:rect l="l" t="t" r="r" b="b"/>
            <a:pathLst>
              <a:path w="6558280" h="38100">
                <a:moveTo>
                  <a:pt x="0" y="38100"/>
                </a:moveTo>
                <a:lnTo>
                  <a:pt x="6557772" y="38100"/>
                </a:lnTo>
                <a:lnTo>
                  <a:pt x="6557772" y="0"/>
                </a:lnTo>
                <a:lnTo>
                  <a:pt x="0" y="0"/>
                </a:lnTo>
                <a:lnTo>
                  <a:pt x="0" y="38100"/>
                </a:lnTo>
                <a:close/>
              </a:path>
            </a:pathLst>
          </a:custGeom>
          <a:solidFill>
            <a:srgbClr val="C1C1C1"/>
          </a:solidFill>
        </p:spPr>
        <p:txBody>
          <a:bodyPr wrap="square" lIns="0" tIns="0" rIns="0" bIns="0" rtlCol="0"/>
          <a:lstStyle/>
          <a:p>
            <a:endParaRPr sz="1663"/>
          </a:p>
        </p:txBody>
      </p:sp>
      <p:sp>
        <p:nvSpPr>
          <p:cNvPr id="165" name="object 165"/>
          <p:cNvSpPr/>
          <p:nvPr/>
        </p:nvSpPr>
        <p:spPr>
          <a:xfrm>
            <a:off x="1671470" y="2786230"/>
            <a:ext cx="5802405" cy="1681"/>
          </a:xfrm>
          <a:custGeom>
            <a:avLst/>
            <a:gdLst/>
            <a:ahLst/>
            <a:cxnLst/>
            <a:rect l="l" t="t" r="r" b="b"/>
            <a:pathLst>
              <a:path w="6576059" h="1905">
                <a:moveTo>
                  <a:pt x="0" y="1524"/>
                </a:moveTo>
                <a:lnTo>
                  <a:pt x="6576059" y="1524"/>
                </a:lnTo>
                <a:lnTo>
                  <a:pt x="6576059" y="0"/>
                </a:lnTo>
                <a:lnTo>
                  <a:pt x="0" y="0"/>
                </a:lnTo>
                <a:lnTo>
                  <a:pt x="0" y="1524"/>
                </a:lnTo>
                <a:close/>
              </a:path>
            </a:pathLst>
          </a:custGeom>
          <a:solidFill>
            <a:srgbClr val="C1C1C1"/>
          </a:solidFill>
        </p:spPr>
        <p:txBody>
          <a:bodyPr wrap="square" lIns="0" tIns="0" rIns="0" bIns="0" rtlCol="0"/>
          <a:lstStyle/>
          <a:p>
            <a:endParaRPr sz="1663"/>
          </a:p>
        </p:txBody>
      </p:sp>
      <p:sp>
        <p:nvSpPr>
          <p:cNvPr id="166" name="object 166"/>
          <p:cNvSpPr/>
          <p:nvPr/>
        </p:nvSpPr>
        <p:spPr>
          <a:xfrm>
            <a:off x="1706431" y="2710926"/>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167" name="object 167"/>
          <p:cNvSpPr/>
          <p:nvPr/>
        </p:nvSpPr>
        <p:spPr>
          <a:xfrm>
            <a:off x="1706431" y="1619025"/>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168" name="object 168"/>
          <p:cNvSpPr/>
          <p:nvPr/>
        </p:nvSpPr>
        <p:spPr>
          <a:xfrm>
            <a:off x="1706432" y="1610957"/>
            <a:ext cx="8404" cy="1141879"/>
          </a:xfrm>
          <a:custGeom>
            <a:avLst/>
            <a:gdLst/>
            <a:ahLst/>
            <a:cxnLst/>
            <a:rect l="l" t="t" r="r" b="b"/>
            <a:pathLst>
              <a:path w="9525" h="1294130">
                <a:moveTo>
                  <a:pt x="0" y="1293876"/>
                </a:moveTo>
                <a:lnTo>
                  <a:pt x="9144" y="1293876"/>
                </a:lnTo>
                <a:lnTo>
                  <a:pt x="9144" y="0"/>
                </a:lnTo>
                <a:lnTo>
                  <a:pt x="0" y="0"/>
                </a:lnTo>
                <a:lnTo>
                  <a:pt x="0" y="1293876"/>
                </a:lnTo>
                <a:close/>
              </a:path>
            </a:pathLst>
          </a:custGeom>
          <a:solidFill>
            <a:srgbClr val="A1A1A1"/>
          </a:solidFill>
        </p:spPr>
        <p:txBody>
          <a:bodyPr wrap="square" lIns="0" tIns="0" rIns="0" bIns="0" rtlCol="0"/>
          <a:lstStyle/>
          <a:p>
            <a:endParaRPr sz="1663"/>
          </a:p>
        </p:txBody>
      </p:sp>
      <p:sp>
        <p:nvSpPr>
          <p:cNvPr id="169" name="object 169"/>
          <p:cNvSpPr/>
          <p:nvPr/>
        </p:nvSpPr>
        <p:spPr>
          <a:xfrm>
            <a:off x="1671470" y="1619025"/>
            <a:ext cx="35299" cy="1125631"/>
          </a:xfrm>
          <a:custGeom>
            <a:avLst/>
            <a:gdLst/>
            <a:ahLst/>
            <a:cxnLst/>
            <a:rect l="l" t="t" r="r" b="b"/>
            <a:pathLst>
              <a:path w="40005" h="1275714">
                <a:moveTo>
                  <a:pt x="0" y="1275588"/>
                </a:moveTo>
                <a:lnTo>
                  <a:pt x="39624" y="1275588"/>
                </a:lnTo>
                <a:lnTo>
                  <a:pt x="39624" y="0"/>
                </a:lnTo>
                <a:lnTo>
                  <a:pt x="0" y="0"/>
                </a:lnTo>
                <a:lnTo>
                  <a:pt x="0" y="1275588"/>
                </a:lnTo>
                <a:close/>
              </a:path>
            </a:pathLst>
          </a:custGeom>
          <a:solidFill>
            <a:srgbClr val="C1C1C1"/>
          </a:solidFill>
        </p:spPr>
        <p:txBody>
          <a:bodyPr wrap="square" lIns="0" tIns="0" rIns="0" bIns="0" rtlCol="0"/>
          <a:lstStyle/>
          <a:p>
            <a:endParaRPr sz="1663"/>
          </a:p>
        </p:txBody>
      </p:sp>
      <p:sp>
        <p:nvSpPr>
          <p:cNvPr id="170" name="object 170"/>
          <p:cNvSpPr/>
          <p:nvPr/>
        </p:nvSpPr>
        <p:spPr>
          <a:xfrm>
            <a:off x="7436223" y="1610957"/>
            <a:ext cx="0" cy="1141879"/>
          </a:xfrm>
          <a:custGeom>
            <a:avLst/>
            <a:gdLst/>
            <a:ahLst/>
            <a:cxnLst/>
            <a:rect l="l" t="t" r="r" b="b"/>
            <a:pathLst>
              <a:path h="1294130">
                <a:moveTo>
                  <a:pt x="0" y="0"/>
                </a:moveTo>
                <a:lnTo>
                  <a:pt x="0" y="1293876"/>
                </a:lnTo>
              </a:path>
            </a:pathLst>
          </a:custGeom>
          <a:ln w="9144">
            <a:solidFill>
              <a:srgbClr val="F0F0F0"/>
            </a:solidFill>
          </a:ln>
        </p:spPr>
        <p:txBody>
          <a:bodyPr wrap="square" lIns="0" tIns="0" rIns="0" bIns="0" rtlCol="0"/>
          <a:lstStyle/>
          <a:p>
            <a:endParaRPr sz="1663"/>
          </a:p>
        </p:txBody>
      </p:sp>
      <p:sp>
        <p:nvSpPr>
          <p:cNvPr id="171" name="object 171"/>
          <p:cNvSpPr/>
          <p:nvPr/>
        </p:nvSpPr>
        <p:spPr>
          <a:xfrm>
            <a:off x="7457066" y="1619025"/>
            <a:ext cx="0" cy="1125631"/>
          </a:xfrm>
          <a:custGeom>
            <a:avLst/>
            <a:gdLst/>
            <a:ahLst/>
            <a:cxnLst/>
            <a:rect l="l" t="t" r="r" b="b"/>
            <a:pathLst>
              <a:path h="1275714">
                <a:moveTo>
                  <a:pt x="0" y="0"/>
                </a:moveTo>
                <a:lnTo>
                  <a:pt x="0" y="1275588"/>
                </a:lnTo>
              </a:path>
            </a:pathLst>
          </a:custGeom>
          <a:ln w="38100">
            <a:solidFill>
              <a:srgbClr val="C1C1C1"/>
            </a:solidFill>
          </a:ln>
        </p:spPr>
        <p:txBody>
          <a:bodyPr wrap="square" lIns="0" tIns="0" rIns="0" bIns="0" rtlCol="0"/>
          <a:lstStyle/>
          <a:p>
            <a:endParaRPr sz="1663"/>
          </a:p>
        </p:txBody>
      </p:sp>
      <p:sp>
        <p:nvSpPr>
          <p:cNvPr id="172" name="object 172"/>
          <p:cNvSpPr/>
          <p:nvPr/>
        </p:nvSpPr>
        <p:spPr>
          <a:xfrm>
            <a:off x="1663401" y="2795643"/>
            <a:ext cx="16249" cy="0"/>
          </a:xfrm>
          <a:custGeom>
            <a:avLst/>
            <a:gdLst/>
            <a:ahLst/>
            <a:cxnLst/>
            <a:rect l="l" t="t" r="r" b="b"/>
            <a:pathLst>
              <a:path w="18414">
                <a:moveTo>
                  <a:pt x="0" y="0"/>
                </a:moveTo>
                <a:lnTo>
                  <a:pt x="18287" y="0"/>
                </a:lnTo>
              </a:path>
            </a:pathLst>
          </a:custGeom>
          <a:ln w="18287">
            <a:solidFill>
              <a:srgbClr val="A1A1A1"/>
            </a:solidFill>
          </a:ln>
        </p:spPr>
        <p:txBody>
          <a:bodyPr wrap="square" lIns="0" tIns="0" rIns="0" bIns="0" rtlCol="0"/>
          <a:lstStyle/>
          <a:p>
            <a:endParaRPr sz="1663"/>
          </a:p>
        </p:txBody>
      </p:sp>
      <p:sp>
        <p:nvSpPr>
          <p:cNvPr id="173" name="object 173"/>
          <p:cNvSpPr/>
          <p:nvPr/>
        </p:nvSpPr>
        <p:spPr>
          <a:xfrm>
            <a:off x="1679537" y="2787575"/>
            <a:ext cx="5786718" cy="16249"/>
          </a:xfrm>
          <a:custGeom>
            <a:avLst/>
            <a:gdLst/>
            <a:ahLst/>
            <a:cxnLst/>
            <a:rect l="l" t="t" r="r" b="b"/>
            <a:pathLst>
              <a:path w="6558280" h="18414">
                <a:moveTo>
                  <a:pt x="0" y="18288"/>
                </a:moveTo>
                <a:lnTo>
                  <a:pt x="6557772" y="18288"/>
                </a:lnTo>
                <a:lnTo>
                  <a:pt x="6557772" y="0"/>
                </a:lnTo>
                <a:lnTo>
                  <a:pt x="0" y="0"/>
                </a:lnTo>
                <a:lnTo>
                  <a:pt x="0" y="18288"/>
                </a:lnTo>
                <a:close/>
              </a:path>
            </a:pathLst>
          </a:custGeom>
          <a:solidFill>
            <a:srgbClr val="A1A1A1"/>
          </a:solidFill>
        </p:spPr>
        <p:txBody>
          <a:bodyPr wrap="square" lIns="0" tIns="0" rIns="0" bIns="0" rtlCol="0"/>
          <a:lstStyle/>
          <a:p>
            <a:endParaRPr sz="1663"/>
          </a:p>
        </p:txBody>
      </p:sp>
      <p:sp>
        <p:nvSpPr>
          <p:cNvPr id="174" name="object 174"/>
          <p:cNvSpPr/>
          <p:nvPr/>
        </p:nvSpPr>
        <p:spPr>
          <a:xfrm>
            <a:off x="1713156" y="2862878"/>
            <a:ext cx="5717801" cy="33618"/>
          </a:xfrm>
          <a:custGeom>
            <a:avLst/>
            <a:gdLst/>
            <a:ahLst/>
            <a:cxnLst/>
            <a:rect l="l" t="t" r="r" b="b"/>
            <a:pathLst>
              <a:path w="6480175" h="38100">
                <a:moveTo>
                  <a:pt x="0" y="38100"/>
                </a:moveTo>
                <a:lnTo>
                  <a:pt x="6480048" y="38100"/>
                </a:lnTo>
                <a:lnTo>
                  <a:pt x="6480048" y="0"/>
                </a:lnTo>
                <a:lnTo>
                  <a:pt x="0" y="0"/>
                </a:lnTo>
                <a:lnTo>
                  <a:pt x="0" y="38100"/>
                </a:lnTo>
                <a:close/>
              </a:path>
            </a:pathLst>
          </a:custGeom>
          <a:solidFill>
            <a:srgbClr val="C1C1C1"/>
          </a:solidFill>
        </p:spPr>
        <p:txBody>
          <a:bodyPr wrap="square" lIns="0" tIns="0" rIns="0" bIns="0" rtlCol="0"/>
          <a:lstStyle/>
          <a:p>
            <a:endParaRPr sz="1663"/>
          </a:p>
        </p:txBody>
      </p:sp>
      <p:sp>
        <p:nvSpPr>
          <p:cNvPr id="175" name="object 175"/>
          <p:cNvSpPr/>
          <p:nvPr/>
        </p:nvSpPr>
        <p:spPr>
          <a:xfrm>
            <a:off x="1729964" y="2896497"/>
            <a:ext cx="0" cy="1501027"/>
          </a:xfrm>
          <a:custGeom>
            <a:avLst/>
            <a:gdLst/>
            <a:ahLst/>
            <a:cxnLst/>
            <a:rect l="l" t="t" r="r" b="b"/>
            <a:pathLst>
              <a:path h="1701164">
                <a:moveTo>
                  <a:pt x="0" y="0"/>
                </a:moveTo>
                <a:lnTo>
                  <a:pt x="0" y="1700783"/>
                </a:lnTo>
              </a:path>
            </a:pathLst>
          </a:custGeom>
          <a:ln w="38100">
            <a:solidFill>
              <a:srgbClr val="C1C1C1"/>
            </a:solidFill>
          </a:ln>
        </p:spPr>
        <p:txBody>
          <a:bodyPr wrap="square" lIns="0" tIns="0" rIns="0" bIns="0" rtlCol="0"/>
          <a:lstStyle/>
          <a:p>
            <a:endParaRPr sz="1663"/>
          </a:p>
        </p:txBody>
      </p:sp>
      <p:sp>
        <p:nvSpPr>
          <p:cNvPr id="176" name="object 176"/>
          <p:cNvSpPr/>
          <p:nvPr/>
        </p:nvSpPr>
        <p:spPr>
          <a:xfrm>
            <a:off x="7414035" y="2896497"/>
            <a:ext cx="0" cy="1501027"/>
          </a:xfrm>
          <a:custGeom>
            <a:avLst/>
            <a:gdLst/>
            <a:ahLst/>
            <a:cxnLst/>
            <a:rect l="l" t="t" r="r" b="b"/>
            <a:pathLst>
              <a:path h="1701164">
                <a:moveTo>
                  <a:pt x="0" y="0"/>
                </a:moveTo>
                <a:lnTo>
                  <a:pt x="0" y="1700783"/>
                </a:lnTo>
              </a:path>
            </a:pathLst>
          </a:custGeom>
          <a:ln w="38100">
            <a:solidFill>
              <a:srgbClr val="C1C1C1"/>
            </a:solidFill>
          </a:ln>
        </p:spPr>
        <p:txBody>
          <a:bodyPr wrap="square" lIns="0" tIns="0" rIns="0" bIns="0" rtlCol="0"/>
          <a:lstStyle/>
          <a:p>
            <a:endParaRPr sz="1663"/>
          </a:p>
        </p:txBody>
      </p:sp>
      <p:sp>
        <p:nvSpPr>
          <p:cNvPr id="177" name="object 177"/>
          <p:cNvSpPr/>
          <p:nvPr/>
        </p:nvSpPr>
        <p:spPr>
          <a:xfrm>
            <a:off x="1713156" y="4397187"/>
            <a:ext cx="5717801" cy="33618"/>
          </a:xfrm>
          <a:custGeom>
            <a:avLst/>
            <a:gdLst/>
            <a:ahLst/>
            <a:cxnLst/>
            <a:rect l="l" t="t" r="r" b="b"/>
            <a:pathLst>
              <a:path w="6480175" h="38100">
                <a:moveTo>
                  <a:pt x="0" y="38100"/>
                </a:moveTo>
                <a:lnTo>
                  <a:pt x="6480048" y="38100"/>
                </a:lnTo>
                <a:lnTo>
                  <a:pt x="6480048" y="0"/>
                </a:lnTo>
                <a:lnTo>
                  <a:pt x="0" y="0"/>
                </a:lnTo>
                <a:lnTo>
                  <a:pt x="0" y="38100"/>
                </a:lnTo>
                <a:close/>
              </a:path>
            </a:pathLst>
          </a:custGeom>
          <a:solidFill>
            <a:srgbClr val="C1C1C1"/>
          </a:solidFill>
        </p:spPr>
        <p:txBody>
          <a:bodyPr wrap="square" lIns="0" tIns="0" rIns="0" bIns="0" rtlCol="0"/>
          <a:lstStyle/>
          <a:p>
            <a:endParaRPr sz="1663"/>
          </a:p>
        </p:txBody>
      </p:sp>
      <p:sp>
        <p:nvSpPr>
          <p:cNvPr id="178" name="object 178"/>
          <p:cNvSpPr/>
          <p:nvPr/>
        </p:nvSpPr>
        <p:spPr>
          <a:xfrm>
            <a:off x="1764254" y="2916666"/>
            <a:ext cx="1866900" cy="0"/>
          </a:xfrm>
          <a:custGeom>
            <a:avLst/>
            <a:gdLst/>
            <a:ahLst/>
            <a:cxnLst/>
            <a:rect l="l" t="t" r="r" b="b"/>
            <a:pathLst>
              <a:path w="2115820">
                <a:moveTo>
                  <a:pt x="0" y="0"/>
                </a:moveTo>
                <a:lnTo>
                  <a:pt x="2115312" y="0"/>
                </a:lnTo>
              </a:path>
            </a:pathLst>
          </a:custGeom>
          <a:ln w="9144">
            <a:solidFill>
              <a:srgbClr val="C1C1C1"/>
            </a:solidFill>
          </a:ln>
        </p:spPr>
        <p:txBody>
          <a:bodyPr wrap="square" lIns="0" tIns="0" rIns="0" bIns="0" rtlCol="0"/>
          <a:lstStyle/>
          <a:p>
            <a:endParaRPr sz="1663"/>
          </a:p>
        </p:txBody>
      </p:sp>
      <p:sp>
        <p:nvSpPr>
          <p:cNvPr id="179" name="object 179"/>
          <p:cNvSpPr/>
          <p:nvPr/>
        </p:nvSpPr>
        <p:spPr>
          <a:xfrm>
            <a:off x="1768288" y="2920701"/>
            <a:ext cx="0" cy="905435"/>
          </a:xfrm>
          <a:custGeom>
            <a:avLst/>
            <a:gdLst/>
            <a:ahLst/>
            <a:cxnLst/>
            <a:rect l="l" t="t" r="r" b="b"/>
            <a:pathLst>
              <a:path h="1026160">
                <a:moveTo>
                  <a:pt x="0" y="0"/>
                </a:moveTo>
                <a:lnTo>
                  <a:pt x="0" y="1025651"/>
                </a:lnTo>
              </a:path>
            </a:pathLst>
          </a:custGeom>
          <a:ln w="9143">
            <a:solidFill>
              <a:srgbClr val="C1C1C1"/>
            </a:solidFill>
          </a:ln>
        </p:spPr>
        <p:txBody>
          <a:bodyPr wrap="square" lIns="0" tIns="0" rIns="0" bIns="0" rtlCol="0"/>
          <a:lstStyle/>
          <a:p>
            <a:endParaRPr sz="1663"/>
          </a:p>
        </p:txBody>
      </p:sp>
      <p:sp>
        <p:nvSpPr>
          <p:cNvPr id="180" name="object 180"/>
          <p:cNvSpPr/>
          <p:nvPr/>
        </p:nvSpPr>
        <p:spPr>
          <a:xfrm>
            <a:off x="3626672" y="2920701"/>
            <a:ext cx="0" cy="905435"/>
          </a:xfrm>
          <a:custGeom>
            <a:avLst/>
            <a:gdLst/>
            <a:ahLst/>
            <a:cxnLst/>
            <a:rect l="l" t="t" r="r" b="b"/>
            <a:pathLst>
              <a:path h="1026160">
                <a:moveTo>
                  <a:pt x="0" y="0"/>
                </a:moveTo>
                <a:lnTo>
                  <a:pt x="0" y="1025651"/>
                </a:lnTo>
              </a:path>
            </a:pathLst>
          </a:custGeom>
          <a:ln w="9144">
            <a:solidFill>
              <a:srgbClr val="C1C1C1"/>
            </a:solidFill>
          </a:ln>
        </p:spPr>
        <p:txBody>
          <a:bodyPr wrap="square" lIns="0" tIns="0" rIns="0" bIns="0" rtlCol="0"/>
          <a:lstStyle/>
          <a:p>
            <a:endParaRPr sz="1663"/>
          </a:p>
        </p:txBody>
      </p:sp>
      <p:sp>
        <p:nvSpPr>
          <p:cNvPr id="181" name="object 181"/>
          <p:cNvSpPr/>
          <p:nvPr/>
        </p:nvSpPr>
        <p:spPr>
          <a:xfrm>
            <a:off x="1764254" y="3825688"/>
            <a:ext cx="1866900" cy="554131"/>
          </a:xfrm>
          <a:custGeom>
            <a:avLst/>
            <a:gdLst/>
            <a:ahLst/>
            <a:cxnLst/>
            <a:rect l="l" t="t" r="r" b="b"/>
            <a:pathLst>
              <a:path w="2115820" h="628014">
                <a:moveTo>
                  <a:pt x="0" y="627888"/>
                </a:moveTo>
                <a:lnTo>
                  <a:pt x="2115312" y="627888"/>
                </a:lnTo>
                <a:lnTo>
                  <a:pt x="2115312" y="0"/>
                </a:lnTo>
                <a:lnTo>
                  <a:pt x="0" y="0"/>
                </a:lnTo>
                <a:lnTo>
                  <a:pt x="0" y="627888"/>
                </a:lnTo>
                <a:close/>
              </a:path>
            </a:pathLst>
          </a:custGeom>
          <a:solidFill>
            <a:srgbClr val="C1C1C1"/>
          </a:solidFill>
        </p:spPr>
        <p:txBody>
          <a:bodyPr wrap="square" lIns="0" tIns="0" rIns="0" bIns="0" rtlCol="0"/>
          <a:lstStyle/>
          <a:p>
            <a:endParaRPr sz="1663"/>
          </a:p>
        </p:txBody>
      </p:sp>
      <p:sp>
        <p:nvSpPr>
          <p:cNvPr id="182" name="object 182"/>
          <p:cNvSpPr/>
          <p:nvPr/>
        </p:nvSpPr>
        <p:spPr>
          <a:xfrm>
            <a:off x="1772323" y="2920702"/>
            <a:ext cx="1850651" cy="389964"/>
          </a:xfrm>
          <a:custGeom>
            <a:avLst/>
            <a:gdLst/>
            <a:ahLst/>
            <a:cxnLst/>
            <a:rect l="l" t="t" r="r" b="b"/>
            <a:pathLst>
              <a:path w="2097404" h="441960">
                <a:moveTo>
                  <a:pt x="0" y="441960"/>
                </a:moveTo>
                <a:lnTo>
                  <a:pt x="2097023" y="441960"/>
                </a:lnTo>
                <a:lnTo>
                  <a:pt x="2097023" y="0"/>
                </a:lnTo>
                <a:lnTo>
                  <a:pt x="0" y="0"/>
                </a:lnTo>
                <a:lnTo>
                  <a:pt x="0" y="441960"/>
                </a:lnTo>
                <a:close/>
              </a:path>
            </a:pathLst>
          </a:custGeom>
          <a:solidFill>
            <a:srgbClr val="C1C1C1"/>
          </a:solidFill>
        </p:spPr>
        <p:txBody>
          <a:bodyPr wrap="square" lIns="0" tIns="0" rIns="0" bIns="0" rtlCol="0"/>
          <a:lstStyle/>
          <a:p>
            <a:endParaRPr sz="1663"/>
          </a:p>
        </p:txBody>
      </p:sp>
      <p:sp>
        <p:nvSpPr>
          <p:cNvPr id="183" name="object 183"/>
          <p:cNvSpPr/>
          <p:nvPr/>
        </p:nvSpPr>
        <p:spPr>
          <a:xfrm>
            <a:off x="1772323" y="3310666"/>
            <a:ext cx="1850651" cy="127747"/>
          </a:xfrm>
          <a:custGeom>
            <a:avLst/>
            <a:gdLst/>
            <a:ahLst/>
            <a:cxnLst/>
            <a:rect l="l" t="t" r="r" b="b"/>
            <a:pathLst>
              <a:path w="2097404" h="144779">
                <a:moveTo>
                  <a:pt x="0" y="144779"/>
                </a:moveTo>
                <a:lnTo>
                  <a:pt x="2097023" y="144779"/>
                </a:lnTo>
                <a:lnTo>
                  <a:pt x="2097023" y="0"/>
                </a:lnTo>
                <a:lnTo>
                  <a:pt x="0" y="0"/>
                </a:lnTo>
                <a:lnTo>
                  <a:pt x="0" y="144779"/>
                </a:lnTo>
                <a:close/>
              </a:path>
            </a:pathLst>
          </a:custGeom>
          <a:solidFill>
            <a:srgbClr val="C1C1C1"/>
          </a:solidFill>
        </p:spPr>
        <p:txBody>
          <a:bodyPr wrap="square" lIns="0" tIns="0" rIns="0" bIns="0" rtlCol="0"/>
          <a:lstStyle/>
          <a:p>
            <a:endParaRPr sz="1663"/>
          </a:p>
        </p:txBody>
      </p:sp>
      <p:sp>
        <p:nvSpPr>
          <p:cNvPr id="184" name="object 184"/>
          <p:cNvSpPr/>
          <p:nvPr/>
        </p:nvSpPr>
        <p:spPr>
          <a:xfrm>
            <a:off x="1772323" y="3438412"/>
            <a:ext cx="1850651" cy="129428"/>
          </a:xfrm>
          <a:custGeom>
            <a:avLst/>
            <a:gdLst/>
            <a:ahLst/>
            <a:cxnLst/>
            <a:rect l="l" t="t" r="r" b="b"/>
            <a:pathLst>
              <a:path w="2097404" h="146685">
                <a:moveTo>
                  <a:pt x="0" y="146303"/>
                </a:moveTo>
                <a:lnTo>
                  <a:pt x="2097023" y="146303"/>
                </a:lnTo>
                <a:lnTo>
                  <a:pt x="2097023" y="0"/>
                </a:lnTo>
                <a:lnTo>
                  <a:pt x="0" y="0"/>
                </a:lnTo>
                <a:lnTo>
                  <a:pt x="0" y="146303"/>
                </a:lnTo>
                <a:close/>
              </a:path>
            </a:pathLst>
          </a:custGeom>
          <a:solidFill>
            <a:srgbClr val="C1C1C1"/>
          </a:solidFill>
        </p:spPr>
        <p:txBody>
          <a:bodyPr wrap="square" lIns="0" tIns="0" rIns="0" bIns="0" rtlCol="0"/>
          <a:lstStyle/>
          <a:p>
            <a:endParaRPr sz="1663"/>
          </a:p>
        </p:txBody>
      </p:sp>
      <p:sp>
        <p:nvSpPr>
          <p:cNvPr id="185" name="object 185"/>
          <p:cNvSpPr/>
          <p:nvPr/>
        </p:nvSpPr>
        <p:spPr>
          <a:xfrm>
            <a:off x="1772323" y="3567504"/>
            <a:ext cx="1850651" cy="129428"/>
          </a:xfrm>
          <a:custGeom>
            <a:avLst/>
            <a:gdLst/>
            <a:ahLst/>
            <a:cxnLst/>
            <a:rect l="l" t="t" r="r" b="b"/>
            <a:pathLst>
              <a:path w="2097404" h="146685">
                <a:moveTo>
                  <a:pt x="0" y="146303"/>
                </a:moveTo>
                <a:lnTo>
                  <a:pt x="2097023" y="146303"/>
                </a:lnTo>
                <a:lnTo>
                  <a:pt x="2097023" y="0"/>
                </a:lnTo>
                <a:lnTo>
                  <a:pt x="0" y="0"/>
                </a:lnTo>
                <a:lnTo>
                  <a:pt x="0" y="146303"/>
                </a:lnTo>
                <a:close/>
              </a:path>
            </a:pathLst>
          </a:custGeom>
          <a:solidFill>
            <a:srgbClr val="C1C1C1"/>
          </a:solidFill>
        </p:spPr>
        <p:txBody>
          <a:bodyPr wrap="square" lIns="0" tIns="0" rIns="0" bIns="0" rtlCol="0"/>
          <a:lstStyle/>
          <a:p>
            <a:endParaRPr sz="1663"/>
          </a:p>
        </p:txBody>
      </p:sp>
      <p:sp>
        <p:nvSpPr>
          <p:cNvPr id="186" name="object 186"/>
          <p:cNvSpPr/>
          <p:nvPr/>
        </p:nvSpPr>
        <p:spPr>
          <a:xfrm>
            <a:off x="1772323" y="3696597"/>
            <a:ext cx="1850651" cy="129428"/>
          </a:xfrm>
          <a:custGeom>
            <a:avLst/>
            <a:gdLst/>
            <a:ahLst/>
            <a:cxnLst/>
            <a:rect l="l" t="t" r="r" b="b"/>
            <a:pathLst>
              <a:path w="2097404" h="146685">
                <a:moveTo>
                  <a:pt x="0" y="146303"/>
                </a:moveTo>
                <a:lnTo>
                  <a:pt x="2097023" y="146303"/>
                </a:lnTo>
                <a:lnTo>
                  <a:pt x="2097023" y="0"/>
                </a:lnTo>
                <a:lnTo>
                  <a:pt x="0" y="0"/>
                </a:lnTo>
                <a:lnTo>
                  <a:pt x="0" y="146303"/>
                </a:lnTo>
                <a:close/>
              </a:path>
            </a:pathLst>
          </a:custGeom>
          <a:solidFill>
            <a:srgbClr val="C1C1C1"/>
          </a:solidFill>
        </p:spPr>
        <p:txBody>
          <a:bodyPr wrap="square" lIns="0" tIns="0" rIns="0" bIns="0" rtlCol="0"/>
          <a:lstStyle/>
          <a:p>
            <a:endParaRPr sz="1663"/>
          </a:p>
        </p:txBody>
      </p:sp>
      <p:sp>
        <p:nvSpPr>
          <p:cNvPr id="187" name="object 187"/>
          <p:cNvSpPr txBox="1"/>
          <p:nvPr/>
        </p:nvSpPr>
        <p:spPr>
          <a:xfrm>
            <a:off x="1761116" y="2931620"/>
            <a:ext cx="1178859" cy="930191"/>
          </a:xfrm>
          <a:prstGeom prst="rect">
            <a:avLst/>
          </a:prstGeom>
        </p:spPr>
        <p:txBody>
          <a:bodyPr vert="horz" wrap="square" lIns="0" tIns="0" rIns="0" bIns="0" rtlCol="0">
            <a:spAutoFit/>
          </a:bodyPr>
          <a:lstStyle/>
          <a:p>
            <a:pPr marL="11206"/>
            <a:r>
              <a:rPr sz="1588" b="1" dirty="0">
                <a:latin typeface="Arial"/>
                <a:cs typeface="Arial"/>
              </a:rPr>
              <a:t>St</a:t>
            </a:r>
            <a:r>
              <a:rPr sz="1588" b="1" spc="-4" dirty="0">
                <a:latin typeface="Arial"/>
                <a:cs typeface="Arial"/>
              </a:rPr>
              <a:t>e</a:t>
            </a:r>
            <a:r>
              <a:rPr sz="1588" b="1" dirty="0">
                <a:latin typeface="Arial"/>
                <a:cs typeface="Arial"/>
              </a:rPr>
              <a:t>p</a:t>
            </a:r>
            <a:r>
              <a:rPr sz="1588" b="1" spc="4" dirty="0">
                <a:latin typeface="Arial"/>
                <a:cs typeface="Arial"/>
              </a:rPr>
              <a:t> </a:t>
            </a:r>
            <a:r>
              <a:rPr sz="1588" b="1" dirty="0">
                <a:latin typeface="Arial"/>
                <a:cs typeface="Arial"/>
              </a:rPr>
              <a:t>3</a:t>
            </a:r>
            <a:endParaRPr sz="1588">
              <a:latin typeface="Arial"/>
              <a:cs typeface="Arial"/>
            </a:endParaRPr>
          </a:p>
          <a:p>
            <a:pPr marL="11206" marR="202837">
              <a:lnSpc>
                <a:spcPct val="95500"/>
              </a:lnSpc>
              <a:spcBef>
                <a:spcPts val="1271"/>
              </a:spcBef>
            </a:pPr>
            <a:r>
              <a:rPr sz="882" spc="-9" dirty="0">
                <a:latin typeface="Arial"/>
                <a:cs typeface="Arial"/>
              </a:rPr>
              <a:t>Ente</a:t>
            </a:r>
            <a:r>
              <a:rPr sz="882" spc="-4" dirty="0">
                <a:latin typeface="Arial"/>
                <a:cs typeface="Arial"/>
              </a:rPr>
              <a:t>r</a:t>
            </a:r>
            <a:r>
              <a:rPr sz="882" spc="9" dirty="0">
                <a:latin typeface="Arial"/>
                <a:cs typeface="Arial"/>
              </a:rPr>
              <a:t> </a:t>
            </a:r>
            <a:r>
              <a:rPr sz="882" spc="-4" dirty="0">
                <a:latin typeface="Arial"/>
                <a:cs typeface="Arial"/>
              </a:rPr>
              <a:t>N</a:t>
            </a:r>
            <a:r>
              <a:rPr sz="882" spc="-9" dirty="0">
                <a:latin typeface="Arial"/>
                <a:cs typeface="Arial"/>
              </a:rPr>
              <a:t>u</a:t>
            </a:r>
            <a:r>
              <a:rPr sz="882" spc="9" dirty="0">
                <a:latin typeface="Arial"/>
                <a:cs typeface="Arial"/>
              </a:rPr>
              <a:t>m</a:t>
            </a:r>
            <a:r>
              <a:rPr sz="882" spc="-9" dirty="0">
                <a:latin typeface="Arial"/>
                <a:cs typeface="Arial"/>
              </a:rPr>
              <a:t>be</a:t>
            </a:r>
            <a:r>
              <a:rPr sz="882" spc="-4" dirty="0">
                <a:latin typeface="Arial"/>
                <a:cs typeface="Arial"/>
              </a:rPr>
              <a:t>r</a:t>
            </a:r>
            <a:r>
              <a:rPr sz="882" dirty="0">
                <a:latin typeface="Arial"/>
                <a:cs typeface="Arial"/>
              </a:rPr>
              <a:t> </a:t>
            </a:r>
            <a:r>
              <a:rPr sz="882" spc="-9" dirty="0">
                <a:latin typeface="Arial"/>
                <a:cs typeface="Arial"/>
              </a:rPr>
              <a:t>of Pe</a:t>
            </a:r>
            <a:r>
              <a:rPr sz="882" dirty="0">
                <a:latin typeface="Arial"/>
                <a:cs typeface="Arial"/>
              </a:rPr>
              <a:t>o</a:t>
            </a:r>
            <a:r>
              <a:rPr sz="882" spc="-9" dirty="0">
                <a:latin typeface="Arial"/>
                <a:cs typeface="Arial"/>
              </a:rPr>
              <a:t>p</a:t>
            </a:r>
            <a:r>
              <a:rPr sz="882" dirty="0">
                <a:latin typeface="Arial"/>
                <a:cs typeface="Arial"/>
              </a:rPr>
              <a:t>l</a:t>
            </a:r>
            <a:r>
              <a:rPr sz="882" spc="-4" dirty="0">
                <a:latin typeface="Arial"/>
                <a:cs typeface="Arial"/>
              </a:rPr>
              <a:t>e </a:t>
            </a:r>
            <a:r>
              <a:rPr sz="882" dirty="0">
                <a:latin typeface="Arial"/>
                <a:cs typeface="Arial"/>
              </a:rPr>
              <a:t>i</a:t>
            </a:r>
            <a:r>
              <a:rPr sz="882" spc="-4" dirty="0">
                <a:latin typeface="Arial"/>
                <a:cs typeface="Arial"/>
              </a:rPr>
              <a:t>n </a:t>
            </a:r>
            <a:r>
              <a:rPr sz="882" spc="-9" dirty="0">
                <a:latin typeface="Arial"/>
                <a:cs typeface="Arial"/>
              </a:rPr>
              <a:t>t</a:t>
            </a:r>
            <a:r>
              <a:rPr sz="882" dirty="0">
                <a:latin typeface="Arial"/>
                <a:cs typeface="Arial"/>
              </a:rPr>
              <a:t>h</a:t>
            </a:r>
            <a:r>
              <a:rPr sz="882" spc="-4" dirty="0">
                <a:latin typeface="Arial"/>
                <a:cs typeface="Arial"/>
              </a:rPr>
              <a:t>e C</a:t>
            </a:r>
            <a:r>
              <a:rPr sz="882" spc="-9" dirty="0">
                <a:latin typeface="Arial"/>
                <a:cs typeface="Arial"/>
              </a:rPr>
              <a:t>i</a:t>
            </a:r>
            <a:r>
              <a:rPr sz="882" dirty="0">
                <a:latin typeface="Arial"/>
                <a:cs typeface="Arial"/>
              </a:rPr>
              <a:t>v</a:t>
            </a:r>
            <a:r>
              <a:rPr sz="882" spc="-9" dirty="0">
                <a:latin typeface="Arial"/>
                <a:cs typeface="Arial"/>
              </a:rPr>
              <a:t>i</a:t>
            </a:r>
            <a:r>
              <a:rPr sz="882" dirty="0">
                <a:latin typeface="Arial"/>
                <a:cs typeface="Arial"/>
              </a:rPr>
              <a:t>l</a:t>
            </a:r>
            <a:r>
              <a:rPr sz="882" spc="-13" dirty="0">
                <a:latin typeface="Arial"/>
                <a:cs typeface="Arial"/>
              </a:rPr>
              <a:t>i</a:t>
            </a:r>
            <a:r>
              <a:rPr sz="882" dirty="0">
                <a:latin typeface="Arial"/>
                <a:cs typeface="Arial"/>
              </a:rPr>
              <a:t>a</a:t>
            </a:r>
            <a:r>
              <a:rPr sz="882" spc="-4" dirty="0">
                <a:latin typeface="Arial"/>
                <a:cs typeface="Arial"/>
              </a:rPr>
              <a:t>n </a:t>
            </a:r>
            <a:r>
              <a:rPr sz="882" spc="-9" dirty="0">
                <a:latin typeface="Arial"/>
                <a:cs typeface="Arial"/>
              </a:rPr>
              <a:t>L</a:t>
            </a:r>
            <a:r>
              <a:rPr sz="882" dirty="0">
                <a:latin typeface="Arial"/>
                <a:cs typeface="Arial"/>
              </a:rPr>
              <a:t>a</a:t>
            </a:r>
            <a:r>
              <a:rPr sz="882" spc="-9" dirty="0">
                <a:latin typeface="Arial"/>
                <a:cs typeface="Arial"/>
              </a:rPr>
              <a:t>bo</a:t>
            </a:r>
            <a:r>
              <a:rPr sz="882" spc="-4" dirty="0">
                <a:latin typeface="Arial"/>
                <a:cs typeface="Arial"/>
              </a:rPr>
              <a:t>r</a:t>
            </a:r>
            <a:r>
              <a:rPr sz="882" dirty="0">
                <a:latin typeface="Arial"/>
                <a:cs typeface="Arial"/>
              </a:rPr>
              <a:t> </a:t>
            </a:r>
            <a:r>
              <a:rPr sz="882" spc="-4" dirty="0">
                <a:latin typeface="Arial"/>
                <a:cs typeface="Arial"/>
              </a:rPr>
              <a:t>F</a:t>
            </a:r>
            <a:r>
              <a:rPr sz="882" spc="-9" dirty="0">
                <a:latin typeface="Arial"/>
                <a:cs typeface="Arial"/>
              </a:rPr>
              <a:t>o</a:t>
            </a:r>
            <a:r>
              <a:rPr sz="882" dirty="0">
                <a:latin typeface="Arial"/>
                <a:cs typeface="Arial"/>
              </a:rPr>
              <a:t>c</a:t>
            </a:r>
            <a:r>
              <a:rPr sz="882" spc="-4" dirty="0">
                <a:latin typeface="Arial"/>
                <a:cs typeface="Arial"/>
              </a:rPr>
              <a:t>e</a:t>
            </a:r>
            <a:endParaRPr sz="882">
              <a:latin typeface="Arial"/>
              <a:cs typeface="Arial"/>
            </a:endParaRPr>
          </a:p>
          <a:p>
            <a:pPr marL="11206">
              <a:lnSpc>
                <a:spcPts val="1015"/>
              </a:lnSpc>
            </a:pPr>
            <a:r>
              <a:rPr sz="882" spc="-9" dirty="0">
                <a:latin typeface="Arial"/>
                <a:cs typeface="Arial"/>
              </a:rPr>
              <a:t>and</a:t>
            </a:r>
            <a:r>
              <a:rPr sz="882" dirty="0">
                <a:latin typeface="Arial"/>
                <a:cs typeface="Arial"/>
              </a:rPr>
              <a:t>/</a:t>
            </a:r>
            <a:r>
              <a:rPr sz="882" spc="-9" dirty="0">
                <a:latin typeface="Arial"/>
                <a:cs typeface="Arial"/>
              </a:rPr>
              <a:t>o</a:t>
            </a:r>
            <a:r>
              <a:rPr sz="882" spc="-4" dirty="0">
                <a:latin typeface="Arial"/>
                <a:cs typeface="Arial"/>
              </a:rPr>
              <a:t>r</a:t>
            </a:r>
            <a:r>
              <a:rPr sz="882" dirty="0">
                <a:latin typeface="Arial"/>
                <a:cs typeface="Arial"/>
              </a:rPr>
              <a:t> </a:t>
            </a:r>
            <a:r>
              <a:rPr sz="882" spc="-9" dirty="0">
                <a:latin typeface="Arial"/>
                <a:cs typeface="Arial"/>
              </a:rPr>
              <a:t>th</a:t>
            </a:r>
            <a:r>
              <a:rPr sz="882" dirty="0">
                <a:latin typeface="Arial"/>
                <a:cs typeface="Arial"/>
              </a:rPr>
              <a:t>e</a:t>
            </a:r>
            <a:r>
              <a:rPr sz="882" spc="-9" dirty="0">
                <a:latin typeface="Arial"/>
                <a:cs typeface="Arial"/>
              </a:rPr>
              <a:t>i</a:t>
            </a:r>
            <a:r>
              <a:rPr sz="882" spc="-4" dirty="0">
                <a:latin typeface="Arial"/>
                <a:cs typeface="Arial"/>
              </a:rPr>
              <a:t>r</a:t>
            </a:r>
            <a:r>
              <a:rPr sz="882" dirty="0">
                <a:latin typeface="Arial"/>
                <a:cs typeface="Arial"/>
              </a:rPr>
              <a:t> A</a:t>
            </a:r>
            <a:r>
              <a:rPr sz="882" spc="-13" dirty="0">
                <a:latin typeface="Arial"/>
                <a:cs typeface="Arial"/>
              </a:rPr>
              <a:t>v</a:t>
            </a:r>
            <a:r>
              <a:rPr sz="882" dirty="0">
                <a:latin typeface="Arial"/>
                <a:cs typeface="Arial"/>
              </a:rPr>
              <a:t>a</a:t>
            </a:r>
            <a:r>
              <a:rPr sz="882" spc="-9" dirty="0">
                <a:latin typeface="Arial"/>
                <a:cs typeface="Arial"/>
              </a:rPr>
              <a:t>i</a:t>
            </a:r>
            <a:r>
              <a:rPr sz="882" dirty="0">
                <a:latin typeface="Arial"/>
                <a:cs typeface="Arial"/>
              </a:rPr>
              <a:t>l</a:t>
            </a:r>
            <a:r>
              <a:rPr sz="882" spc="-9" dirty="0">
                <a:latin typeface="Arial"/>
                <a:cs typeface="Arial"/>
              </a:rPr>
              <a:t>a</a:t>
            </a:r>
            <a:r>
              <a:rPr sz="882" dirty="0">
                <a:latin typeface="Arial"/>
                <a:cs typeface="Arial"/>
              </a:rPr>
              <a:t>b</a:t>
            </a:r>
            <a:r>
              <a:rPr sz="882" spc="-13" dirty="0">
                <a:latin typeface="Arial"/>
                <a:cs typeface="Arial"/>
              </a:rPr>
              <a:t>i</a:t>
            </a:r>
            <a:r>
              <a:rPr sz="882" dirty="0">
                <a:latin typeface="Arial"/>
                <a:cs typeface="Arial"/>
              </a:rPr>
              <a:t>l</a:t>
            </a:r>
            <a:r>
              <a:rPr sz="882" spc="-9" dirty="0">
                <a:latin typeface="Arial"/>
                <a:cs typeface="Arial"/>
              </a:rPr>
              <a:t>i</a:t>
            </a:r>
            <a:r>
              <a:rPr sz="882" dirty="0">
                <a:latin typeface="Arial"/>
                <a:cs typeface="Arial"/>
              </a:rPr>
              <a:t>t</a:t>
            </a:r>
            <a:r>
              <a:rPr sz="882" spc="-22" dirty="0">
                <a:latin typeface="Arial"/>
                <a:cs typeface="Arial"/>
              </a:rPr>
              <a:t>y</a:t>
            </a:r>
            <a:r>
              <a:rPr sz="882" spc="-4" dirty="0">
                <a:latin typeface="Arial"/>
                <a:cs typeface="Arial"/>
              </a:rPr>
              <a:t>.</a:t>
            </a:r>
            <a:endParaRPr sz="882">
              <a:latin typeface="Arial"/>
              <a:cs typeface="Arial"/>
            </a:endParaRPr>
          </a:p>
        </p:txBody>
      </p:sp>
      <p:sp>
        <p:nvSpPr>
          <p:cNvPr id="188" name="object 188"/>
          <p:cNvSpPr/>
          <p:nvPr/>
        </p:nvSpPr>
        <p:spPr>
          <a:xfrm>
            <a:off x="3648186" y="2916666"/>
            <a:ext cx="3733240" cy="0"/>
          </a:xfrm>
          <a:custGeom>
            <a:avLst/>
            <a:gdLst/>
            <a:ahLst/>
            <a:cxnLst/>
            <a:rect l="l" t="t" r="r" b="b"/>
            <a:pathLst>
              <a:path w="4231005">
                <a:moveTo>
                  <a:pt x="0" y="0"/>
                </a:moveTo>
                <a:lnTo>
                  <a:pt x="4230624" y="0"/>
                </a:lnTo>
              </a:path>
            </a:pathLst>
          </a:custGeom>
          <a:ln w="9144">
            <a:solidFill>
              <a:srgbClr val="C1C1C1"/>
            </a:solidFill>
          </a:ln>
        </p:spPr>
        <p:txBody>
          <a:bodyPr wrap="square" lIns="0" tIns="0" rIns="0" bIns="0" rtlCol="0"/>
          <a:lstStyle/>
          <a:p>
            <a:endParaRPr sz="1663"/>
          </a:p>
        </p:txBody>
      </p:sp>
      <p:sp>
        <p:nvSpPr>
          <p:cNvPr id="189" name="object 189"/>
          <p:cNvSpPr/>
          <p:nvPr/>
        </p:nvSpPr>
        <p:spPr>
          <a:xfrm>
            <a:off x="3648187" y="2920701"/>
            <a:ext cx="2065804" cy="1451162"/>
          </a:xfrm>
          <a:custGeom>
            <a:avLst/>
            <a:gdLst/>
            <a:ahLst/>
            <a:cxnLst/>
            <a:rect l="l" t="t" r="r" b="b"/>
            <a:pathLst>
              <a:path w="2341245" h="1644650">
                <a:moveTo>
                  <a:pt x="0" y="1644396"/>
                </a:moveTo>
                <a:lnTo>
                  <a:pt x="2340864" y="1644396"/>
                </a:lnTo>
                <a:lnTo>
                  <a:pt x="2340864" y="0"/>
                </a:lnTo>
                <a:lnTo>
                  <a:pt x="0" y="0"/>
                </a:lnTo>
                <a:lnTo>
                  <a:pt x="0" y="1644396"/>
                </a:lnTo>
                <a:close/>
              </a:path>
            </a:pathLst>
          </a:custGeom>
          <a:solidFill>
            <a:srgbClr val="C1C1C1"/>
          </a:solidFill>
        </p:spPr>
        <p:txBody>
          <a:bodyPr wrap="square" lIns="0" tIns="0" rIns="0" bIns="0" rtlCol="0"/>
          <a:lstStyle/>
          <a:p>
            <a:endParaRPr sz="1663"/>
          </a:p>
        </p:txBody>
      </p:sp>
      <p:sp>
        <p:nvSpPr>
          <p:cNvPr id="190" name="object 190"/>
          <p:cNvSpPr/>
          <p:nvPr/>
        </p:nvSpPr>
        <p:spPr>
          <a:xfrm>
            <a:off x="7376384" y="2920701"/>
            <a:ext cx="0" cy="1451162"/>
          </a:xfrm>
          <a:custGeom>
            <a:avLst/>
            <a:gdLst/>
            <a:ahLst/>
            <a:cxnLst/>
            <a:rect l="l" t="t" r="r" b="b"/>
            <a:pathLst>
              <a:path h="1644650">
                <a:moveTo>
                  <a:pt x="0" y="0"/>
                </a:moveTo>
                <a:lnTo>
                  <a:pt x="0" y="1644396"/>
                </a:lnTo>
              </a:path>
            </a:pathLst>
          </a:custGeom>
          <a:ln w="10668">
            <a:solidFill>
              <a:srgbClr val="C1C1C1"/>
            </a:solidFill>
          </a:ln>
        </p:spPr>
        <p:txBody>
          <a:bodyPr wrap="square" lIns="0" tIns="0" rIns="0" bIns="0" rtlCol="0"/>
          <a:lstStyle/>
          <a:p>
            <a:endParaRPr sz="1663"/>
          </a:p>
        </p:txBody>
      </p:sp>
      <p:sp>
        <p:nvSpPr>
          <p:cNvPr id="191" name="object 191"/>
          <p:cNvSpPr/>
          <p:nvPr/>
        </p:nvSpPr>
        <p:spPr>
          <a:xfrm>
            <a:off x="3648186" y="4375673"/>
            <a:ext cx="3733240" cy="0"/>
          </a:xfrm>
          <a:custGeom>
            <a:avLst/>
            <a:gdLst/>
            <a:ahLst/>
            <a:cxnLst/>
            <a:rect l="l" t="t" r="r" b="b"/>
            <a:pathLst>
              <a:path w="4231005">
                <a:moveTo>
                  <a:pt x="0" y="0"/>
                </a:moveTo>
                <a:lnTo>
                  <a:pt x="4230624" y="0"/>
                </a:lnTo>
              </a:path>
            </a:pathLst>
          </a:custGeom>
          <a:ln w="9143">
            <a:solidFill>
              <a:srgbClr val="C1C1C1"/>
            </a:solidFill>
          </a:ln>
        </p:spPr>
        <p:txBody>
          <a:bodyPr wrap="square" lIns="0" tIns="0" rIns="0" bIns="0" rtlCol="0"/>
          <a:lstStyle/>
          <a:p>
            <a:endParaRPr sz="1663"/>
          </a:p>
        </p:txBody>
      </p:sp>
      <p:sp>
        <p:nvSpPr>
          <p:cNvPr id="192" name="object 192"/>
          <p:cNvSpPr/>
          <p:nvPr/>
        </p:nvSpPr>
        <p:spPr>
          <a:xfrm>
            <a:off x="5731137" y="2942216"/>
            <a:ext cx="453278" cy="0"/>
          </a:xfrm>
          <a:custGeom>
            <a:avLst/>
            <a:gdLst/>
            <a:ahLst/>
            <a:cxnLst/>
            <a:rect l="l" t="t" r="r" b="b"/>
            <a:pathLst>
              <a:path w="513715">
                <a:moveTo>
                  <a:pt x="0" y="0"/>
                </a:moveTo>
                <a:lnTo>
                  <a:pt x="513600" y="0"/>
                </a:lnTo>
              </a:path>
            </a:pathLst>
          </a:custGeom>
          <a:ln w="9144">
            <a:solidFill>
              <a:srgbClr val="C1C1C1"/>
            </a:solidFill>
          </a:ln>
        </p:spPr>
        <p:txBody>
          <a:bodyPr wrap="square" lIns="0" tIns="0" rIns="0" bIns="0" rtlCol="0"/>
          <a:lstStyle/>
          <a:p>
            <a:endParaRPr sz="1663"/>
          </a:p>
        </p:txBody>
      </p:sp>
      <p:sp>
        <p:nvSpPr>
          <p:cNvPr id="193" name="object 193"/>
          <p:cNvSpPr/>
          <p:nvPr/>
        </p:nvSpPr>
        <p:spPr>
          <a:xfrm>
            <a:off x="5735170" y="2946251"/>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194" name="object 194"/>
          <p:cNvSpPr/>
          <p:nvPr/>
        </p:nvSpPr>
        <p:spPr>
          <a:xfrm>
            <a:off x="6179601" y="2946251"/>
            <a:ext cx="0" cy="129428"/>
          </a:xfrm>
          <a:custGeom>
            <a:avLst/>
            <a:gdLst/>
            <a:ahLst/>
            <a:cxnLst/>
            <a:rect l="l" t="t" r="r" b="b"/>
            <a:pathLst>
              <a:path h="146685">
                <a:moveTo>
                  <a:pt x="0" y="0"/>
                </a:moveTo>
                <a:lnTo>
                  <a:pt x="0" y="146303"/>
                </a:lnTo>
              </a:path>
            </a:pathLst>
          </a:custGeom>
          <a:ln w="10680">
            <a:solidFill>
              <a:srgbClr val="C1C1C1"/>
            </a:solidFill>
          </a:ln>
        </p:spPr>
        <p:txBody>
          <a:bodyPr wrap="square" lIns="0" tIns="0" rIns="0" bIns="0" rtlCol="0"/>
          <a:lstStyle/>
          <a:p>
            <a:endParaRPr sz="1663"/>
          </a:p>
        </p:txBody>
      </p:sp>
      <p:sp>
        <p:nvSpPr>
          <p:cNvPr id="195" name="object 195"/>
          <p:cNvSpPr/>
          <p:nvPr/>
        </p:nvSpPr>
        <p:spPr>
          <a:xfrm>
            <a:off x="5731137" y="3079376"/>
            <a:ext cx="453278" cy="0"/>
          </a:xfrm>
          <a:custGeom>
            <a:avLst/>
            <a:gdLst/>
            <a:ahLst/>
            <a:cxnLst/>
            <a:rect l="l" t="t" r="r" b="b"/>
            <a:pathLst>
              <a:path w="513715">
                <a:moveTo>
                  <a:pt x="0" y="0"/>
                </a:moveTo>
                <a:lnTo>
                  <a:pt x="513600" y="0"/>
                </a:lnTo>
              </a:path>
            </a:pathLst>
          </a:custGeom>
          <a:ln w="9144">
            <a:solidFill>
              <a:srgbClr val="C1C1C1"/>
            </a:solidFill>
          </a:ln>
        </p:spPr>
        <p:txBody>
          <a:bodyPr wrap="square" lIns="0" tIns="0" rIns="0" bIns="0" rtlCol="0"/>
          <a:lstStyle/>
          <a:p>
            <a:endParaRPr sz="1663"/>
          </a:p>
        </p:txBody>
      </p:sp>
      <p:sp>
        <p:nvSpPr>
          <p:cNvPr id="196" name="object 196"/>
          <p:cNvSpPr/>
          <p:nvPr/>
        </p:nvSpPr>
        <p:spPr>
          <a:xfrm>
            <a:off x="5739205" y="2946251"/>
            <a:ext cx="435909" cy="129428"/>
          </a:xfrm>
          <a:custGeom>
            <a:avLst/>
            <a:gdLst/>
            <a:ahLst/>
            <a:cxnLst/>
            <a:rect l="l" t="t" r="r" b="b"/>
            <a:pathLst>
              <a:path w="494029" h="146685">
                <a:moveTo>
                  <a:pt x="0" y="146303"/>
                </a:moveTo>
                <a:lnTo>
                  <a:pt x="493776" y="146303"/>
                </a:lnTo>
                <a:lnTo>
                  <a:pt x="493776" y="0"/>
                </a:lnTo>
                <a:lnTo>
                  <a:pt x="0" y="0"/>
                </a:lnTo>
                <a:lnTo>
                  <a:pt x="0" y="146303"/>
                </a:lnTo>
                <a:close/>
              </a:path>
            </a:pathLst>
          </a:custGeom>
          <a:solidFill>
            <a:srgbClr val="C1C1C1"/>
          </a:solidFill>
        </p:spPr>
        <p:txBody>
          <a:bodyPr wrap="square" lIns="0" tIns="0" rIns="0" bIns="0" rtlCol="0"/>
          <a:lstStyle/>
          <a:p>
            <a:endParaRPr sz="1663"/>
          </a:p>
        </p:txBody>
      </p:sp>
      <p:sp>
        <p:nvSpPr>
          <p:cNvPr id="197" name="object 197"/>
          <p:cNvSpPr/>
          <p:nvPr/>
        </p:nvSpPr>
        <p:spPr>
          <a:xfrm>
            <a:off x="6200439" y="2942216"/>
            <a:ext cx="530038" cy="0"/>
          </a:xfrm>
          <a:custGeom>
            <a:avLst/>
            <a:gdLst/>
            <a:ahLst/>
            <a:cxnLst/>
            <a:rect l="l" t="t" r="r" b="b"/>
            <a:pathLst>
              <a:path w="600709">
                <a:moveTo>
                  <a:pt x="0" y="0"/>
                </a:moveTo>
                <a:lnTo>
                  <a:pt x="600455" y="0"/>
                </a:lnTo>
              </a:path>
            </a:pathLst>
          </a:custGeom>
          <a:ln w="9144">
            <a:solidFill>
              <a:srgbClr val="C1C1C1"/>
            </a:solidFill>
          </a:ln>
        </p:spPr>
        <p:txBody>
          <a:bodyPr wrap="square" lIns="0" tIns="0" rIns="0" bIns="0" rtlCol="0"/>
          <a:lstStyle/>
          <a:p>
            <a:endParaRPr sz="1663"/>
          </a:p>
        </p:txBody>
      </p:sp>
      <p:sp>
        <p:nvSpPr>
          <p:cNvPr id="198" name="object 198"/>
          <p:cNvSpPr/>
          <p:nvPr/>
        </p:nvSpPr>
        <p:spPr>
          <a:xfrm>
            <a:off x="6204472" y="2946251"/>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199" name="object 199"/>
          <p:cNvSpPr/>
          <p:nvPr/>
        </p:nvSpPr>
        <p:spPr>
          <a:xfrm>
            <a:off x="6726218" y="2946251"/>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200" name="object 200"/>
          <p:cNvSpPr/>
          <p:nvPr/>
        </p:nvSpPr>
        <p:spPr>
          <a:xfrm>
            <a:off x="6200439" y="3079376"/>
            <a:ext cx="530038" cy="0"/>
          </a:xfrm>
          <a:custGeom>
            <a:avLst/>
            <a:gdLst/>
            <a:ahLst/>
            <a:cxnLst/>
            <a:rect l="l" t="t" r="r" b="b"/>
            <a:pathLst>
              <a:path w="600709">
                <a:moveTo>
                  <a:pt x="0" y="0"/>
                </a:moveTo>
                <a:lnTo>
                  <a:pt x="600455" y="0"/>
                </a:lnTo>
              </a:path>
            </a:pathLst>
          </a:custGeom>
          <a:ln w="9144">
            <a:solidFill>
              <a:srgbClr val="C1C1C1"/>
            </a:solidFill>
          </a:ln>
        </p:spPr>
        <p:txBody>
          <a:bodyPr wrap="square" lIns="0" tIns="0" rIns="0" bIns="0" rtlCol="0"/>
          <a:lstStyle/>
          <a:p>
            <a:endParaRPr sz="1663"/>
          </a:p>
        </p:txBody>
      </p:sp>
      <p:sp>
        <p:nvSpPr>
          <p:cNvPr id="201" name="object 201"/>
          <p:cNvSpPr/>
          <p:nvPr/>
        </p:nvSpPr>
        <p:spPr>
          <a:xfrm>
            <a:off x="6208506" y="2946251"/>
            <a:ext cx="513790" cy="129428"/>
          </a:xfrm>
          <a:custGeom>
            <a:avLst/>
            <a:gdLst/>
            <a:ahLst/>
            <a:cxnLst/>
            <a:rect l="l" t="t" r="r" b="b"/>
            <a:pathLst>
              <a:path w="582295" h="146685">
                <a:moveTo>
                  <a:pt x="0" y="146303"/>
                </a:moveTo>
                <a:lnTo>
                  <a:pt x="582168" y="146303"/>
                </a:lnTo>
                <a:lnTo>
                  <a:pt x="582168" y="0"/>
                </a:lnTo>
                <a:lnTo>
                  <a:pt x="0" y="0"/>
                </a:lnTo>
                <a:lnTo>
                  <a:pt x="0" y="146303"/>
                </a:lnTo>
                <a:close/>
              </a:path>
            </a:pathLst>
          </a:custGeom>
          <a:solidFill>
            <a:srgbClr val="C1C1C1"/>
          </a:solidFill>
        </p:spPr>
        <p:txBody>
          <a:bodyPr wrap="square" lIns="0" tIns="0" rIns="0" bIns="0" rtlCol="0"/>
          <a:lstStyle/>
          <a:p>
            <a:endParaRPr sz="1663"/>
          </a:p>
        </p:txBody>
      </p:sp>
      <p:sp>
        <p:nvSpPr>
          <p:cNvPr id="202" name="object 202"/>
          <p:cNvSpPr txBox="1"/>
          <p:nvPr/>
        </p:nvSpPr>
        <p:spPr>
          <a:xfrm>
            <a:off x="6241677" y="2946803"/>
            <a:ext cx="445434" cy="135743"/>
          </a:xfrm>
          <a:prstGeom prst="rect">
            <a:avLst/>
          </a:prstGeom>
        </p:spPr>
        <p:txBody>
          <a:bodyPr vert="horz" wrap="square" lIns="0" tIns="0" rIns="0" bIns="0" rtlCol="0">
            <a:spAutoFit/>
          </a:bodyPr>
          <a:lstStyle/>
          <a:p>
            <a:pPr marL="11206"/>
            <a:r>
              <a:rPr sz="882" b="1" spc="-4" dirty="0">
                <a:latin typeface="Arial"/>
                <a:cs typeface="Arial"/>
              </a:rPr>
              <a:t>Numb</a:t>
            </a:r>
            <a:r>
              <a:rPr sz="882" b="1" spc="-9" dirty="0">
                <a:latin typeface="Arial"/>
                <a:cs typeface="Arial"/>
              </a:rPr>
              <a:t>e</a:t>
            </a:r>
            <a:r>
              <a:rPr sz="882" b="1" spc="-4" dirty="0">
                <a:latin typeface="Arial"/>
                <a:cs typeface="Arial"/>
              </a:rPr>
              <a:t>r</a:t>
            </a:r>
            <a:endParaRPr sz="882">
              <a:latin typeface="Arial"/>
              <a:cs typeface="Arial"/>
            </a:endParaRPr>
          </a:p>
        </p:txBody>
      </p:sp>
      <p:sp>
        <p:nvSpPr>
          <p:cNvPr id="203" name="object 203"/>
          <p:cNvSpPr/>
          <p:nvPr/>
        </p:nvSpPr>
        <p:spPr>
          <a:xfrm>
            <a:off x="6746389" y="2942216"/>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04" name="object 204"/>
          <p:cNvSpPr/>
          <p:nvPr/>
        </p:nvSpPr>
        <p:spPr>
          <a:xfrm>
            <a:off x="6751096" y="2946251"/>
            <a:ext cx="0" cy="129428"/>
          </a:xfrm>
          <a:custGeom>
            <a:avLst/>
            <a:gdLst/>
            <a:ahLst/>
            <a:cxnLst/>
            <a:rect l="l" t="t" r="r" b="b"/>
            <a:pathLst>
              <a:path h="146685">
                <a:moveTo>
                  <a:pt x="0" y="0"/>
                </a:moveTo>
                <a:lnTo>
                  <a:pt x="0" y="146303"/>
                </a:lnTo>
              </a:path>
            </a:pathLst>
          </a:custGeom>
          <a:ln w="10668">
            <a:solidFill>
              <a:srgbClr val="C1C1C1"/>
            </a:solidFill>
          </a:ln>
        </p:spPr>
        <p:txBody>
          <a:bodyPr wrap="square" lIns="0" tIns="0" rIns="0" bIns="0" rtlCol="0"/>
          <a:lstStyle/>
          <a:p>
            <a:endParaRPr sz="1663"/>
          </a:p>
        </p:txBody>
      </p:sp>
      <p:sp>
        <p:nvSpPr>
          <p:cNvPr id="205" name="object 205"/>
          <p:cNvSpPr/>
          <p:nvPr/>
        </p:nvSpPr>
        <p:spPr>
          <a:xfrm>
            <a:off x="7351506" y="2946251"/>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206" name="object 206"/>
          <p:cNvSpPr/>
          <p:nvPr/>
        </p:nvSpPr>
        <p:spPr>
          <a:xfrm>
            <a:off x="6746389" y="3079376"/>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07" name="object 207"/>
          <p:cNvSpPr/>
          <p:nvPr/>
        </p:nvSpPr>
        <p:spPr>
          <a:xfrm>
            <a:off x="6755802" y="2946251"/>
            <a:ext cx="591671" cy="129428"/>
          </a:xfrm>
          <a:custGeom>
            <a:avLst/>
            <a:gdLst/>
            <a:ahLst/>
            <a:cxnLst/>
            <a:rect l="l" t="t" r="r" b="b"/>
            <a:pathLst>
              <a:path w="670559" h="146685">
                <a:moveTo>
                  <a:pt x="0" y="146303"/>
                </a:moveTo>
                <a:lnTo>
                  <a:pt x="670559" y="146303"/>
                </a:lnTo>
                <a:lnTo>
                  <a:pt x="670559" y="0"/>
                </a:lnTo>
                <a:lnTo>
                  <a:pt x="0" y="0"/>
                </a:lnTo>
                <a:lnTo>
                  <a:pt x="0" y="146303"/>
                </a:lnTo>
                <a:close/>
              </a:path>
            </a:pathLst>
          </a:custGeom>
          <a:solidFill>
            <a:srgbClr val="C1C1C1"/>
          </a:solidFill>
        </p:spPr>
        <p:txBody>
          <a:bodyPr wrap="square" lIns="0" tIns="0" rIns="0" bIns="0" rtlCol="0"/>
          <a:lstStyle/>
          <a:p>
            <a:endParaRPr sz="1663"/>
          </a:p>
        </p:txBody>
      </p:sp>
      <p:sp>
        <p:nvSpPr>
          <p:cNvPr id="208" name="object 208"/>
          <p:cNvSpPr txBox="1"/>
          <p:nvPr/>
        </p:nvSpPr>
        <p:spPr>
          <a:xfrm>
            <a:off x="6744597" y="2946803"/>
            <a:ext cx="614643" cy="135743"/>
          </a:xfrm>
          <a:prstGeom prst="rect">
            <a:avLst/>
          </a:prstGeom>
        </p:spPr>
        <p:txBody>
          <a:bodyPr vert="horz" wrap="square" lIns="0" tIns="0" rIns="0" bIns="0" rtlCol="0">
            <a:spAutoFit/>
          </a:bodyPr>
          <a:lstStyle/>
          <a:p>
            <a:pPr marL="11206"/>
            <a:r>
              <a:rPr sz="882" b="1" spc="-26" dirty="0">
                <a:latin typeface="Arial"/>
                <a:cs typeface="Arial"/>
              </a:rPr>
              <a:t>A</a:t>
            </a:r>
            <a:r>
              <a:rPr sz="882" b="1" spc="9" dirty="0">
                <a:latin typeface="Arial"/>
                <a:cs typeface="Arial"/>
              </a:rPr>
              <a:t>v</a:t>
            </a:r>
            <a:r>
              <a:rPr sz="882" b="1" spc="-9" dirty="0">
                <a:latin typeface="Arial"/>
                <a:cs typeface="Arial"/>
              </a:rPr>
              <a:t>ai</a:t>
            </a:r>
            <a:r>
              <a:rPr sz="882" b="1" dirty="0">
                <a:latin typeface="Arial"/>
                <a:cs typeface="Arial"/>
              </a:rPr>
              <a:t>l</a:t>
            </a:r>
            <a:r>
              <a:rPr sz="882" b="1" spc="-9" dirty="0">
                <a:latin typeface="Arial"/>
                <a:cs typeface="Arial"/>
              </a:rPr>
              <a:t>a</a:t>
            </a:r>
            <a:r>
              <a:rPr sz="882" b="1" spc="-4" dirty="0">
                <a:latin typeface="Arial"/>
                <a:cs typeface="Arial"/>
              </a:rPr>
              <a:t>b</a:t>
            </a:r>
            <a:r>
              <a:rPr sz="882" b="1" spc="-9" dirty="0">
                <a:latin typeface="Arial"/>
                <a:cs typeface="Arial"/>
              </a:rPr>
              <a:t>ili</a:t>
            </a:r>
            <a:r>
              <a:rPr sz="882" b="1" spc="4" dirty="0">
                <a:latin typeface="Arial"/>
                <a:cs typeface="Arial"/>
              </a:rPr>
              <a:t>t</a:t>
            </a:r>
            <a:r>
              <a:rPr sz="882" b="1" spc="-4" dirty="0">
                <a:latin typeface="Arial"/>
                <a:cs typeface="Arial"/>
              </a:rPr>
              <a:t>y</a:t>
            </a:r>
            <a:endParaRPr sz="882">
              <a:latin typeface="Arial"/>
              <a:cs typeface="Arial"/>
            </a:endParaRPr>
          </a:p>
        </p:txBody>
      </p:sp>
      <p:sp>
        <p:nvSpPr>
          <p:cNvPr id="209" name="object 209"/>
          <p:cNvSpPr/>
          <p:nvPr/>
        </p:nvSpPr>
        <p:spPr>
          <a:xfrm>
            <a:off x="5731137" y="3100892"/>
            <a:ext cx="453278" cy="44824"/>
          </a:xfrm>
          <a:custGeom>
            <a:avLst/>
            <a:gdLst/>
            <a:ahLst/>
            <a:cxnLst/>
            <a:rect l="l" t="t" r="r" b="b"/>
            <a:pathLst>
              <a:path w="513715" h="50800">
                <a:moveTo>
                  <a:pt x="0" y="50292"/>
                </a:moveTo>
                <a:lnTo>
                  <a:pt x="513588" y="50292"/>
                </a:lnTo>
                <a:lnTo>
                  <a:pt x="513588" y="0"/>
                </a:lnTo>
                <a:lnTo>
                  <a:pt x="0" y="0"/>
                </a:lnTo>
                <a:lnTo>
                  <a:pt x="0" y="50292"/>
                </a:lnTo>
                <a:close/>
              </a:path>
            </a:pathLst>
          </a:custGeom>
          <a:solidFill>
            <a:srgbClr val="C1C1C1"/>
          </a:solidFill>
        </p:spPr>
        <p:txBody>
          <a:bodyPr wrap="square" lIns="0" tIns="0" rIns="0" bIns="0" rtlCol="0"/>
          <a:lstStyle/>
          <a:p>
            <a:endParaRPr sz="1663"/>
          </a:p>
        </p:txBody>
      </p:sp>
      <p:sp>
        <p:nvSpPr>
          <p:cNvPr id="210" name="object 210"/>
          <p:cNvSpPr/>
          <p:nvPr/>
        </p:nvSpPr>
        <p:spPr>
          <a:xfrm>
            <a:off x="5735170" y="3145267"/>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211" name="object 211"/>
          <p:cNvSpPr/>
          <p:nvPr/>
        </p:nvSpPr>
        <p:spPr>
          <a:xfrm>
            <a:off x="6179601" y="3145267"/>
            <a:ext cx="0" cy="129428"/>
          </a:xfrm>
          <a:custGeom>
            <a:avLst/>
            <a:gdLst/>
            <a:ahLst/>
            <a:cxnLst/>
            <a:rect l="l" t="t" r="r" b="b"/>
            <a:pathLst>
              <a:path h="146685">
                <a:moveTo>
                  <a:pt x="0" y="0"/>
                </a:moveTo>
                <a:lnTo>
                  <a:pt x="0" y="146303"/>
                </a:lnTo>
              </a:path>
            </a:pathLst>
          </a:custGeom>
          <a:ln w="10680">
            <a:solidFill>
              <a:srgbClr val="C1C1C1"/>
            </a:solidFill>
          </a:ln>
        </p:spPr>
        <p:txBody>
          <a:bodyPr wrap="square" lIns="0" tIns="0" rIns="0" bIns="0" rtlCol="0"/>
          <a:lstStyle/>
          <a:p>
            <a:endParaRPr sz="1663"/>
          </a:p>
        </p:txBody>
      </p:sp>
      <p:sp>
        <p:nvSpPr>
          <p:cNvPr id="212" name="object 212"/>
          <p:cNvSpPr/>
          <p:nvPr/>
        </p:nvSpPr>
        <p:spPr>
          <a:xfrm>
            <a:off x="5739205" y="3145267"/>
            <a:ext cx="435909" cy="129428"/>
          </a:xfrm>
          <a:custGeom>
            <a:avLst/>
            <a:gdLst/>
            <a:ahLst/>
            <a:cxnLst/>
            <a:rect l="l" t="t" r="r" b="b"/>
            <a:pathLst>
              <a:path w="494029" h="146685">
                <a:moveTo>
                  <a:pt x="0" y="146303"/>
                </a:moveTo>
                <a:lnTo>
                  <a:pt x="493776" y="146303"/>
                </a:lnTo>
                <a:lnTo>
                  <a:pt x="493776" y="0"/>
                </a:lnTo>
                <a:lnTo>
                  <a:pt x="0" y="0"/>
                </a:lnTo>
                <a:lnTo>
                  <a:pt x="0" y="146303"/>
                </a:lnTo>
                <a:close/>
              </a:path>
            </a:pathLst>
          </a:custGeom>
          <a:solidFill>
            <a:srgbClr val="C1C1C1"/>
          </a:solidFill>
        </p:spPr>
        <p:txBody>
          <a:bodyPr wrap="square" lIns="0" tIns="0" rIns="0" bIns="0" rtlCol="0"/>
          <a:lstStyle/>
          <a:p>
            <a:endParaRPr sz="1663"/>
          </a:p>
        </p:txBody>
      </p:sp>
      <p:sp>
        <p:nvSpPr>
          <p:cNvPr id="213" name="object 213"/>
          <p:cNvSpPr/>
          <p:nvPr/>
        </p:nvSpPr>
        <p:spPr>
          <a:xfrm>
            <a:off x="6204472" y="3108960"/>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14" name="object 214"/>
          <p:cNvSpPr/>
          <p:nvPr/>
        </p:nvSpPr>
        <p:spPr>
          <a:xfrm>
            <a:off x="6726218" y="3108960"/>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15" name="object 215"/>
          <p:cNvSpPr/>
          <p:nvPr/>
        </p:nvSpPr>
        <p:spPr>
          <a:xfrm>
            <a:off x="6208506" y="3108960"/>
            <a:ext cx="513790" cy="201706"/>
          </a:xfrm>
          <a:custGeom>
            <a:avLst/>
            <a:gdLst/>
            <a:ahLst/>
            <a:cxnLst/>
            <a:rect l="l" t="t" r="r" b="b"/>
            <a:pathLst>
              <a:path w="582295" h="228600">
                <a:moveTo>
                  <a:pt x="0" y="228600"/>
                </a:moveTo>
                <a:lnTo>
                  <a:pt x="582168" y="228600"/>
                </a:lnTo>
                <a:lnTo>
                  <a:pt x="582168" y="0"/>
                </a:lnTo>
                <a:lnTo>
                  <a:pt x="0" y="0"/>
                </a:lnTo>
                <a:lnTo>
                  <a:pt x="0" y="228600"/>
                </a:lnTo>
                <a:close/>
              </a:path>
            </a:pathLst>
          </a:custGeom>
          <a:solidFill>
            <a:srgbClr val="C1C1C1"/>
          </a:solidFill>
        </p:spPr>
        <p:txBody>
          <a:bodyPr wrap="square" lIns="0" tIns="0" rIns="0" bIns="0" rtlCol="0"/>
          <a:lstStyle/>
          <a:p>
            <a:endParaRPr sz="1663"/>
          </a:p>
        </p:txBody>
      </p:sp>
      <p:sp>
        <p:nvSpPr>
          <p:cNvPr id="217" name="object 217"/>
          <p:cNvSpPr/>
          <p:nvPr/>
        </p:nvSpPr>
        <p:spPr>
          <a:xfrm>
            <a:off x="6746389" y="3100892"/>
            <a:ext cx="609600" cy="44824"/>
          </a:xfrm>
          <a:custGeom>
            <a:avLst/>
            <a:gdLst/>
            <a:ahLst/>
            <a:cxnLst/>
            <a:rect l="l" t="t" r="r" b="b"/>
            <a:pathLst>
              <a:path w="690879" h="50800">
                <a:moveTo>
                  <a:pt x="0" y="50292"/>
                </a:moveTo>
                <a:lnTo>
                  <a:pt x="690372" y="50292"/>
                </a:lnTo>
                <a:lnTo>
                  <a:pt x="690372" y="0"/>
                </a:lnTo>
                <a:lnTo>
                  <a:pt x="0" y="0"/>
                </a:lnTo>
                <a:lnTo>
                  <a:pt x="0" y="50292"/>
                </a:lnTo>
                <a:close/>
              </a:path>
            </a:pathLst>
          </a:custGeom>
          <a:solidFill>
            <a:srgbClr val="C1C1C1"/>
          </a:solidFill>
        </p:spPr>
        <p:txBody>
          <a:bodyPr wrap="square" lIns="0" tIns="0" rIns="0" bIns="0" rtlCol="0"/>
          <a:lstStyle/>
          <a:p>
            <a:endParaRPr sz="1663"/>
          </a:p>
        </p:txBody>
      </p:sp>
      <p:sp>
        <p:nvSpPr>
          <p:cNvPr id="218" name="object 218"/>
          <p:cNvSpPr/>
          <p:nvPr/>
        </p:nvSpPr>
        <p:spPr>
          <a:xfrm>
            <a:off x="6751096" y="3145267"/>
            <a:ext cx="0" cy="129428"/>
          </a:xfrm>
          <a:custGeom>
            <a:avLst/>
            <a:gdLst/>
            <a:ahLst/>
            <a:cxnLst/>
            <a:rect l="l" t="t" r="r" b="b"/>
            <a:pathLst>
              <a:path h="146685">
                <a:moveTo>
                  <a:pt x="0" y="0"/>
                </a:moveTo>
                <a:lnTo>
                  <a:pt x="0" y="146303"/>
                </a:lnTo>
              </a:path>
            </a:pathLst>
          </a:custGeom>
          <a:ln w="10668">
            <a:solidFill>
              <a:srgbClr val="C1C1C1"/>
            </a:solidFill>
          </a:ln>
        </p:spPr>
        <p:txBody>
          <a:bodyPr wrap="square" lIns="0" tIns="0" rIns="0" bIns="0" rtlCol="0"/>
          <a:lstStyle/>
          <a:p>
            <a:endParaRPr sz="1663"/>
          </a:p>
        </p:txBody>
      </p:sp>
      <p:sp>
        <p:nvSpPr>
          <p:cNvPr id="219" name="object 219"/>
          <p:cNvSpPr/>
          <p:nvPr/>
        </p:nvSpPr>
        <p:spPr>
          <a:xfrm>
            <a:off x="7351506" y="3145267"/>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220" name="object 220"/>
          <p:cNvSpPr/>
          <p:nvPr/>
        </p:nvSpPr>
        <p:spPr>
          <a:xfrm>
            <a:off x="6746389" y="3296546"/>
            <a:ext cx="609600" cy="0"/>
          </a:xfrm>
          <a:custGeom>
            <a:avLst/>
            <a:gdLst/>
            <a:ahLst/>
            <a:cxnLst/>
            <a:rect l="l" t="t" r="r" b="b"/>
            <a:pathLst>
              <a:path w="690879">
                <a:moveTo>
                  <a:pt x="0" y="0"/>
                </a:moveTo>
                <a:lnTo>
                  <a:pt x="690372" y="0"/>
                </a:lnTo>
              </a:path>
            </a:pathLst>
          </a:custGeom>
          <a:ln w="50291">
            <a:solidFill>
              <a:srgbClr val="C1C1C1"/>
            </a:solidFill>
          </a:ln>
        </p:spPr>
        <p:txBody>
          <a:bodyPr wrap="square" lIns="0" tIns="0" rIns="0" bIns="0" rtlCol="0"/>
          <a:lstStyle/>
          <a:p>
            <a:endParaRPr sz="1663"/>
          </a:p>
        </p:txBody>
      </p:sp>
      <p:sp>
        <p:nvSpPr>
          <p:cNvPr id="221" name="object 221"/>
          <p:cNvSpPr/>
          <p:nvPr/>
        </p:nvSpPr>
        <p:spPr>
          <a:xfrm>
            <a:off x="6755802" y="3145267"/>
            <a:ext cx="591671" cy="129428"/>
          </a:xfrm>
          <a:custGeom>
            <a:avLst/>
            <a:gdLst/>
            <a:ahLst/>
            <a:cxnLst/>
            <a:rect l="l" t="t" r="r" b="b"/>
            <a:pathLst>
              <a:path w="670559" h="146685">
                <a:moveTo>
                  <a:pt x="0" y="146303"/>
                </a:moveTo>
                <a:lnTo>
                  <a:pt x="670559" y="146303"/>
                </a:lnTo>
                <a:lnTo>
                  <a:pt x="670559" y="0"/>
                </a:lnTo>
                <a:lnTo>
                  <a:pt x="0" y="0"/>
                </a:lnTo>
                <a:lnTo>
                  <a:pt x="0" y="146303"/>
                </a:lnTo>
                <a:close/>
              </a:path>
            </a:pathLst>
          </a:custGeom>
          <a:solidFill>
            <a:srgbClr val="C1C1C1"/>
          </a:solidFill>
        </p:spPr>
        <p:txBody>
          <a:bodyPr wrap="square" lIns="0" tIns="0" rIns="0" bIns="0" rtlCol="0"/>
          <a:lstStyle/>
          <a:p>
            <a:endParaRPr sz="1663"/>
          </a:p>
        </p:txBody>
      </p:sp>
      <p:sp>
        <p:nvSpPr>
          <p:cNvPr id="222" name="object 222"/>
          <p:cNvSpPr/>
          <p:nvPr/>
        </p:nvSpPr>
        <p:spPr>
          <a:xfrm>
            <a:off x="5731137" y="3336216"/>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223" name="object 223"/>
          <p:cNvSpPr/>
          <p:nvPr/>
        </p:nvSpPr>
        <p:spPr>
          <a:xfrm>
            <a:off x="5735170" y="3392693"/>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224" name="object 224"/>
          <p:cNvSpPr/>
          <p:nvPr/>
        </p:nvSpPr>
        <p:spPr>
          <a:xfrm>
            <a:off x="6179601" y="3392693"/>
            <a:ext cx="0" cy="129428"/>
          </a:xfrm>
          <a:custGeom>
            <a:avLst/>
            <a:gdLst/>
            <a:ahLst/>
            <a:cxnLst/>
            <a:rect l="l" t="t" r="r" b="b"/>
            <a:pathLst>
              <a:path h="146685">
                <a:moveTo>
                  <a:pt x="0" y="0"/>
                </a:moveTo>
                <a:lnTo>
                  <a:pt x="0" y="146303"/>
                </a:lnTo>
              </a:path>
            </a:pathLst>
          </a:custGeom>
          <a:ln w="10680">
            <a:solidFill>
              <a:srgbClr val="C1C1C1"/>
            </a:solidFill>
          </a:ln>
        </p:spPr>
        <p:txBody>
          <a:bodyPr wrap="square" lIns="0" tIns="0" rIns="0" bIns="0" rtlCol="0"/>
          <a:lstStyle/>
          <a:p>
            <a:endParaRPr sz="1663"/>
          </a:p>
        </p:txBody>
      </p:sp>
      <p:sp>
        <p:nvSpPr>
          <p:cNvPr id="225" name="object 225"/>
          <p:cNvSpPr/>
          <p:nvPr/>
        </p:nvSpPr>
        <p:spPr>
          <a:xfrm>
            <a:off x="5731137" y="3521784"/>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226" name="object 226"/>
          <p:cNvSpPr/>
          <p:nvPr/>
        </p:nvSpPr>
        <p:spPr>
          <a:xfrm>
            <a:off x="5739205" y="3392693"/>
            <a:ext cx="435909" cy="129428"/>
          </a:xfrm>
          <a:custGeom>
            <a:avLst/>
            <a:gdLst/>
            <a:ahLst/>
            <a:cxnLst/>
            <a:rect l="l" t="t" r="r" b="b"/>
            <a:pathLst>
              <a:path w="494029" h="146685">
                <a:moveTo>
                  <a:pt x="0" y="146303"/>
                </a:moveTo>
                <a:lnTo>
                  <a:pt x="493776" y="146303"/>
                </a:lnTo>
                <a:lnTo>
                  <a:pt x="493776" y="0"/>
                </a:lnTo>
                <a:lnTo>
                  <a:pt x="0" y="0"/>
                </a:lnTo>
                <a:lnTo>
                  <a:pt x="0" y="146303"/>
                </a:lnTo>
                <a:close/>
              </a:path>
            </a:pathLst>
          </a:custGeom>
          <a:solidFill>
            <a:srgbClr val="C1C1C1"/>
          </a:solidFill>
        </p:spPr>
        <p:txBody>
          <a:bodyPr wrap="square" lIns="0" tIns="0" rIns="0" bIns="0" rtlCol="0"/>
          <a:lstStyle/>
          <a:p>
            <a:endParaRPr sz="1663"/>
          </a:p>
        </p:txBody>
      </p:sp>
      <p:sp>
        <p:nvSpPr>
          <p:cNvPr id="227" name="object 227"/>
          <p:cNvSpPr txBox="1"/>
          <p:nvPr/>
        </p:nvSpPr>
        <p:spPr>
          <a:xfrm>
            <a:off x="5727999" y="3394590"/>
            <a:ext cx="396688" cy="135743"/>
          </a:xfrm>
          <a:prstGeom prst="rect">
            <a:avLst/>
          </a:prstGeom>
        </p:spPr>
        <p:txBody>
          <a:bodyPr vert="horz" wrap="square" lIns="0" tIns="0" rIns="0" bIns="0" rtlCol="0">
            <a:spAutoFit/>
          </a:bodyPr>
          <a:lstStyle/>
          <a:p>
            <a:pPr marL="11206"/>
            <a:r>
              <a:rPr sz="882" spc="-4" dirty="0">
                <a:latin typeface="Arial"/>
                <a:cs typeface="Arial"/>
              </a:rPr>
              <a:t>F</a:t>
            </a:r>
            <a:r>
              <a:rPr sz="882" spc="-9" dirty="0">
                <a:latin typeface="Arial"/>
                <a:cs typeface="Arial"/>
              </a:rPr>
              <a:t>e</a:t>
            </a:r>
            <a:r>
              <a:rPr sz="882" spc="9" dirty="0">
                <a:latin typeface="Arial"/>
                <a:cs typeface="Arial"/>
              </a:rPr>
              <a:t>m</a:t>
            </a:r>
            <a:r>
              <a:rPr sz="882" spc="-9" dirty="0">
                <a:latin typeface="Arial"/>
                <a:cs typeface="Arial"/>
              </a:rPr>
              <a:t>al</a:t>
            </a:r>
            <a:r>
              <a:rPr sz="882" spc="-4" dirty="0">
                <a:latin typeface="Arial"/>
                <a:cs typeface="Arial"/>
              </a:rPr>
              <a:t>e</a:t>
            </a:r>
            <a:endParaRPr sz="882">
              <a:latin typeface="Arial"/>
              <a:cs typeface="Arial"/>
            </a:endParaRPr>
          </a:p>
        </p:txBody>
      </p:sp>
      <p:sp>
        <p:nvSpPr>
          <p:cNvPr id="228" name="object 228"/>
          <p:cNvSpPr/>
          <p:nvPr/>
        </p:nvSpPr>
        <p:spPr>
          <a:xfrm>
            <a:off x="6200439" y="3346300"/>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229" name="object 229"/>
          <p:cNvSpPr/>
          <p:nvPr/>
        </p:nvSpPr>
        <p:spPr>
          <a:xfrm>
            <a:off x="6204472" y="3356385"/>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30" name="object 230"/>
          <p:cNvSpPr/>
          <p:nvPr/>
        </p:nvSpPr>
        <p:spPr>
          <a:xfrm>
            <a:off x="6726218" y="3356385"/>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31" name="object 231"/>
          <p:cNvSpPr/>
          <p:nvPr/>
        </p:nvSpPr>
        <p:spPr>
          <a:xfrm>
            <a:off x="6200439" y="3568177"/>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232" name="object 232"/>
          <p:cNvSpPr/>
          <p:nvPr/>
        </p:nvSpPr>
        <p:spPr>
          <a:xfrm>
            <a:off x="6208506" y="3356385"/>
            <a:ext cx="513790" cy="201706"/>
          </a:xfrm>
          <a:custGeom>
            <a:avLst/>
            <a:gdLst/>
            <a:ahLst/>
            <a:cxnLst/>
            <a:rect l="l" t="t" r="r" b="b"/>
            <a:pathLst>
              <a:path w="582295" h="228600">
                <a:moveTo>
                  <a:pt x="0" y="228600"/>
                </a:moveTo>
                <a:lnTo>
                  <a:pt x="582168" y="228600"/>
                </a:lnTo>
                <a:lnTo>
                  <a:pt x="582168" y="0"/>
                </a:lnTo>
                <a:lnTo>
                  <a:pt x="0" y="0"/>
                </a:lnTo>
                <a:lnTo>
                  <a:pt x="0" y="228600"/>
                </a:lnTo>
                <a:close/>
              </a:path>
            </a:pathLst>
          </a:custGeom>
          <a:solidFill>
            <a:srgbClr val="C1C1C1"/>
          </a:solidFill>
        </p:spPr>
        <p:txBody>
          <a:bodyPr wrap="square" lIns="0" tIns="0" rIns="0" bIns="0" rtlCol="0"/>
          <a:lstStyle/>
          <a:p>
            <a:endParaRPr sz="1663"/>
          </a:p>
        </p:txBody>
      </p:sp>
      <p:sp>
        <p:nvSpPr>
          <p:cNvPr id="233" name="object 233"/>
          <p:cNvSpPr/>
          <p:nvPr/>
        </p:nvSpPr>
        <p:spPr>
          <a:xfrm>
            <a:off x="6717201" y="3356829"/>
            <a:ext cx="0" cy="201706"/>
          </a:xfrm>
          <a:custGeom>
            <a:avLst/>
            <a:gdLst/>
            <a:ahLst/>
            <a:cxnLst/>
            <a:rect l="l" t="t" r="r" b="b"/>
            <a:pathLst>
              <a:path h="228600">
                <a:moveTo>
                  <a:pt x="0" y="0"/>
                </a:moveTo>
                <a:lnTo>
                  <a:pt x="0" y="228590"/>
                </a:lnTo>
              </a:path>
            </a:pathLst>
          </a:custGeom>
          <a:ln w="9514">
            <a:solidFill>
              <a:srgbClr val="FFFFFF"/>
            </a:solidFill>
          </a:ln>
        </p:spPr>
        <p:txBody>
          <a:bodyPr wrap="square" lIns="0" tIns="0" rIns="0" bIns="0" rtlCol="0"/>
          <a:lstStyle/>
          <a:p>
            <a:endParaRPr sz="1663"/>
          </a:p>
        </p:txBody>
      </p:sp>
      <p:sp>
        <p:nvSpPr>
          <p:cNvPr id="234" name="object 234"/>
          <p:cNvSpPr/>
          <p:nvPr/>
        </p:nvSpPr>
        <p:spPr>
          <a:xfrm>
            <a:off x="6209293" y="3554336"/>
            <a:ext cx="503704" cy="0"/>
          </a:xfrm>
          <a:custGeom>
            <a:avLst/>
            <a:gdLst/>
            <a:ahLst/>
            <a:cxnLst/>
            <a:rect l="l" t="t" r="r" b="b"/>
            <a:pathLst>
              <a:path w="570865">
                <a:moveTo>
                  <a:pt x="0" y="0"/>
                </a:moveTo>
                <a:lnTo>
                  <a:pt x="570864" y="0"/>
                </a:lnTo>
              </a:path>
            </a:pathLst>
          </a:custGeom>
          <a:ln w="9515">
            <a:solidFill>
              <a:srgbClr val="FFFFFF"/>
            </a:solidFill>
          </a:ln>
        </p:spPr>
        <p:txBody>
          <a:bodyPr wrap="square" lIns="0" tIns="0" rIns="0" bIns="0" rtlCol="0"/>
          <a:lstStyle/>
          <a:p>
            <a:endParaRPr sz="1663"/>
          </a:p>
        </p:txBody>
      </p:sp>
      <p:sp>
        <p:nvSpPr>
          <p:cNvPr id="235" name="object 235"/>
          <p:cNvSpPr/>
          <p:nvPr/>
        </p:nvSpPr>
        <p:spPr>
          <a:xfrm>
            <a:off x="6213491" y="3356828"/>
            <a:ext cx="0" cy="193301"/>
          </a:xfrm>
          <a:custGeom>
            <a:avLst/>
            <a:gdLst/>
            <a:ahLst/>
            <a:cxnLst/>
            <a:rect l="l" t="t" r="r" b="b"/>
            <a:pathLst>
              <a:path h="219075">
                <a:moveTo>
                  <a:pt x="0" y="0"/>
                </a:moveTo>
                <a:lnTo>
                  <a:pt x="0" y="219074"/>
                </a:lnTo>
              </a:path>
            </a:pathLst>
          </a:custGeom>
          <a:ln w="9514">
            <a:solidFill>
              <a:srgbClr val="A1A1A1"/>
            </a:solidFill>
          </a:ln>
        </p:spPr>
        <p:txBody>
          <a:bodyPr wrap="square" lIns="0" tIns="0" rIns="0" bIns="0" rtlCol="0"/>
          <a:lstStyle/>
          <a:p>
            <a:endParaRPr sz="1663"/>
          </a:p>
        </p:txBody>
      </p:sp>
      <p:sp>
        <p:nvSpPr>
          <p:cNvPr id="236" name="object 236"/>
          <p:cNvSpPr/>
          <p:nvPr/>
        </p:nvSpPr>
        <p:spPr>
          <a:xfrm>
            <a:off x="6217691" y="3361030"/>
            <a:ext cx="495860" cy="0"/>
          </a:xfrm>
          <a:custGeom>
            <a:avLst/>
            <a:gdLst/>
            <a:ahLst/>
            <a:cxnLst/>
            <a:rect l="l" t="t" r="r" b="b"/>
            <a:pathLst>
              <a:path w="561975">
                <a:moveTo>
                  <a:pt x="0" y="0"/>
                </a:moveTo>
                <a:lnTo>
                  <a:pt x="561359" y="0"/>
                </a:lnTo>
              </a:path>
            </a:pathLst>
          </a:custGeom>
          <a:ln w="9524">
            <a:solidFill>
              <a:srgbClr val="A1A1A1"/>
            </a:solidFill>
          </a:ln>
        </p:spPr>
        <p:txBody>
          <a:bodyPr wrap="square" lIns="0" tIns="0" rIns="0" bIns="0" rtlCol="0"/>
          <a:lstStyle/>
          <a:p>
            <a:endParaRPr sz="1663"/>
          </a:p>
        </p:txBody>
      </p:sp>
      <p:sp>
        <p:nvSpPr>
          <p:cNvPr id="237" name="object 237"/>
          <p:cNvSpPr/>
          <p:nvPr/>
        </p:nvSpPr>
        <p:spPr>
          <a:xfrm>
            <a:off x="6708811" y="3365232"/>
            <a:ext cx="0" cy="184897"/>
          </a:xfrm>
          <a:custGeom>
            <a:avLst/>
            <a:gdLst/>
            <a:ahLst/>
            <a:cxnLst/>
            <a:rect l="l" t="t" r="r" b="b"/>
            <a:pathLst>
              <a:path h="209550">
                <a:moveTo>
                  <a:pt x="0" y="0"/>
                </a:moveTo>
                <a:lnTo>
                  <a:pt x="0" y="209559"/>
                </a:lnTo>
              </a:path>
            </a:pathLst>
          </a:custGeom>
          <a:ln w="9514">
            <a:solidFill>
              <a:srgbClr val="E4E4E4"/>
            </a:solidFill>
          </a:ln>
        </p:spPr>
        <p:txBody>
          <a:bodyPr wrap="square" lIns="0" tIns="0" rIns="0" bIns="0" rtlCol="0"/>
          <a:lstStyle/>
          <a:p>
            <a:endParaRPr sz="1663"/>
          </a:p>
        </p:txBody>
      </p:sp>
      <p:sp>
        <p:nvSpPr>
          <p:cNvPr id="238" name="object 238"/>
          <p:cNvSpPr/>
          <p:nvPr/>
        </p:nvSpPr>
        <p:spPr>
          <a:xfrm>
            <a:off x="6217693" y="3545934"/>
            <a:ext cx="487456" cy="0"/>
          </a:xfrm>
          <a:custGeom>
            <a:avLst/>
            <a:gdLst/>
            <a:ahLst/>
            <a:cxnLst/>
            <a:rect l="l" t="t" r="r" b="b"/>
            <a:pathLst>
              <a:path w="552450">
                <a:moveTo>
                  <a:pt x="0" y="0"/>
                </a:moveTo>
                <a:lnTo>
                  <a:pt x="551844" y="0"/>
                </a:lnTo>
              </a:path>
            </a:pathLst>
          </a:custGeom>
          <a:ln w="9524">
            <a:solidFill>
              <a:srgbClr val="E4E4E4"/>
            </a:solidFill>
          </a:ln>
        </p:spPr>
        <p:txBody>
          <a:bodyPr wrap="square" lIns="0" tIns="0" rIns="0" bIns="0" rtlCol="0"/>
          <a:lstStyle/>
          <a:p>
            <a:endParaRPr sz="1663"/>
          </a:p>
        </p:txBody>
      </p:sp>
      <p:sp>
        <p:nvSpPr>
          <p:cNvPr id="239" name="object 239"/>
          <p:cNvSpPr/>
          <p:nvPr/>
        </p:nvSpPr>
        <p:spPr>
          <a:xfrm>
            <a:off x="6221892" y="3365231"/>
            <a:ext cx="0" cy="176493"/>
          </a:xfrm>
          <a:custGeom>
            <a:avLst/>
            <a:gdLst/>
            <a:ahLst/>
            <a:cxnLst/>
            <a:rect l="l" t="t" r="r" b="b"/>
            <a:pathLst>
              <a:path h="200025">
                <a:moveTo>
                  <a:pt x="0" y="0"/>
                </a:moveTo>
                <a:lnTo>
                  <a:pt x="0" y="200034"/>
                </a:lnTo>
              </a:path>
            </a:pathLst>
          </a:custGeom>
          <a:ln w="9514">
            <a:solidFill>
              <a:srgbClr val="696969"/>
            </a:solidFill>
          </a:ln>
        </p:spPr>
        <p:txBody>
          <a:bodyPr wrap="square" lIns="0" tIns="0" rIns="0" bIns="0" rtlCol="0"/>
          <a:lstStyle/>
          <a:p>
            <a:endParaRPr sz="1663"/>
          </a:p>
        </p:txBody>
      </p:sp>
      <p:sp>
        <p:nvSpPr>
          <p:cNvPr id="240" name="object 240"/>
          <p:cNvSpPr/>
          <p:nvPr/>
        </p:nvSpPr>
        <p:spPr>
          <a:xfrm>
            <a:off x="6226091" y="3369432"/>
            <a:ext cx="479051" cy="0"/>
          </a:xfrm>
          <a:custGeom>
            <a:avLst/>
            <a:gdLst/>
            <a:ahLst/>
            <a:cxnLst/>
            <a:rect l="l" t="t" r="r" b="b"/>
            <a:pathLst>
              <a:path w="542925">
                <a:moveTo>
                  <a:pt x="0" y="0"/>
                </a:moveTo>
                <a:lnTo>
                  <a:pt x="542330" y="0"/>
                </a:lnTo>
              </a:path>
            </a:pathLst>
          </a:custGeom>
          <a:ln w="9524">
            <a:solidFill>
              <a:srgbClr val="696969"/>
            </a:solidFill>
          </a:ln>
        </p:spPr>
        <p:txBody>
          <a:bodyPr wrap="square" lIns="0" tIns="0" rIns="0" bIns="0" rtlCol="0"/>
          <a:lstStyle/>
          <a:p>
            <a:endParaRPr sz="1663"/>
          </a:p>
        </p:txBody>
      </p:sp>
      <p:sp>
        <p:nvSpPr>
          <p:cNvPr id="241" name="object 241"/>
          <p:cNvSpPr/>
          <p:nvPr/>
        </p:nvSpPr>
        <p:spPr>
          <a:xfrm>
            <a:off x="6746389" y="3340249"/>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42" name="object 242"/>
          <p:cNvSpPr/>
          <p:nvPr/>
        </p:nvSpPr>
        <p:spPr>
          <a:xfrm>
            <a:off x="6751096" y="3344283"/>
            <a:ext cx="0" cy="226359"/>
          </a:xfrm>
          <a:custGeom>
            <a:avLst/>
            <a:gdLst/>
            <a:ahLst/>
            <a:cxnLst/>
            <a:rect l="l" t="t" r="r" b="b"/>
            <a:pathLst>
              <a:path h="256539">
                <a:moveTo>
                  <a:pt x="0" y="0"/>
                </a:moveTo>
                <a:lnTo>
                  <a:pt x="0" y="256032"/>
                </a:lnTo>
              </a:path>
            </a:pathLst>
          </a:custGeom>
          <a:ln w="10668">
            <a:solidFill>
              <a:srgbClr val="C1C1C1"/>
            </a:solidFill>
          </a:ln>
        </p:spPr>
        <p:txBody>
          <a:bodyPr wrap="square" lIns="0" tIns="0" rIns="0" bIns="0" rtlCol="0"/>
          <a:lstStyle/>
          <a:p>
            <a:endParaRPr sz="1663"/>
          </a:p>
        </p:txBody>
      </p:sp>
      <p:sp>
        <p:nvSpPr>
          <p:cNvPr id="243" name="object 243"/>
          <p:cNvSpPr/>
          <p:nvPr/>
        </p:nvSpPr>
        <p:spPr>
          <a:xfrm>
            <a:off x="7351506" y="3344283"/>
            <a:ext cx="0" cy="226359"/>
          </a:xfrm>
          <a:custGeom>
            <a:avLst/>
            <a:gdLst/>
            <a:ahLst/>
            <a:cxnLst/>
            <a:rect l="l" t="t" r="r" b="b"/>
            <a:pathLst>
              <a:path h="256539">
                <a:moveTo>
                  <a:pt x="0" y="0"/>
                </a:moveTo>
                <a:lnTo>
                  <a:pt x="0" y="256032"/>
                </a:lnTo>
              </a:path>
            </a:pathLst>
          </a:custGeom>
          <a:ln w="9144">
            <a:solidFill>
              <a:srgbClr val="C1C1C1"/>
            </a:solidFill>
          </a:ln>
        </p:spPr>
        <p:txBody>
          <a:bodyPr wrap="square" lIns="0" tIns="0" rIns="0" bIns="0" rtlCol="0"/>
          <a:lstStyle/>
          <a:p>
            <a:endParaRPr sz="1663"/>
          </a:p>
        </p:txBody>
      </p:sp>
      <p:sp>
        <p:nvSpPr>
          <p:cNvPr id="244" name="object 244"/>
          <p:cNvSpPr/>
          <p:nvPr/>
        </p:nvSpPr>
        <p:spPr>
          <a:xfrm>
            <a:off x="6746389" y="3574227"/>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45" name="object 245"/>
          <p:cNvSpPr/>
          <p:nvPr/>
        </p:nvSpPr>
        <p:spPr>
          <a:xfrm>
            <a:off x="6755802" y="3344283"/>
            <a:ext cx="591671" cy="226359"/>
          </a:xfrm>
          <a:custGeom>
            <a:avLst/>
            <a:gdLst/>
            <a:ahLst/>
            <a:cxnLst/>
            <a:rect l="l" t="t" r="r" b="b"/>
            <a:pathLst>
              <a:path w="670559" h="256539">
                <a:moveTo>
                  <a:pt x="0" y="256032"/>
                </a:moveTo>
                <a:lnTo>
                  <a:pt x="670559" y="256032"/>
                </a:lnTo>
                <a:lnTo>
                  <a:pt x="670559" y="0"/>
                </a:lnTo>
                <a:lnTo>
                  <a:pt x="0" y="0"/>
                </a:lnTo>
                <a:lnTo>
                  <a:pt x="0" y="256032"/>
                </a:lnTo>
                <a:close/>
              </a:path>
            </a:pathLst>
          </a:custGeom>
          <a:solidFill>
            <a:srgbClr val="C1C1C1"/>
          </a:solidFill>
        </p:spPr>
        <p:txBody>
          <a:bodyPr wrap="square" lIns="0" tIns="0" rIns="0" bIns="0" rtlCol="0"/>
          <a:lstStyle/>
          <a:p>
            <a:endParaRPr sz="1663"/>
          </a:p>
        </p:txBody>
      </p:sp>
      <p:sp>
        <p:nvSpPr>
          <p:cNvPr id="246" name="object 246"/>
          <p:cNvSpPr/>
          <p:nvPr/>
        </p:nvSpPr>
        <p:spPr>
          <a:xfrm>
            <a:off x="7244429" y="3344284"/>
            <a:ext cx="0" cy="201146"/>
          </a:xfrm>
          <a:custGeom>
            <a:avLst/>
            <a:gdLst/>
            <a:ahLst/>
            <a:cxnLst/>
            <a:rect l="l" t="t" r="r" b="b"/>
            <a:pathLst>
              <a:path h="227964">
                <a:moveTo>
                  <a:pt x="0" y="0"/>
                </a:moveTo>
                <a:lnTo>
                  <a:pt x="0" y="227584"/>
                </a:lnTo>
              </a:path>
            </a:pathLst>
          </a:custGeom>
          <a:ln w="9537">
            <a:solidFill>
              <a:srgbClr val="FFFFFF"/>
            </a:solidFill>
          </a:ln>
        </p:spPr>
        <p:txBody>
          <a:bodyPr wrap="square" lIns="0" tIns="0" rIns="0" bIns="0" rtlCol="0"/>
          <a:lstStyle/>
          <a:p>
            <a:endParaRPr sz="1663"/>
          </a:p>
        </p:txBody>
      </p:sp>
      <p:sp>
        <p:nvSpPr>
          <p:cNvPr id="247" name="object 247"/>
          <p:cNvSpPr/>
          <p:nvPr/>
        </p:nvSpPr>
        <p:spPr>
          <a:xfrm>
            <a:off x="6912460" y="3540890"/>
            <a:ext cx="327772" cy="0"/>
          </a:xfrm>
          <a:custGeom>
            <a:avLst/>
            <a:gdLst/>
            <a:ahLst/>
            <a:cxnLst/>
            <a:rect l="l" t="t" r="r" b="b"/>
            <a:pathLst>
              <a:path w="371475">
                <a:moveTo>
                  <a:pt x="0" y="0"/>
                </a:moveTo>
                <a:lnTo>
                  <a:pt x="371462" y="0"/>
                </a:lnTo>
              </a:path>
            </a:pathLst>
          </a:custGeom>
          <a:ln w="9525">
            <a:solidFill>
              <a:srgbClr val="FFFFFF"/>
            </a:solidFill>
          </a:ln>
        </p:spPr>
        <p:txBody>
          <a:bodyPr wrap="square" lIns="0" tIns="0" rIns="0" bIns="0" rtlCol="0"/>
          <a:lstStyle/>
          <a:p>
            <a:endParaRPr sz="1663"/>
          </a:p>
        </p:txBody>
      </p:sp>
      <p:sp>
        <p:nvSpPr>
          <p:cNvPr id="248" name="object 248"/>
          <p:cNvSpPr/>
          <p:nvPr/>
        </p:nvSpPr>
        <p:spPr>
          <a:xfrm>
            <a:off x="6916662" y="3344284"/>
            <a:ext cx="0" cy="192741"/>
          </a:xfrm>
          <a:custGeom>
            <a:avLst/>
            <a:gdLst/>
            <a:ahLst/>
            <a:cxnLst/>
            <a:rect l="l" t="t" r="r" b="b"/>
            <a:pathLst>
              <a:path h="218439">
                <a:moveTo>
                  <a:pt x="0" y="0"/>
                </a:moveTo>
                <a:lnTo>
                  <a:pt x="0" y="218059"/>
                </a:lnTo>
              </a:path>
            </a:pathLst>
          </a:custGeom>
          <a:ln w="9525">
            <a:solidFill>
              <a:srgbClr val="A1A1A1"/>
            </a:solidFill>
          </a:ln>
        </p:spPr>
        <p:txBody>
          <a:bodyPr wrap="square" lIns="0" tIns="0" rIns="0" bIns="0" rtlCol="0"/>
          <a:lstStyle/>
          <a:p>
            <a:endParaRPr sz="1663"/>
          </a:p>
        </p:txBody>
      </p:sp>
      <p:sp>
        <p:nvSpPr>
          <p:cNvPr id="249" name="object 249"/>
          <p:cNvSpPr/>
          <p:nvPr/>
        </p:nvSpPr>
        <p:spPr>
          <a:xfrm>
            <a:off x="6920864" y="3348037"/>
            <a:ext cx="319368" cy="0"/>
          </a:xfrm>
          <a:custGeom>
            <a:avLst/>
            <a:gdLst/>
            <a:ahLst/>
            <a:cxnLst/>
            <a:rect l="l" t="t" r="r" b="b"/>
            <a:pathLst>
              <a:path w="361950">
                <a:moveTo>
                  <a:pt x="0" y="0"/>
                </a:moveTo>
                <a:lnTo>
                  <a:pt x="361937" y="0"/>
                </a:lnTo>
              </a:path>
            </a:pathLst>
          </a:custGeom>
          <a:ln w="8509">
            <a:solidFill>
              <a:srgbClr val="A1A1A1"/>
            </a:solidFill>
          </a:ln>
        </p:spPr>
        <p:txBody>
          <a:bodyPr wrap="square" lIns="0" tIns="0" rIns="0" bIns="0" rtlCol="0"/>
          <a:lstStyle/>
          <a:p>
            <a:endParaRPr sz="1663"/>
          </a:p>
        </p:txBody>
      </p:sp>
      <p:sp>
        <p:nvSpPr>
          <p:cNvPr id="250" name="object 250"/>
          <p:cNvSpPr/>
          <p:nvPr/>
        </p:nvSpPr>
        <p:spPr>
          <a:xfrm>
            <a:off x="7236030" y="3351780"/>
            <a:ext cx="0" cy="184897"/>
          </a:xfrm>
          <a:custGeom>
            <a:avLst/>
            <a:gdLst/>
            <a:ahLst/>
            <a:cxnLst/>
            <a:rect l="l" t="t" r="r" b="b"/>
            <a:pathLst>
              <a:path h="209550">
                <a:moveTo>
                  <a:pt x="0" y="0"/>
                </a:moveTo>
                <a:lnTo>
                  <a:pt x="0" y="209562"/>
                </a:lnTo>
              </a:path>
            </a:pathLst>
          </a:custGeom>
          <a:ln w="9525">
            <a:solidFill>
              <a:srgbClr val="E4E4E4"/>
            </a:solidFill>
          </a:ln>
        </p:spPr>
        <p:txBody>
          <a:bodyPr wrap="square" lIns="0" tIns="0" rIns="0" bIns="0" rtlCol="0"/>
          <a:lstStyle/>
          <a:p>
            <a:endParaRPr sz="1663"/>
          </a:p>
        </p:txBody>
      </p:sp>
      <p:sp>
        <p:nvSpPr>
          <p:cNvPr id="251" name="object 251"/>
          <p:cNvSpPr/>
          <p:nvPr/>
        </p:nvSpPr>
        <p:spPr>
          <a:xfrm>
            <a:off x="6920865" y="3532481"/>
            <a:ext cx="310963" cy="0"/>
          </a:xfrm>
          <a:custGeom>
            <a:avLst/>
            <a:gdLst/>
            <a:ahLst/>
            <a:cxnLst/>
            <a:rect l="l" t="t" r="r" b="b"/>
            <a:pathLst>
              <a:path w="352425">
                <a:moveTo>
                  <a:pt x="0" y="0"/>
                </a:moveTo>
                <a:lnTo>
                  <a:pt x="352425" y="0"/>
                </a:lnTo>
              </a:path>
            </a:pathLst>
          </a:custGeom>
          <a:ln w="9537">
            <a:solidFill>
              <a:srgbClr val="E4E4E4"/>
            </a:solidFill>
          </a:ln>
        </p:spPr>
        <p:txBody>
          <a:bodyPr wrap="square" lIns="0" tIns="0" rIns="0" bIns="0" rtlCol="0"/>
          <a:lstStyle/>
          <a:p>
            <a:endParaRPr sz="1663"/>
          </a:p>
        </p:txBody>
      </p:sp>
      <p:sp>
        <p:nvSpPr>
          <p:cNvPr id="252" name="object 252"/>
          <p:cNvSpPr/>
          <p:nvPr/>
        </p:nvSpPr>
        <p:spPr>
          <a:xfrm>
            <a:off x="6925067" y="3351791"/>
            <a:ext cx="0" cy="176493"/>
          </a:xfrm>
          <a:custGeom>
            <a:avLst/>
            <a:gdLst/>
            <a:ahLst/>
            <a:cxnLst/>
            <a:rect l="l" t="t" r="r" b="b"/>
            <a:pathLst>
              <a:path h="200025">
                <a:moveTo>
                  <a:pt x="0" y="0"/>
                </a:moveTo>
                <a:lnTo>
                  <a:pt x="0" y="200025"/>
                </a:lnTo>
              </a:path>
            </a:pathLst>
          </a:custGeom>
          <a:ln w="9525">
            <a:solidFill>
              <a:srgbClr val="696969"/>
            </a:solidFill>
          </a:ln>
        </p:spPr>
        <p:txBody>
          <a:bodyPr wrap="square" lIns="0" tIns="0" rIns="0" bIns="0" rtlCol="0"/>
          <a:lstStyle/>
          <a:p>
            <a:endParaRPr sz="1663"/>
          </a:p>
        </p:txBody>
      </p:sp>
      <p:sp>
        <p:nvSpPr>
          <p:cNvPr id="253" name="object 253"/>
          <p:cNvSpPr/>
          <p:nvPr/>
        </p:nvSpPr>
        <p:spPr>
          <a:xfrm>
            <a:off x="6929268" y="3355988"/>
            <a:ext cx="302559" cy="0"/>
          </a:xfrm>
          <a:custGeom>
            <a:avLst/>
            <a:gdLst/>
            <a:ahLst/>
            <a:cxnLst/>
            <a:rect l="l" t="t" r="r" b="b"/>
            <a:pathLst>
              <a:path w="342900">
                <a:moveTo>
                  <a:pt x="0" y="0"/>
                </a:moveTo>
                <a:lnTo>
                  <a:pt x="342900" y="0"/>
                </a:lnTo>
              </a:path>
            </a:pathLst>
          </a:custGeom>
          <a:ln w="9537">
            <a:solidFill>
              <a:srgbClr val="696969"/>
            </a:solidFill>
          </a:ln>
        </p:spPr>
        <p:txBody>
          <a:bodyPr wrap="square" lIns="0" tIns="0" rIns="0" bIns="0" rtlCol="0"/>
          <a:lstStyle/>
          <a:p>
            <a:endParaRPr sz="1663"/>
          </a:p>
        </p:txBody>
      </p:sp>
      <p:sp>
        <p:nvSpPr>
          <p:cNvPr id="254" name="object 254"/>
          <p:cNvSpPr txBox="1"/>
          <p:nvPr/>
        </p:nvSpPr>
        <p:spPr>
          <a:xfrm>
            <a:off x="7236758" y="3442999"/>
            <a:ext cx="122144" cy="135743"/>
          </a:xfrm>
          <a:prstGeom prst="rect">
            <a:avLst/>
          </a:prstGeom>
        </p:spPr>
        <p:txBody>
          <a:bodyPr vert="horz" wrap="square" lIns="0" tIns="0" rIns="0" bIns="0" rtlCol="0">
            <a:spAutoFit/>
          </a:bodyPr>
          <a:lstStyle/>
          <a:p>
            <a:pPr marL="11206"/>
            <a:r>
              <a:rPr sz="882" spc="-4" dirty="0">
                <a:latin typeface="Arial"/>
                <a:cs typeface="Arial"/>
              </a:rPr>
              <a:t>%</a:t>
            </a:r>
            <a:endParaRPr sz="882">
              <a:latin typeface="Arial"/>
              <a:cs typeface="Arial"/>
            </a:endParaRPr>
          </a:p>
        </p:txBody>
      </p:sp>
      <p:sp>
        <p:nvSpPr>
          <p:cNvPr id="255" name="object 255"/>
          <p:cNvSpPr/>
          <p:nvPr/>
        </p:nvSpPr>
        <p:spPr>
          <a:xfrm>
            <a:off x="5731137" y="3595744"/>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256" name="object 256"/>
          <p:cNvSpPr/>
          <p:nvPr/>
        </p:nvSpPr>
        <p:spPr>
          <a:xfrm>
            <a:off x="5735170" y="3652221"/>
            <a:ext cx="0" cy="127747"/>
          </a:xfrm>
          <a:custGeom>
            <a:avLst/>
            <a:gdLst/>
            <a:ahLst/>
            <a:cxnLst/>
            <a:rect l="l" t="t" r="r" b="b"/>
            <a:pathLst>
              <a:path h="144779">
                <a:moveTo>
                  <a:pt x="0" y="0"/>
                </a:moveTo>
                <a:lnTo>
                  <a:pt x="0" y="144779"/>
                </a:lnTo>
              </a:path>
            </a:pathLst>
          </a:custGeom>
          <a:ln w="9144">
            <a:solidFill>
              <a:srgbClr val="C1C1C1"/>
            </a:solidFill>
          </a:ln>
        </p:spPr>
        <p:txBody>
          <a:bodyPr wrap="square" lIns="0" tIns="0" rIns="0" bIns="0" rtlCol="0"/>
          <a:lstStyle/>
          <a:p>
            <a:endParaRPr sz="1663"/>
          </a:p>
        </p:txBody>
      </p:sp>
      <p:sp>
        <p:nvSpPr>
          <p:cNvPr id="257" name="object 257"/>
          <p:cNvSpPr/>
          <p:nvPr/>
        </p:nvSpPr>
        <p:spPr>
          <a:xfrm>
            <a:off x="6179601" y="3652221"/>
            <a:ext cx="0" cy="127747"/>
          </a:xfrm>
          <a:custGeom>
            <a:avLst/>
            <a:gdLst/>
            <a:ahLst/>
            <a:cxnLst/>
            <a:rect l="l" t="t" r="r" b="b"/>
            <a:pathLst>
              <a:path h="144779">
                <a:moveTo>
                  <a:pt x="0" y="0"/>
                </a:moveTo>
                <a:lnTo>
                  <a:pt x="0" y="144779"/>
                </a:lnTo>
              </a:path>
            </a:pathLst>
          </a:custGeom>
          <a:ln w="10680">
            <a:solidFill>
              <a:srgbClr val="C1C1C1"/>
            </a:solidFill>
          </a:ln>
        </p:spPr>
        <p:txBody>
          <a:bodyPr wrap="square" lIns="0" tIns="0" rIns="0" bIns="0" rtlCol="0"/>
          <a:lstStyle/>
          <a:p>
            <a:endParaRPr sz="1663"/>
          </a:p>
        </p:txBody>
      </p:sp>
      <p:sp>
        <p:nvSpPr>
          <p:cNvPr id="258" name="object 258"/>
          <p:cNvSpPr/>
          <p:nvPr/>
        </p:nvSpPr>
        <p:spPr>
          <a:xfrm>
            <a:off x="5731137" y="3779969"/>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259" name="object 259"/>
          <p:cNvSpPr/>
          <p:nvPr/>
        </p:nvSpPr>
        <p:spPr>
          <a:xfrm>
            <a:off x="5739205" y="3652221"/>
            <a:ext cx="435909" cy="127747"/>
          </a:xfrm>
          <a:custGeom>
            <a:avLst/>
            <a:gdLst/>
            <a:ahLst/>
            <a:cxnLst/>
            <a:rect l="l" t="t" r="r" b="b"/>
            <a:pathLst>
              <a:path w="494029" h="144779">
                <a:moveTo>
                  <a:pt x="0" y="144779"/>
                </a:moveTo>
                <a:lnTo>
                  <a:pt x="493776" y="144779"/>
                </a:lnTo>
                <a:lnTo>
                  <a:pt x="493776" y="0"/>
                </a:lnTo>
                <a:lnTo>
                  <a:pt x="0" y="0"/>
                </a:lnTo>
                <a:lnTo>
                  <a:pt x="0" y="144779"/>
                </a:lnTo>
                <a:close/>
              </a:path>
            </a:pathLst>
          </a:custGeom>
          <a:solidFill>
            <a:srgbClr val="C1C1C1"/>
          </a:solidFill>
        </p:spPr>
        <p:txBody>
          <a:bodyPr wrap="square" lIns="0" tIns="0" rIns="0" bIns="0" rtlCol="0"/>
          <a:lstStyle/>
          <a:p>
            <a:endParaRPr sz="1663"/>
          </a:p>
        </p:txBody>
      </p:sp>
      <p:sp>
        <p:nvSpPr>
          <p:cNvPr id="260" name="object 260"/>
          <p:cNvSpPr txBox="1"/>
          <p:nvPr/>
        </p:nvSpPr>
        <p:spPr>
          <a:xfrm>
            <a:off x="5727999" y="3654118"/>
            <a:ext cx="416299" cy="135743"/>
          </a:xfrm>
          <a:prstGeom prst="rect">
            <a:avLst/>
          </a:prstGeom>
        </p:spPr>
        <p:txBody>
          <a:bodyPr vert="horz" wrap="square" lIns="0" tIns="0" rIns="0" bIns="0" rtlCol="0">
            <a:spAutoFit/>
          </a:bodyPr>
          <a:lstStyle/>
          <a:p>
            <a:pPr marL="11206"/>
            <a:r>
              <a:rPr sz="882" spc="-9" dirty="0">
                <a:latin typeface="Arial"/>
                <a:cs typeface="Arial"/>
              </a:rPr>
              <a:t>Mi</a:t>
            </a:r>
            <a:r>
              <a:rPr sz="882" dirty="0">
                <a:latin typeface="Arial"/>
                <a:cs typeface="Arial"/>
              </a:rPr>
              <a:t>n</a:t>
            </a:r>
            <a:r>
              <a:rPr sz="882" spc="-9" dirty="0">
                <a:latin typeface="Arial"/>
                <a:cs typeface="Arial"/>
              </a:rPr>
              <a:t>o</a:t>
            </a:r>
            <a:r>
              <a:rPr sz="882" spc="-4" dirty="0">
                <a:latin typeface="Arial"/>
                <a:cs typeface="Arial"/>
              </a:rPr>
              <a:t>r</a:t>
            </a:r>
            <a:r>
              <a:rPr sz="882" spc="-9" dirty="0">
                <a:latin typeface="Arial"/>
                <a:cs typeface="Arial"/>
              </a:rPr>
              <a:t>i</a:t>
            </a:r>
            <a:r>
              <a:rPr sz="882" spc="9" dirty="0">
                <a:latin typeface="Arial"/>
                <a:cs typeface="Arial"/>
              </a:rPr>
              <a:t>t</a:t>
            </a:r>
            <a:r>
              <a:rPr sz="882" spc="-4" dirty="0">
                <a:latin typeface="Arial"/>
                <a:cs typeface="Arial"/>
              </a:rPr>
              <a:t>y</a:t>
            </a:r>
            <a:endParaRPr sz="882">
              <a:latin typeface="Arial"/>
              <a:cs typeface="Arial"/>
            </a:endParaRPr>
          </a:p>
        </p:txBody>
      </p:sp>
      <p:sp>
        <p:nvSpPr>
          <p:cNvPr id="261" name="object 261"/>
          <p:cNvSpPr/>
          <p:nvPr/>
        </p:nvSpPr>
        <p:spPr>
          <a:xfrm>
            <a:off x="6200439" y="3605828"/>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262" name="object 262"/>
          <p:cNvSpPr/>
          <p:nvPr/>
        </p:nvSpPr>
        <p:spPr>
          <a:xfrm>
            <a:off x="6204472" y="3615913"/>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63" name="object 263"/>
          <p:cNvSpPr/>
          <p:nvPr/>
        </p:nvSpPr>
        <p:spPr>
          <a:xfrm>
            <a:off x="6726218" y="3615913"/>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264" name="object 264"/>
          <p:cNvSpPr/>
          <p:nvPr/>
        </p:nvSpPr>
        <p:spPr>
          <a:xfrm>
            <a:off x="6200439" y="3827032"/>
            <a:ext cx="530038" cy="0"/>
          </a:xfrm>
          <a:custGeom>
            <a:avLst/>
            <a:gdLst/>
            <a:ahLst/>
            <a:cxnLst/>
            <a:rect l="l" t="t" r="r" b="b"/>
            <a:pathLst>
              <a:path w="600709">
                <a:moveTo>
                  <a:pt x="0" y="0"/>
                </a:moveTo>
                <a:lnTo>
                  <a:pt x="600455" y="0"/>
                </a:lnTo>
              </a:path>
            </a:pathLst>
          </a:custGeom>
          <a:ln w="21336">
            <a:solidFill>
              <a:srgbClr val="C1C1C1"/>
            </a:solidFill>
          </a:ln>
        </p:spPr>
        <p:txBody>
          <a:bodyPr wrap="square" lIns="0" tIns="0" rIns="0" bIns="0" rtlCol="0"/>
          <a:lstStyle/>
          <a:p>
            <a:endParaRPr sz="1663"/>
          </a:p>
        </p:txBody>
      </p:sp>
      <p:sp>
        <p:nvSpPr>
          <p:cNvPr id="265" name="object 265"/>
          <p:cNvSpPr/>
          <p:nvPr/>
        </p:nvSpPr>
        <p:spPr>
          <a:xfrm>
            <a:off x="6208506" y="3615913"/>
            <a:ext cx="513790" cy="201706"/>
          </a:xfrm>
          <a:custGeom>
            <a:avLst/>
            <a:gdLst/>
            <a:ahLst/>
            <a:cxnLst/>
            <a:rect l="l" t="t" r="r" b="b"/>
            <a:pathLst>
              <a:path w="582295" h="228600">
                <a:moveTo>
                  <a:pt x="0" y="228600"/>
                </a:moveTo>
                <a:lnTo>
                  <a:pt x="582168" y="228600"/>
                </a:lnTo>
                <a:lnTo>
                  <a:pt x="582168" y="0"/>
                </a:lnTo>
                <a:lnTo>
                  <a:pt x="0" y="0"/>
                </a:lnTo>
                <a:lnTo>
                  <a:pt x="0" y="228600"/>
                </a:lnTo>
                <a:close/>
              </a:path>
            </a:pathLst>
          </a:custGeom>
          <a:solidFill>
            <a:srgbClr val="C1C1C1"/>
          </a:solidFill>
        </p:spPr>
        <p:txBody>
          <a:bodyPr wrap="square" lIns="0" tIns="0" rIns="0" bIns="0" rtlCol="0"/>
          <a:lstStyle/>
          <a:p>
            <a:endParaRPr sz="1663"/>
          </a:p>
        </p:txBody>
      </p:sp>
      <p:sp>
        <p:nvSpPr>
          <p:cNvPr id="266" name="object 266"/>
          <p:cNvSpPr/>
          <p:nvPr/>
        </p:nvSpPr>
        <p:spPr>
          <a:xfrm>
            <a:off x="6717201" y="3616802"/>
            <a:ext cx="0" cy="201706"/>
          </a:xfrm>
          <a:custGeom>
            <a:avLst/>
            <a:gdLst/>
            <a:ahLst/>
            <a:cxnLst/>
            <a:rect l="l" t="t" r="r" b="b"/>
            <a:pathLst>
              <a:path h="228600">
                <a:moveTo>
                  <a:pt x="0" y="0"/>
                </a:moveTo>
                <a:lnTo>
                  <a:pt x="0" y="228599"/>
                </a:lnTo>
              </a:path>
            </a:pathLst>
          </a:custGeom>
          <a:ln w="9514">
            <a:solidFill>
              <a:srgbClr val="FFFFFF"/>
            </a:solidFill>
          </a:ln>
        </p:spPr>
        <p:txBody>
          <a:bodyPr wrap="square" lIns="0" tIns="0" rIns="0" bIns="0" rtlCol="0"/>
          <a:lstStyle/>
          <a:p>
            <a:endParaRPr sz="1663"/>
          </a:p>
        </p:txBody>
      </p:sp>
      <p:sp>
        <p:nvSpPr>
          <p:cNvPr id="267" name="object 267"/>
          <p:cNvSpPr/>
          <p:nvPr/>
        </p:nvSpPr>
        <p:spPr>
          <a:xfrm>
            <a:off x="6209293" y="3814313"/>
            <a:ext cx="503704" cy="0"/>
          </a:xfrm>
          <a:custGeom>
            <a:avLst/>
            <a:gdLst/>
            <a:ahLst/>
            <a:cxnLst/>
            <a:rect l="l" t="t" r="r" b="b"/>
            <a:pathLst>
              <a:path w="570865">
                <a:moveTo>
                  <a:pt x="0" y="0"/>
                </a:moveTo>
                <a:lnTo>
                  <a:pt x="570864" y="0"/>
                </a:lnTo>
              </a:path>
            </a:pathLst>
          </a:custGeom>
          <a:ln w="9524">
            <a:solidFill>
              <a:srgbClr val="FFFFFF"/>
            </a:solidFill>
          </a:ln>
        </p:spPr>
        <p:txBody>
          <a:bodyPr wrap="square" lIns="0" tIns="0" rIns="0" bIns="0" rtlCol="0"/>
          <a:lstStyle/>
          <a:p>
            <a:endParaRPr sz="1663"/>
          </a:p>
        </p:txBody>
      </p:sp>
      <p:sp>
        <p:nvSpPr>
          <p:cNvPr id="268" name="object 268"/>
          <p:cNvSpPr/>
          <p:nvPr/>
        </p:nvSpPr>
        <p:spPr>
          <a:xfrm>
            <a:off x="6213491" y="3616802"/>
            <a:ext cx="0" cy="193301"/>
          </a:xfrm>
          <a:custGeom>
            <a:avLst/>
            <a:gdLst/>
            <a:ahLst/>
            <a:cxnLst/>
            <a:rect l="l" t="t" r="r" b="b"/>
            <a:pathLst>
              <a:path h="219075">
                <a:moveTo>
                  <a:pt x="0" y="0"/>
                </a:moveTo>
                <a:lnTo>
                  <a:pt x="0" y="219074"/>
                </a:lnTo>
              </a:path>
            </a:pathLst>
          </a:custGeom>
          <a:ln w="9514">
            <a:solidFill>
              <a:srgbClr val="A1A1A1"/>
            </a:solidFill>
          </a:ln>
        </p:spPr>
        <p:txBody>
          <a:bodyPr wrap="square" lIns="0" tIns="0" rIns="0" bIns="0" rtlCol="0"/>
          <a:lstStyle/>
          <a:p>
            <a:endParaRPr sz="1663"/>
          </a:p>
        </p:txBody>
      </p:sp>
      <p:sp>
        <p:nvSpPr>
          <p:cNvPr id="269" name="object 269"/>
          <p:cNvSpPr/>
          <p:nvPr/>
        </p:nvSpPr>
        <p:spPr>
          <a:xfrm>
            <a:off x="6217691" y="3621007"/>
            <a:ext cx="495860" cy="0"/>
          </a:xfrm>
          <a:custGeom>
            <a:avLst/>
            <a:gdLst/>
            <a:ahLst/>
            <a:cxnLst/>
            <a:rect l="l" t="t" r="r" b="b"/>
            <a:pathLst>
              <a:path w="561975">
                <a:moveTo>
                  <a:pt x="0" y="0"/>
                </a:moveTo>
                <a:lnTo>
                  <a:pt x="561359" y="0"/>
                </a:lnTo>
              </a:path>
            </a:pathLst>
          </a:custGeom>
          <a:ln w="9534">
            <a:solidFill>
              <a:srgbClr val="A1A1A1"/>
            </a:solidFill>
          </a:ln>
        </p:spPr>
        <p:txBody>
          <a:bodyPr wrap="square" lIns="0" tIns="0" rIns="0" bIns="0" rtlCol="0"/>
          <a:lstStyle/>
          <a:p>
            <a:endParaRPr sz="1663"/>
          </a:p>
        </p:txBody>
      </p:sp>
      <p:sp>
        <p:nvSpPr>
          <p:cNvPr id="270" name="object 270"/>
          <p:cNvSpPr/>
          <p:nvPr/>
        </p:nvSpPr>
        <p:spPr>
          <a:xfrm>
            <a:off x="6708811" y="3625213"/>
            <a:ext cx="0" cy="184897"/>
          </a:xfrm>
          <a:custGeom>
            <a:avLst/>
            <a:gdLst/>
            <a:ahLst/>
            <a:cxnLst/>
            <a:rect l="l" t="t" r="r" b="b"/>
            <a:pathLst>
              <a:path h="209550">
                <a:moveTo>
                  <a:pt x="0" y="0"/>
                </a:moveTo>
                <a:lnTo>
                  <a:pt x="0" y="209549"/>
                </a:lnTo>
              </a:path>
            </a:pathLst>
          </a:custGeom>
          <a:ln w="9514">
            <a:solidFill>
              <a:srgbClr val="E4E4E4"/>
            </a:solidFill>
          </a:ln>
        </p:spPr>
        <p:txBody>
          <a:bodyPr wrap="square" lIns="0" tIns="0" rIns="0" bIns="0" rtlCol="0"/>
          <a:lstStyle/>
          <a:p>
            <a:endParaRPr sz="1663"/>
          </a:p>
        </p:txBody>
      </p:sp>
      <p:sp>
        <p:nvSpPr>
          <p:cNvPr id="271" name="object 271"/>
          <p:cNvSpPr/>
          <p:nvPr/>
        </p:nvSpPr>
        <p:spPr>
          <a:xfrm>
            <a:off x="6217693" y="3805907"/>
            <a:ext cx="487456" cy="0"/>
          </a:xfrm>
          <a:custGeom>
            <a:avLst/>
            <a:gdLst/>
            <a:ahLst/>
            <a:cxnLst/>
            <a:rect l="l" t="t" r="r" b="b"/>
            <a:pathLst>
              <a:path w="552450">
                <a:moveTo>
                  <a:pt x="0" y="0"/>
                </a:moveTo>
                <a:lnTo>
                  <a:pt x="551844" y="0"/>
                </a:lnTo>
              </a:path>
            </a:pathLst>
          </a:custGeom>
          <a:ln w="9524">
            <a:solidFill>
              <a:srgbClr val="E4E4E4"/>
            </a:solidFill>
          </a:ln>
        </p:spPr>
        <p:txBody>
          <a:bodyPr wrap="square" lIns="0" tIns="0" rIns="0" bIns="0" rtlCol="0"/>
          <a:lstStyle/>
          <a:p>
            <a:endParaRPr sz="1663"/>
          </a:p>
        </p:txBody>
      </p:sp>
      <p:sp>
        <p:nvSpPr>
          <p:cNvPr id="272" name="object 272"/>
          <p:cNvSpPr/>
          <p:nvPr/>
        </p:nvSpPr>
        <p:spPr>
          <a:xfrm>
            <a:off x="6221892" y="3625213"/>
            <a:ext cx="0" cy="176493"/>
          </a:xfrm>
          <a:custGeom>
            <a:avLst/>
            <a:gdLst/>
            <a:ahLst/>
            <a:cxnLst/>
            <a:rect l="l" t="t" r="r" b="b"/>
            <a:pathLst>
              <a:path h="200025">
                <a:moveTo>
                  <a:pt x="0" y="0"/>
                </a:moveTo>
                <a:lnTo>
                  <a:pt x="0" y="200024"/>
                </a:lnTo>
              </a:path>
            </a:pathLst>
          </a:custGeom>
          <a:ln w="9514">
            <a:solidFill>
              <a:srgbClr val="696969"/>
            </a:solidFill>
          </a:ln>
        </p:spPr>
        <p:txBody>
          <a:bodyPr wrap="square" lIns="0" tIns="0" rIns="0" bIns="0" rtlCol="0"/>
          <a:lstStyle/>
          <a:p>
            <a:endParaRPr sz="1663"/>
          </a:p>
        </p:txBody>
      </p:sp>
      <p:sp>
        <p:nvSpPr>
          <p:cNvPr id="273" name="object 273"/>
          <p:cNvSpPr/>
          <p:nvPr/>
        </p:nvSpPr>
        <p:spPr>
          <a:xfrm>
            <a:off x="6226091" y="3629414"/>
            <a:ext cx="479051" cy="0"/>
          </a:xfrm>
          <a:custGeom>
            <a:avLst/>
            <a:gdLst/>
            <a:ahLst/>
            <a:cxnLst/>
            <a:rect l="l" t="t" r="r" b="b"/>
            <a:pathLst>
              <a:path w="542925">
                <a:moveTo>
                  <a:pt x="0" y="0"/>
                </a:moveTo>
                <a:lnTo>
                  <a:pt x="542330" y="0"/>
                </a:lnTo>
              </a:path>
            </a:pathLst>
          </a:custGeom>
          <a:ln w="9524">
            <a:solidFill>
              <a:srgbClr val="696969"/>
            </a:solidFill>
          </a:ln>
        </p:spPr>
        <p:txBody>
          <a:bodyPr wrap="square" lIns="0" tIns="0" rIns="0" bIns="0" rtlCol="0"/>
          <a:lstStyle/>
          <a:p>
            <a:endParaRPr sz="1663"/>
          </a:p>
        </p:txBody>
      </p:sp>
      <p:sp>
        <p:nvSpPr>
          <p:cNvPr id="274" name="object 274"/>
          <p:cNvSpPr/>
          <p:nvPr/>
        </p:nvSpPr>
        <p:spPr>
          <a:xfrm>
            <a:off x="6746389" y="3599777"/>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75" name="object 275"/>
          <p:cNvSpPr/>
          <p:nvPr/>
        </p:nvSpPr>
        <p:spPr>
          <a:xfrm>
            <a:off x="6751096" y="3603812"/>
            <a:ext cx="0" cy="224678"/>
          </a:xfrm>
          <a:custGeom>
            <a:avLst/>
            <a:gdLst/>
            <a:ahLst/>
            <a:cxnLst/>
            <a:rect l="l" t="t" r="r" b="b"/>
            <a:pathLst>
              <a:path h="254635">
                <a:moveTo>
                  <a:pt x="0" y="0"/>
                </a:moveTo>
                <a:lnTo>
                  <a:pt x="0" y="254508"/>
                </a:lnTo>
              </a:path>
            </a:pathLst>
          </a:custGeom>
          <a:ln w="10668">
            <a:solidFill>
              <a:srgbClr val="C1C1C1"/>
            </a:solidFill>
          </a:ln>
        </p:spPr>
        <p:txBody>
          <a:bodyPr wrap="square" lIns="0" tIns="0" rIns="0" bIns="0" rtlCol="0"/>
          <a:lstStyle/>
          <a:p>
            <a:endParaRPr sz="1663"/>
          </a:p>
        </p:txBody>
      </p:sp>
      <p:sp>
        <p:nvSpPr>
          <p:cNvPr id="276" name="object 276"/>
          <p:cNvSpPr/>
          <p:nvPr/>
        </p:nvSpPr>
        <p:spPr>
          <a:xfrm>
            <a:off x="7351506" y="3603812"/>
            <a:ext cx="0" cy="224678"/>
          </a:xfrm>
          <a:custGeom>
            <a:avLst/>
            <a:gdLst/>
            <a:ahLst/>
            <a:cxnLst/>
            <a:rect l="l" t="t" r="r" b="b"/>
            <a:pathLst>
              <a:path h="254635">
                <a:moveTo>
                  <a:pt x="0" y="0"/>
                </a:moveTo>
                <a:lnTo>
                  <a:pt x="0" y="254508"/>
                </a:lnTo>
              </a:path>
            </a:pathLst>
          </a:custGeom>
          <a:ln w="9144">
            <a:solidFill>
              <a:srgbClr val="C1C1C1"/>
            </a:solidFill>
          </a:ln>
        </p:spPr>
        <p:txBody>
          <a:bodyPr wrap="square" lIns="0" tIns="0" rIns="0" bIns="0" rtlCol="0"/>
          <a:lstStyle/>
          <a:p>
            <a:endParaRPr sz="1663"/>
          </a:p>
        </p:txBody>
      </p:sp>
      <p:sp>
        <p:nvSpPr>
          <p:cNvPr id="277" name="object 277"/>
          <p:cNvSpPr/>
          <p:nvPr/>
        </p:nvSpPr>
        <p:spPr>
          <a:xfrm>
            <a:off x="6746389" y="3832412"/>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278" name="object 278"/>
          <p:cNvSpPr/>
          <p:nvPr/>
        </p:nvSpPr>
        <p:spPr>
          <a:xfrm>
            <a:off x="6755802" y="3603812"/>
            <a:ext cx="591671" cy="224678"/>
          </a:xfrm>
          <a:custGeom>
            <a:avLst/>
            <a:gdLst/>
            <a:ahLst/>
            <a:cxnLst/>
            <a:rect l="l" t="t" r="r" b="b"/>
            <a:pathLst>
              <a:path w="670559" h="254635">
                <a:moveTo>
                  <a:pt x="0" y="254508"/>
                </a:moveTo>
                <a:lnTo>
                  <a:pt x="670559" y="254508"/>
                </a:lnTo>
                <a:lnTo>
                  <a:pt x="670559" y="0"/>
                </a:lnTo>
                <a:lnTo>
                  <a:pt x="0" y="0"/>
                </a:lnTo>
                <a:lnTo>
                  <a:pt x="0" y="254508"/>
                </a:lnTo>
                <a:close/>
              </a:path>
            </a:pathLst>
          </a:custGeom>
          <a:solidFill>
            <a:srgbClr val="C1C1C1"/>
          </a:solidFill>
        </p:spPr>
        <p:txBody>
          <a:bodyPr wrap="square" lIns="0" tIns="0" rIns="0" bIns="0" rtlCol="0"/>
          <a:lstStyle/>
          <a:p>
            <a:endParaRPr sz="1663"/>
          </a:p>
        </p:txBody>
      </p:sp>
      <p:sp>
        <p:nvSpPr>
          <p:cNvPr id="279" name="object 279"/>
          <p:cNvSpPr/>
          <p:nvPr/>
        </p:nvSpPr>
        <p:spPr>
          <a:xfrm>
            <a:off x="7244429" y="3603812"/>
            <a:ext cx="0" cy="201706"/>
          </a:xfrm>
          <a:custGeom>
            <a:avLst/>
            <a:gdLst/>
            <a:ahLst/>
            <a:cxnLst/>
            <a:rect l="l" t="t" r="r" b="b"/>
            <a:pathLst>
              <a:path h="228600">
                <a:moveTo>
                  <a:pt x="0" y="0"/>
                </a:moveTo>
                <a:lnTo>
                  <a:pt x="0" y="228091"/>
                </a:lnTo>
              </a:path>
            </a:pathLst>
          </a:custGeom>
          <a:ln w="9537">
            <a:solidFill>
              <a:srgbClr val="FFFFFF"/>
            </a:solidFill>
          </a:ln>
        </p:spPr>
        <p:txBody>
          <a:bodyPr wrap="square" lIns="0" tIns="0" rIns="0" bIns="0" rtlCol="0"/>
          <a:lstStyle/>
          <a:p>
            <a:endParaRPr sz="1663"/>
          </a:p>
        </p:txBody>
      </p:sp>
      <p:sp>
        <p:nvSpPr>
          <p:cNvPr id="280" name="object 280"/>
          <p:cNvSpPr/>
          <p:nvPr/>
        </p:nvSpPr>
        <p:spPr>
          <a:xfrm>
            <a:off x="6912460" y="3800861"/>
            <a:ext cx="327772" cy="0"/>
          </a:xfrm>
          <a:custGeom>
            <a:avLst/>
            <a:gdLst/>
            <a:ahLst/>
            <a:cxnLst/>
            <a:rect l="l" t="t" r="r" b="b"/>
            <a:pathLst>
              <a:path w="371475">
                <a:moveTo>
                  <a:pt x="0" y="0"/>
                </a:moveTo>
                <a:lnTo>
                  <a:pt x="371462" y="0"/>
                </a:lnTo>
              </a:path>
            </a:pathLst>
          </a:custGeom>
          <a:ln w="9537">
            <a:solidFill>
              <a:srgbClr val="FFFFFF"/>
            </a:solidFill>
          </a:ln>
        </p:spPr>
        <p:txBody>
          <a:bodyPr wrap="square" lIns="0" tIns="0" rIns="0" bIns="0" rtlCol="0"/>
          <a:lstStyle/>
          <a:p>
            <a:endParaRPr sz="1663"/>
          </a:p>
        </p:txBody>
      </p:sp>
      <p:sp>
        <p:nvSpPr>
          <p:cNvPr id="281" name="object 281"/>
          <p:cNvSpPr/>
          <p:nvPr/>
        </p:nvSpPr>
        <p:spPr>
          <a:xfrm>
            <a:off x="6916662" y="3603801"/>
            <a:ext cx="0" cy="193301"/>
          </a:xfrm>
          <a:custGeom>
            <a:avLst/>
            <a:gdLst/>
            <a:ahLst/>
            <a:cxnLst/>
            <a:rect l="l" t="t" r="r" b="b"/>
            <a:pathLst>
              <a:path h="219075">
                <a:moveTo>
                  <a:pt x="0" y="0"/>
                </a:moveTo>
                <a:lnTo>
                  <a:pt x="0" y="218566"/>
                </a:lnTo>
              </a:path>
            </a:pathLst>
          </a:custGeom>
          <a:ln w="9525">
            <a:solidFill>
              <a:srgbClr val="A1A1A1"/>
            </a:solidFill>
          </a:ln>
        </p:spPr>
        <p:txBody>
          <a:bodyPr wrap="square" lIns="0" tIns="0" rIns="0" bIns="0" rtlCol="0"/>
          <a:lstStyle/>
          <a:p>
            <a:endParaRPr sz="1663"/>
          </a:p>
        </p:txBody>
      </p:sp>
      <p:sp>
        <p:nvSpPr>
          <p:cNvPr id="282" name="object 282"/>
          <p:cNvSpPr/>
          <p:nvPr/>
        </p:nvSpPr>
        <p:spPr>
          <a:xfrm>
            <a:off x="6920864" y="3607789"/>
            <a:ext cx="319368" cy="0"/>
          </a:xfrm>
          <a:custGeom>
            <a:avLst/>
            <a:gdLst/>
            <a:ahLst/>
            <a:cxnLst/>
            <a:rect l="l" t="t" r="r" b="b"/>
            <a:pathLst>
              <a:path w="361950">
                <a:moveTo>
                  <a:pt x="0" y="0"/>
                </a:moveTo>
                <a:lnTo>
                  <a:pt x="361937" y="0"/>
                </a:lnTo>
              </a:path>
            </a:pathLst>
          </a:custGeom>
          <a:ln w="9016">
            <a:solidFill>
              <a:srgbClr val="A1A1A1"/>
            </a:solidFill>
          </a:ln>
        </p:spPr>
        <p:txBody>
          <a:bodyPr wrap="square" lIns="0" tIns="0" rIns="0" bIns="0" rtlCol="0"/>
          <a:lstStyle/>
          <a:p>
            <a:endParaRPr sz="1663"/>
          </a:p>
        </p:txBody>
      </p:sp>
      <p:sp>
        <p:nvSpPr>
          <p:cNvPr id="283" name="object 283"/>
          <p:cNvSpPr/>
          <p:nvPr/>
        </p:nvSpPr>
        <p:spPr>
          <a:xfrm>
            <a:off x="7236030" y="3611757"/>
            <a:ext cx="0" cy="184897"/>
          </a:xfrm>
          <a:custGeom>
            <a:avLst/>
            <a:gdLst/>
            <a:ahLst/>
            <a:cxnLst/>
            <a:rect l="l" t="t" r="r" b="b"/>
            <a:pathLst>
              <a:path h="209550">
                <a:moveTo>
                  <a:pt x="0" y="0"/>
                </a:moveTo>
                <a:lnTo>
                  <a:pt x="0" y="209550"/>
                </a:lnTo>
              </a:path>
            </a:pathLst>
          </a:custGeom>
          <a:ln w="9525">
            <a:solidFill>
              <a:srgbClr val="E4E4E4"/>
            </a:solidFill>
          </a:ln>
        </p:spPr>
        <p:txBody>
          <a:bodyPr wrap="square" lIns="0" tIns="0" rIns="0" bIns="0" rtlCol="0"/>
          <a:lstStyle/>
          <a:p>
            <a:endParaRPr sz="1663"/>
          </a:p>
        </p:txBody>
      </p:sp>
      <p:sp>
        <p:nvSpPr>
          <p:cNvPr id="284" name="object 284"/>
          <p:cNvSpPr/>
          <p:nvPr/>
        </p:nvSpPr>
        <p:spPr>
          <a:xfrm>
            <a:off x="6920865" y="3792451"/>
            <a:ext cx="310963" cy="0"/>
          </a:xfrm>
          <a:custGeom>
            <a:avLst/>
            <a:gdLst/>
            <a:ahLst/>
            <a:cxnLst/>
            <a:rect l="l" t="t" r="r" b="b"/>
            <a:pathLst>
              <a:path w="352425">
                <a:moveTo>
                  <a:pt x="0" y="0"/>
                </a:moveTo>
                <a:lnTo>
                  <a:pt x="352425" y="0"/>
                </a:lnTo>
              </a:path>
            </a:pathLst>
          </a:custGeom>
          <a:ln w="9525">
            <a:solidFill>
              <a:srgbClr val="E4E4E4"/>
            </a:solidFill>
          </a:ln>
        </p:spPr>
        <p:txBody>
          <a:bodyPr wrap="square" lIns="0" tIns="0" rIns="0" bIns="0" rtlCol="0"/>
          <a:lstStyle/>
          <a:p>
            <a:endParaRPr sz="1663"/>
          </a:p>
        </p:txBody>
      </p:sp>
      <p:sp>
        <p:nvSpPr>
          <p:cNvPr id="285" name="object 285"/>
          <p:cNvSpPr/>
          <p:nvPr/>
        </p:nvSpPr>
        <p:spPr>
          <a:xfrm>
            <a:off x="6925067" y="3611767"/>
            <a:ext cx="0" cy="176493"/>
          </a:xfrm>
          <a:custGeom>
            <a:avLst/>
            <a:gdLst/>
            <a:ahLst/>
            <a:cxnLst/>
            <a:rect l="l" t="t" r="r" b="b"/>
            <a:pathLst>
              <a:path h="200025">
                <a:moveTo>
                  <a:pt x="0" y="0"/>
                </a:moveTo>
                <a:lnTo>
                  <a:pt x="0" y="200025"/>
                </a:lnTo>
              </a:path>
            </a:pathLst>
          </a:custGeom>
          <a:ln w="9525">
            <a:solidFill>
              <a:srgbClr val="696969"/>
            </a:solidFill>
          </a:ln>
        </p:spPr>
        <p:txBody>
          <a:bodyPr wrap="square" lIns="0" tIns="0" rIns="0" bIns="0" rtlCol="0"/>
          <a:lstStyle/>
          <a:p>
            <a:endParaRPr sz="1663"/>
          </a:p>
        </p:txBody>
      </p:sp>
      <p:sp>
        <p:nvSpPr>
          <p:cNvPr id="286" name="object 286"/>
          <p:cNvSpPr/>
          <p:nvPr/>
        </p:nvSpPr>
        <p:spPr>
          <a:xfrm>
            <a:off x="6929268" y="3615958"/>
            <a:ext cx="302559" cy="0"/>
          </a:xfrm>
          <a:custGeom>
            <a:avLst/>
            <a:gdLst/>
            <a:ahLst/>
            <a:cxnLst/>
            <a:rect l="l" t="t" r="r" b="b"/>
            <a:pathLst>
              <a:path w="342900">
                <a:moveTo>
                  <a:pt x="0" y="0"/>
                </a:moveTo>
                <a:lnTo>
                  <a:pt x="342900" y="0"/>
                </a:lnTo>
              </a:path>
            </a:pathLst>
          </a:custGeom>
          <a:ln w="9525">
            <a:solidFill>
              <a:srgbClr val="696969"/>
            </a:solidFill>
          </a:ln>
        </p:spPr>
        <p:txBody>
          <a:bodyPr wrap="square" lIns="0" tIns="0" rIns="0" bIns="0" rtlCol="0"/>
          <a:lstStyle/>
          <a:p>
            <a:endParaRPr sz="1663"/>
          </a:p>
        </p:txBody>
      </p:sp>
      <p:sp>
        <p:nvSpPr>
          <p:cNvPr id="287" name="object 287"/>
          <p:cNvSpPr txBox="1"/>
          <p:nvPr/>
        </p:nvSpPr>
        <p:spPr>
          <a:xfrm>
            <a:off x="7236758" y="3702527"/>
            <a:ext cx="122144" cy="135743"/>
          </a:xfrm>
          <a:prstGeom prst="rect">
            <a:avLst/>
          </a:prstGeom>
        </p:spPr>
        <p:txBody>
          <a:bodyPr vert="horz" wrap="square" lIns="0" tIns="0" rIns="0" bIns="0" rtlCol="0">
            <a:spAutoFit/>
          </a:bodyPr>
          <a:lstStyle/>
          <a:p>
            <a:pPr marL="11206"/>
            <a:r>
              <a:rPr sz="882" spc="-4" dirty="0">
                <a:latin typeface="Arial"/>
                <a:cs typeface="Arial"/>
              </a:rPr>
              <a:t>%</a:t>
            </a:r>
            <a:endParaRPr sz="882">
              <a:latin typeface="Arial"/>
              <a:cs typeface="Arial"/>
            </a:endParaRPr>
          </a:p>
        </p:txBody>
      </p:sp>
      <p:sp>
        <p:nvSpPr>
          <p:cNvPr id="288" name="object 288"/>
          <p:cNvSpPr/>
          <p:nvPr/>
        </p:nvSpPr>
        <p:spPr>
          <a:xfrm>
            <a:off x="5731137" y="3853927"/>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289" name="object 289"/>
          <p:cNvSpPr/>
          <p:nvPr/>
        </p:nvSpPr>
        <p:spPr>
          <a:xfrm>
            <a:off x="5735170" y="3910404"/>
            <a:ext cx="0" cy="129428"/>
          </a:xfrm>
          <a:custGeom>
            <a:avLst/>
            <a:gdLst/>
            <a:ahLst/>
            <a:cxnLst/>
            <a:rect l="l" t="t" r="r" b="b"/>
            <a:pathLst>
              <a:path h="146685">
                <a:moveTo>
                  <a:pt x="0" y="0"/>
                </a:moveTo>
                <a:lnTo>
                  <a:pt x="0" y="146304"/>
                </a:lnTo>
              </a:path>
            </a:pathLst>
          </a:custGeom>
          <a:ln w="9144">
            <a:solidFill>
              <a:srgbClr val="C1C1C1"/>
            </a:solidFill>
          </a:ln>
        </p:spPr>
        <p:txBody>
          <a:bodyPr wrap="square" lIns="0" tIns="0" rIns="0" bIns="0" rtlCol="0"/>
          <a:lstStyle/>
          <a:p>
            <a:endParaRPr sz="1663"/>
          </a:p>
        </p:txBody>
      </p:sp>
      <p:sp>
        <p:nvSpPr>
          <p:cNvPr id="290" name="object 290"/>
          <p:cNvSpPr/>
          <p:nvPr/>
        </p:nvSpPr>
        <p:spPr>
          <a:xfrm>
            <a:off x="6179601" y="3910404"/>
            <a:ext cx="0" cy="129428"/>
          </a:xfrm>
          <a:custGeom>
            <a:avLst/>
            <a:gdLst/>
            <a:ahLst/>
            <a:cxnLst/>
            <a:rect l="l" t="t" r="r" b="b"/>
            <a:pathLst>
              <a:path h="146685">
                <a:moveTo>
                  <a:pt x="0" y="0"/>
                </a:moveTo>
                <a:lnTo>
                  <a:pt x="0" y="146304"/>
                </a:lnTo>
              </a:path>
            </a:pathLst>
          </a:custGeom>
          <a:ln w="10680">
            <a:solidFill>
              <a:srgbClr val="C1C1C1"/>
            </a:solidFill>
          </a:ln>
        </p:spPr>
        <p:txBody>
          <a:bodyPr wrap="square" lIns="0" tIns="0" rIns="0" bIns="0" rtlCol="0"/>
          <a:lstStyle/>
          <a:p>
            <a:endParaRPr sz="1663"/>
          </a:p>
        </p:txBody>
      </p:sp>
      <p:sp>
        <p:nvSpPr>
          <p:cNvPr id="291" name="object 291"/>
          <p:cNvSpPr/>
          <p:nvPr/>
        </p:nvSpPr>
        <p:spPr>
          <a:xfrm>
            <a:off x="5731137" y="4039497"/>
            <a:ext cx="453278" cy="56590"/>
          </a:xfrm>
          <a:custGeom>
            <a:avLst/>
            <a:gdLst/>
            <a:ahLst/>
            <a:cxnLst/>
            <a:rect l="l" t="t" r="r" b="b"/>
            <a:pathLst>
              <a:path w="513715" h="64135">
                <a:moveTo>
                  <a:pt x="0" y="64007"/>
                </a:moveTo>
                <a:lnTo>
                  <a:pt x="513588" y="64007"/>
                </a:lnTo>
                <a:lnTo>
                  <a:pt x="513588" y="0"/>
                </a:lnTo>
                <a:lnTo>
                  <a:pt x="0" y="0"/>
                </a:lnTo>
                <a:lnTo>
                  <a:pt x="0" y="64007"/>
                </a:lnTo>
                <a:close/>
              </a:path>
            </a:pathLst>
          </a:custGeom>
          <a:solidFill>
            <a:srgbClr val="C1C1C1"/>
          </a:solidFill>
        </p:spPr>
        <p:txBody>
          <a:bodyPr wrap="square" lIns="0" tIns="0" rIns="0" bIns="0" rtlCol="0"/>
          <a:lstStyle/>
          <a:p>
            <a:endParaRPr sz="1663"/>
          </a:p>
        </p:txBody>
      </p:sp>
      <p:sp>
        <p:nvSpPr>
          <p:cNvPr id="292" name="object 292"/>
          <p:cNvSpPr/>
          <p:nvPr/>
        </p:nvSpPr>
        <p:spPr>
          <a:xfrm>
            <a:off x="5739205" y="3910404"/>
            <a:ext cx="435909" cy="129428"/>
          </a:xfrm>
          <a:custGeom>
            <a:avLst/>
            <a:gdLst/>
            <a:ahLst/>
            <a:cxnLst/>
            <a:rect l="l" t="t" r="r" b="b"/>
            <a:pathLst>
              <a:path w="494029" h="146685">
                <a:moveTo>
                  <a:pt x="0" y="146304"/>
                </a:moveTo>
                <a:lnTo>
                  <a:pt x="493776" y="146304"/>
                </a:lnTo>
                <a:lnTo>
                  <a:pt x="493776" y="0"/>
                </a:lnTo>
                <a:lnTo>
                  <a:pt x="0" y="0"/>
                </a:lnTo>
                <a:lnTo>
                  <a:pt x="0" y="146304"/>
                </a:lnTo>
                <a:close/>
              </a:path>
            </a:pathLst>
          </a:custGeom>
          <a:solidFill>
            <a:srgbClr val="C1C1C1"/>
          </a:solidFill>
        </p:spPr>
        <p:txBody>
          <a:bodyPr wrap="square" lIns="0" tIns="0" rIns="0" bIns="0" rtlCol="0"/>
          <a:lstStyle/>
          <a:p>
            <a:endParaRPr sz="1663"/>
          </a:p>
        </p:txBody>
      </p:sp>
      <p:sp>
        <p:nvSpPr>
          <p:cNvPr id="293" name="object 293"/>
          <p:cNvSpPr txBox="1"/>
          <p:nvPr/>
        </p:nvSpPr>
        <p:spPr>
          <a:xfrm>
            <a:off x="5727999" y="3912301"/>
            <a:ext cx="294715" cy="135743"/>
          </a:xfrm>
          <a:prstGeom prst="rect">
            <a:avLst/>
          </a:prstGeom>
        </p:spPr>
        <p:txBody>
          <a:bodyPr vert="horz" wrap="square" lIns="0" tIns="0" rIns="0" bIns="0" rtlCol="0">
            <a:spAutoFit/>
          </a:bodyPr>
          <a:lstStyle/>
          <a:p>
            <a:pPr marL="11206"/>
            <a:r>
              <a:rPr sz="882" dirty="0">
                <a:latin typeface="Arial"/>
                <a:cs typeface="Arial"/>
              </a:rPr>
              <a:t>O</a:t>
            </a:r>
            <a:r>
              <a:rPr sz="882" spc="-9" dirty="0">
                <a:latin typeface="Arial"/>
                <a:cs typeface="Arial"/>
              </a:rPr>
              <a:t>lder</a:t>
            </a:r>
            <a:endParaRPr sz="882">
              <a:latin typeface="Arial"/>
              <a:cs typeface="Arial"/>
            </a:endParaRPr>
          </a:p>
        </p:txBody>
      </p:sp>
      <p:sp>
        <p:nvSpPr>
          <p:cNvPr id="294" name="object 294"/>
          <p:cNvSpPr/>
          <p:nvPr/>
        </p:nvSpPr>
        <p:spPr>
          <a:xfrm>
            <a:off x="6200439" y="3864012"/>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295" name="object 295"/>
          <p:cNvSpPr/>
          <p:nvPr/>
        </p:nvSpPr>
        <p:spPr>
          <a:xfrm>
            <a:off x="6204472" y="3874098"/>
            <a:ext cx="0" cy="201706"/>
          </a:xfrm>
          <a:custGeom>
            <a:avLst/>
            <a:gdLst/>
            <a:ahLst/>
            <a:cxnLst/>
            <a:rect l="l" t="t" r="r" b="b"/>
            <a:pathLst>
              <a:path h="228600">
                <a:moveTo>
                  <a:pt x="0" y="0"/>
                </a:moveTo>
                <a:lnTo>
                  <a:pt x="0" y="228599"/>
                </a:lnTo>
              </a:path>
            </a:pathLst>
          </a:custGeom>
          <a:ln w="9144">
            <a:solidFill>
              <a:srgbClr val="C1C1C1"/>
            </a:solidFill>
          </a:ln>
        </p:spPr>
        <p:txBody>
          <a:bodyPr wrap="square" lIns="0" tIns="0" rIns="0" bIns="0" rtlCol="0"/>
          <a:lstStyle/>
          <a:p>
            <a:endParaRPr sz="1663"/>
          </a:p>
        </p:txBody>
      </p:sp>
      <p:sp>
        <p:nvSpPr>
          <p:cNvPr id="296" name="object 296"/>
          <p:cNvSpPr/>
          <p:nvPr/>
        </p:nvSpPr>
        <p:spPr>
          <a:xfrm>
            <a:off x="6726218" y="3874098"/>
            <a:ext cx="0" cy="201706"/>
          </a:xfrm>
          <a:custGeom>
            <a:avLst/>
            <a:gdLst/>
            <a:ahLst/>
            <a:cxnLst/>
            <a:rect l="l" t="t" r="r" b="b"/>
            <a:pathLst>
              <a:path h="228600">
                <a:moveTo>
                  <a:pt x="0" y="0"/>
                </a:moveTo>
                <a:lnTo>
                  <a:pt x="0" y="228599"/>
                </a:lnTo>
              </a:path>
            </a:pathLst>
          </a:custGeom>
          <a:ln w="9144">
            <a:solidFill>
              <a:srgbClr val="C1C1C1"/>
            </a:solidFill>
          </a:ln>
        </p:spPr>
        <p:txBody>
          <a:bodyPr wrap="square" lIns="0" tIns="0" rIns="0" bIns="0" rtlCol="0"/>
          <a:lstStyle/>
          <a:p>
            <a:endParaRPr sz="1663"/>
          </a:p>
        </p:txBody>
      </p:sp>
      <p:sp>
        <p:nvSpPr>
          <p:cNvPr id="297" name="object 297"/>
          <p:cNvSpPr/>
          <p:nvPr/>
        </p:nvSpPr>
        <p:spPr>
          <a:xfrm>
            <a:off x="6200439" y="4085888"/>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298" name="object 298"/>
          <p:cNvSpPr/>
          <p:nvPr/>
        </p:nvSpPr>
        <p:spPr>
          <a:xfrm>
            <a:off x="6208506" y="3874098"/>
            <a:ext cx="513790" cy="201706"/>
          </a:xfrm>
          <a:custGeom>
            <a:avLst/>
            <a:gdLst/>
            <a:ahLst/>
            <a:cxnLst/>
            <a:rect l="l" t="t" r="r" b="b"/>
            <a:pathLst>
              <a:path w="582295" h="228600">
                <a:moveTo>
                  <a:pt x="0" y="228599"/>
                </a:moveTo>
                <a:lnTo>
                  <a:pt x="582168" y="228599"/>
                </a:lnTo>
                <a:lnTo>
                  <a:pt x="582168" y="0"/>
                </a:lnTo>
                <a:lnTo>
                  <a:pt x="0" y="0"/>
                </a:lnTo>
                <a:lnTo>
                  <a:pt x="0" y="228599"/>
                </a:lnTo>
                <a:close/>
              </a:path>
            </a:pathLst>
          </a:custGeom>
          <a:solidFill>
            <a:srgbClr val="C1C1C1"/>
          </a:solidFill>
        </p:spPr>
        <p:txBody>
          <a:bodyPr wrap="square" lIns="0" tIns="0" rIns="0" bIns="0" rtlCol="0"/>
          <a:lstStyle/>
          <a:p>
            <a:endParaRPr sz="1663"/>
          </a:p>
        </p:txBody>
      </p:sp>
      <p:sp>
        <p:nvSpPr>
          <p:cNvPr id="299" name="object 299"/>
          <p:cNvSpPr/>
          <p:nvPr/>
        </p:nvSpPr>
        <p:spPr>
          <a:xfrm>
            <a:off x="6717201" y="3874548"/>
            <a:ext cx="0" cy="201706"/>
          </a:xfrm>
          <a:custGeom>
            <a:avLst/>
            <a:gdLst/>
            <a:ahLst/>
            <a:cxnLst/>
            <a:rect l="l" t="t" r="r" b="b"/>
            <a:pathLst>
              <a:path h="228600">
                <a:moveTo>
                  <a:pt x="0" y="0"/>
                </a:moveTo>
                <a:lnTo>
                  <a:pt x="0" y="228590"/>
                </a:lnTo>
              </a:path>
            </a:pathLst>
          </a:custGeom>
          <a:ln w="9514">
            <a:solidFill>
              <a:srgbClr val="FFFFFF"/>
            </a:solidFill>
          </a:ln>
        </p:spPr>
        <p:txBody>
          <a:bodyPr wrap="square" lIns="0" tIns="0" rIns="0" bIns="0" rtlCol="0"/>
          <a:lstStyle/>
          <a:p>
            <a:endParaRPr sz="1663"/>
          </a:p>
        </p:txBody>
      </p:sp>
      <p:sp>
        <p:nvSpPr>
          <p:cNvPr id="300" name="object 300"/>
          <p:cNvSpPr/>
          <p:nvPr/>
        </p:nvSpPr>
        <p:spPr>
          <a:xfrm>
            <a:off x="6209293" y="4072042"/>
            <a:ext cx="503704" cy="0"/>
          </a:xfrm>
          <a:custGeom>
            <a:avLst/>
            <a:gdLst/>
            <a:ahLst/>
            <a:cxnLst/>
            <a:rect l="l" t="t" r="r" b="b"/>
            <a:pathLst>
              <a:path w="570865">
                <a:moveTo>
                  <a:pt x="0" y="0"/>
                </a:moveTo>
                <a:lnTo>
                  <a:pt x="570864" y="0"/>
                </a:lnTo>
              </a:path>
            </a:pathLst>
          </a:custGeom>
          <a:ln w="9524">
            <a:solidFill>
              <a:srgbClr val="FFFFFF"/>
            </a:solidFill>
          </a:ln>
        </p:spPr>
        <p:txBody>
          <a:bodyPr wrap="square" lIns="0" tIns="0" rIns="0" bIns="0" rtlCol="0"/>
          <a:lstStyle/>
          <a:p>
            <a:endParaRPr sz="1663"/>
          </a:p>
        </p:txBody>
      </p:sp>
      <p:sp>
        <p:nvSpPr>
          <p:cNvPr id="301" name="object 301"/>
          <p:cNvSpPr/>
          <p:nvPr/>
        </p:nvSpPr>
        <p:spPr>
          <a:xfrm>
            <a:off x="6213491" y="3874548"/>
            <a:ext cx="0" cy="193301"/>
          </a:xfrm>
          <a:custGeom>
            <a:avLst/>
            <a:gdLst/>
            <a:ahLst/>
            <a:cxnLst/>
            <a:rect l="l" t="t" r="r" b="b"/>
            <a:pathLst>
              <a:path h="219075">
                <a:moveTo>
                  <a:pt x="0" y="0"/>
                </a:moveTo>
                <a:lnTo>
                  <a:pt x="0" y="219065"/>
                </a:lnTo>
              </a:path>
            </a:pathLst>
          </a:custGeom>
          <a:ln w="9514">
            <a:solidFill>
              <a:srgbClr val="A1A1A1"/>
            </a:solidFill>
          </a:ln>
        </p:spPr>
        <p:txBody>
          <a:bodyPr wrap="square" lIns="0" tIns="0" rIns="0" bIns="0" rtlCol="0"/>
          <a:lstStyle/>
          <a:p>
            <a:endParaRPr sz="1663"/>
          </a:p>
        </p:txBody>
      </p:sp>
      <p:sp>
        <p:nvSpPr>
          <p:cNvPr id="302" name="object 302"/>
          <p:cNvSpPr/>
          <p:nvPr/>
        </p:nvSpPr>
        <p:spPr>
          <a:xfrm>
            <a:off x="6217691" y="3878749"/>
            <a:ext cx="495860" cy="0"/>
          </a:xfrm>
          <a:custGeom>
            <a:avLst/>
            <a:gdLst/>
            <a:ahLst/>
            <a:cxnLst/>
            <a:rect l="l" t="t" r="r" b="b"/>
            <a:pathLst>
              <a:path w="561975">
                <a:moveTo>
                  <a:pt x="0" y="0"/>
                </a:moveTo>
                <a:lnTo>
                  <a:pt x="561359" y="0"/>
                </a:lnTo>
              </a:path>
            </a:pathLst>
          </a:custGeom>
          <a:ln w="9524">
            <a:solidFill>
              <a:srgbClr val="A1A1A1"/>
            </a:solidFill>
          </a:ln>
        </p:spPr>
        <p:txBody>
          <a:bodyPr wrap="square" lIns="0" tIns="0" rIns="0" bIns="0" rtlCol="0"/>
          <a:lstStyle/>
          <a:p>
            <a:endParaRPr sz="1663"/>
          </a:p>
        </p:txBody>
      </p:sp>
      <p:sp>
        <p:nvSpPr>
          <p:cNvPr id="303" name="object 303"/>
          <p:cNvSpPr/>
          <p:nvPr/>
        </p:nvSpPr>
        <p:spPr>
          <a:xfrm>
            <a:off x="6708811" y="3882952"/>
            <a:ext cx="0" cy="184897"/>
          </a:xfrm>
          <a:custGeom>
            <a:avLst/>
            <a:gdLst/>
            <a:ahLst/>
            <a:cxnLst/>
            <a:rect l="l" t="t" r="r" b="b"/>
            <a:pathLst>
              <a:path h="209550">
                <a:moveTo>
                  <a:pt x="0" y="0"/>
                </a:moveTo>
                <a:lnTo>
                  <a:pt x="0" y="209549"/>
                </a:lnTo>
              </a:path>
            </a:pathLst>
          </a:custGeom>
          <a:ln w="9514">
            <a:solidFill>
              <a:srgbClr val="E4E4E4"/>
            </a:solidFill>
          </a:ln>
        </p:spPr>
        <p:txBody>
          <a:bodyPr wrap="square" lIns="0" tIns="0" rIns="0" bIns="0" rtlCol="0"/>
          <a:lstStyle/>
          <a:p>
            <a:endParaRPr sz="1663"/>
          </a:p>
        </p:txBody>
      </p:sp>
      <p:sp>
        <p:nvSpPr>
          <p:cNvPr id="304" name="object 304"/>
          <p:cNvSpPr/>
          <p:nvPr/>
        </p:nvSpPr>
        <p:spPr>
          <a:xfrm>
            <a:off x="6217693" y="4063646"/>
            <a:ext cx="487456" cy="0"/>
          </a:xfrm>
          <a:custGeom>
            <a:avLst/>
            <a:gdLst/>
            <a:ahLst/>
            <a:cxnLst/>
            <a:rect l="l" t="t" r="r" b="b"/>
            <a:pathLst>
              <a:path w="552450">
                <a:moveTo>
                  <a:pt x="0" y="0"/>
                </a:moveTo>
                <a:lnTo>
                  <a:pt x="551844" y="0"/>
                </a:lnTo>
              </a:path>
            </a:pathLst>
          </a:custGeom>
          <a:ln w="9524">
            <a:solidFill>
              <a:srgbClr val="E4E4E4"/>
            </a:solidFill>
          </a:ln>
        </p:spPr>
        <p:txBody>
          <a:bodyPr wrap="square" lIns="0" tIns="0" rIns="0" bIns="0" rtlCol="0"/>
          <a:lstStyle/>
          <a:p>
            <a:endParaRPr sz="1663"/>
          </a:p>
        </p:txBody>
      </p:sp>
      <p:sp>
        <p:nvSpPr>
          <p:cNvPr id="305" name="object 305"/>
          <p:cNvSpPr/>
          <p:nvPr/>
        </p:nvSpPr>
        <p:spPr>
          <a:xfrm>
            <a:off x="6221892" y="3882952"/>
            <a:ext cx="0" cy="176493"/>
          </a:xfrm>
          <a:custGeom>
            <a:avLst/>
            <a:gdLst/>
            <a:ahLst/>
            <a:cxnLst/>
            <a:rect l="l" t="t" r="r" b="b"/>
            <a:pathLst>
              <a:path h="200025">
                <a:moveTo>
                  <a:pt x="0" y="0"/>
                </a:moveTo>
                <a:lnTo>
                  <a:pt x="0" y="200024"/>
                </a:lnTo>
              </a:path>
            </a:pathLst>
          </a:custGeom>
          <a:ln w="9514">
            <a:solidFill>
              <a:srgbClr val="696969"/>
            </a:solidFill>
          </a:ln>
        </p:spPr>
        <p:txBody>
          <a:bodyPr wrap="square" lIns="0" tIns="0" rIns="0" bIns="0" rtlCol="0"/>
          <a:lstStyle/>
          <a:p>
            <a:endParaRPr sz="1663"/>
          </a:p>
        </p:txBody>
      </p:sp>
      <p:sp>
        <p:nvSpPr>
          <p:cNvPr id="306" name="object 306"/>
          <p:cNvSpPr/>
          <p:nvPr/>
        </p:nvSpPr>
        <p:spPr>
          <a:xfrm>
            <a:off x="6226091" y="3887154"/>
            <a:ext cx="479051" cy="0"/>
          </a:xfrm>
          <a:custGeom>
            <a:avLst/>
            <a:gdLst/>
            <a:ahLst/>
            <a:cxnLst/>
            <a:rect l="l" t="t" r="r" b="b"/>
            <a:pathLst>
              <a:path w="542925">
                <a:moveTo>
                  <a:pt x="0" y="0"/>
                </a:moveTo>
                <a:lnTo>
                  <a:pt x="542330" y="0"/>
                </a:lnTo>
              </a:path>
            </a:pathLst>
          </a:custGeom>
          <a:ln w="9524">
            <a:solidFill>
              <a:srgbClr val="696969"/>
            </a:solidFill>
          </a:ln>
        </p:spPr>
        <p:txBody>
          <a:bodyPr wrap="square" lIns="0" tIns="0" rIns="0" bIns="0" rtlCol="0"/>
          <a:lstStyle/>
          <a:p>
            <a:endParaRPr sz="1663"/>
          </a:p>
        </p:txBody>
      </p:sp>
      <p:sp>
        <p:nvSpPr>
          <p:cNvPr id="307" name="object 307"/>
          <p:cNvSpPr/>
          <p:nvPr/>
        </p:nvSpPr>
        <p:spPr>
          <a:xfrm>
            <a:off x="6746389" y="3857960"/>
            <a:ext cx="609600" cy="0"/>
          </a:xfrm>
          <a:custGeom>
            <a:avLst/>
            <a:gdLst/>
            <a:ahLst/>
            <a:cxnLst/>
            <a:rect l="l" t="t" r="r" b="b"/>
            <a:pathLst>
              <a:path w="690879">
                <a:moveTo>
                  <a:pt x="0" y="0"/>
                </a:moveTo>
                <a:lnTo>
                  <a:pt x="690372" y="0"/>
                </a:lnTo>
              </a:path>
            </a:pathLst>
          </a:custGeom>
          <a:ln w="9144">
            <a:solidFill>
              <a:srgbClr val="C1C1C1"/>
            </a:solidFill>
          </a:ln>
        </p:spPr>
        <p:txBody>
          <a:bodyPr wrap="square" lIns="0" tIns="0" rIns="0" bIns="0" rtlCol="0"/>
          <a:lstStyle/>
          <a:p>
            <a:endParaRPr sz="1663"/>
          </a:p>
        </p:txBody>
      </p:sp>
      <p:sp>
        <p:nvSpPr>
          <p:cNvPr id="308" name="object 308"/>
          <p:cNvSpPr/>
          <p:nvPr/>
        </p:nvSpPr>
        <p:spPr>
          <a:xfrm>
            <a:off x="6751096" y="3861995"/>
            <a:ext cx="0" cy="226359"/>
          </a:xfrm>
          <a:custGeom>
            <a:avLst/>
            <a:gdLst/>
            <a:ahLst/>
            <a:cxnLst/>
            <a:rect l="l" t="t" r="r" b="b"/>
            <a:pathLst>
              <a:path h="256539">
                <a:moveTo>
                  <a:pt x="0" y="0"/>
                </a:moveTo>
                <a:lnTo>
                  <a:pt x="0" y="256032"/>
                </a:lnTo>
              </a:path>
            </a:pathLst>
          </a:custGeom>
          <a:ln w="10668">
            <a:solidFill>
              <a:srgbClr val="C1C1C1"/>
            </a:solidFill>
          </a:ln>
        </p:spPr>
        <p:txBody>
          <a:bodyPr wrap="square" lIns="0" tIns="0" rIns="0" bIns="0" rtlCol="0"/>
          <a:lstStyle/>
          <a:p>
            <a:endParaRPr sz="1663"/>
          </a:p>
        </p:txBody>
      </p:sp>
      <p:sp>
        <p:nvSpPr>
          <p:cNvPr id="309" name="object 309"/>
          <p:cNvSpPr/>
          <p:nvPr/>
        </p:nvSpPr>
        <p:spPr>
          <a:xfrm>
            <a:off x="7351506" y="3861995"/>
            <a:ext cx="0" cy="226359"/>
          </a:xfrm>
          <a:custGeom>
            <a:avLst/>
            <a:gdLst/>
            <a:ahLst/>
            <a:cxnLst/>
            <a:rect l="l" t="t" r="r" b="b"/>
            <a:pathLst>
              <a:path h="256539">
                <a:moveTo>
                  <a:pt x="0" y="0"/>
                </a:moveTo>
                <a:lnTo>
                  <a:pt x="0" y="256032"/>
                </a:lnTo>
              </a:path>
            </a:pathLst>
          </a:custGeom>
          <a:ln w="9144">
            <a:solidFill>
              <a:srgbClr val="C1C1C1"/>
            </a:solidFill>
          </a:ln>
        </p:spPr>
        <p:txBody>
          <a:bodyPr wrap="square" lIns="0" tIns="0" rIns="0" bIns="0" rtlCol="0"/>
          <a:lstStyle/>
          <a:p>
            <a:endParaRPr sz="1663"/>
          </a:p>
        </p:txBody>
      </p:sp>
      <p:sp>
        <p:nvSpPr>
          <p:cNvPr id="310" name="object 310"/>
          <p:cNvSpPr/>
          <p:nvPr/>
        </p:nvSpPr>
        <p:spPr>
          <a:xfrm>
            <a:off x="6746389" y="4091940"/>
            <a:ext cx="609600" cy="0"/>
          </a:xfrm>
          <a:custGeom>
            <a:avLst/>
            <a:gdLst/>
            <a:ahLst/>
            <a:cxnLst/>
            <a:rect l="l" t="t" r="r" b="b"/>
            <a:pathLst>
              <a:path w="690879">
                <a:moveTo>
                  <a:pt x="0" y="0"/>
                </a:moveTo>
                <a:lnTo>
                  <a:pt x="690372" y="0"/>
                </a:lnTo>
              </a:path>
            </a:pathLst>
          </a:custGeom>
          <a:ln w="9143">
            <a:solidFill>
              <a:srgbClr val="C1C1C1"/>
            </a:solidFill>
          </a:ln>
        </p:spPr>
        <p:txBody>
          <a:bodyPr wrap="square" lIns="0" tIns="0" rIns="0" bIns="0" rtlCol="0"/>
          <a:lstStyle/>
          <a:p>
            <a:endParaRPr sz="1663"/>
          </a:p>
        </p:txBody>
      </p:sp>
      <p:sp>
        <p:nvSpPr>
          <p:cNvPr id="311" name="object 311"/>
          <p:cNvSpPr/>
          <p:nvPr/>
        </p:nvSpPr>
        <p:spPr>
          <a:xfrm>
            <a:off x="6755802" y="3861995"/>
            <a:ext cx="591671" cy="226359"/>
          </a:xfrm>
          <a:custGeom>
            <a:avLst/>
            <a:gdLst/>
            <a:ahLst/>
            <a:cxnLst/>
            <a:rect l="l" t="t" r="r" b="b"/>
            <a:pathLst>
              <a:path w="670559" h="256539">
                <a:moveTo>
                  <a:pt x="0" y="256032"/>
                </a:moveTo>
                <a:lnTo>
                  <a:pt x="670559" y="256032"/>
                </a:lnTo>
                <a:lnTo>
                  <a:pt x="670559" y="0"/>
                </a:lnTo>
                <a:lnTo>
                  <a:pt x="0" y="0"/>
                </a:lnTo>
                <a:lnTo>
                  <a:pt x="0" y="256032"/>
                </a:lnTo>
                <a:close/>
              </a:path>
            </a:pathLst>
          </a:custGeom>
          <a:solidFill>
            <a:srgbClr val="C1C1C1"/>
          </a:solidFill>
        </p:spPr>
        <p:txBody>
          <a:bodyPr wrap="square" lIns="0" tIns="0" rIns="0" bIns="0" rtlCol="0"/>
          <a:lstStyle/>
          <a:p>
            <a:endParaRPr sz="1663"/>
          </a:p>
        </p:txBody>
      </p:sp>
      <p:sp>
        <p:nvSpPr>
          <p:cNvPr id="312" name="object 312"/>
          <p:cNvSpPr/>
          <p:nvPr/>
        </p:nvSpPr>
        <p:spPr>
          <a:xfrm>
            <a:off x="7244429" y="3861996"/>
            <a:ext cx="0" cy="201146"/>
          </a:xfrm>
          <a:custGeom>
            <a:avLst/>
            <a:gdLst/>
            <a:ahLst/>
            <a:cxnLst/>
            <a:rect l="l" t="t" r="r" b="b"/>
            <a:pathLst>
              <a:path h="227964">
                <a:moveTo>
                  <a:pt x="0" y="0"/>
                </a:moveTo>
                <a:lnTo>
                  <a:pt x="0" y="227584"/>
                </a:lnTo>
              </a:path>
            </a:pathLst>
          </a:custGeom>
          <a:ln w="9537">
            <a:solidFill>
              <a:srgbClr val="FFFFFF"/>
            </a:solidFill>
          </a:ln>
        </p:spPr>
        <p:txBody>
          <a:bodyPr wrap="square" lIns="0" tIns="0" rIns="0" bIns="0" rtlCol="0"/>
          <a:lstStyle/>
          <a:p>
            <a:endParaRPr sz="1663"/>
          </a:p>
        </p:txBody>
      </p:sp>
      <p:sp>
        <p:nvSpPr>
          <p:cNvPr id="313" name="object 313"/>
          <p:cNvSpPr/>
          <p:nvPr/>
        </p:nvSpPr>
        <p:spPr>
          <a:xfrm>
            <a:off x="6912460" y="4058602"/>
            <a:ext cx="327772" cy="0"/>
          </a:xfrm>
          <a:custGeom>
            <a:avLst/>
            <a:gdLst/>
            <a:ahLst/>
            <a:cxnLst/>
            <a:rect l="l" t="t" r="r" b="b"/>
            <a:pathLst>
              <a:path w="371475">
                <a:moveTo>
                  <a:pt x="0" y="0"/>
                </a:moveTo>
                <a:lnTo>
                  <a:pt x="371462" y="0"/>
                </a:lnTo>
              </a:path>
            </a:pathLst>
          </a:custGeom>
          <a:ln w="9525">
            <a:solidFill>
              <a:srgbClr val="FFFFFF"/>
            </a:solidFill>
          </a:ln>
        </p:spPr>
        <p:txBody>
          <a:bodyPr wrap="square" lIns="0" tIns="0" rIns="0" bIns="0" rtlCol="0"/>
          <a:lstStyle/>
          <a:p>
            <a:endParaRPr sz="1663"/>
          </a:p>
        </p:txBody>
      </p:sp>
      <p:sp>
        <p:nvSpPr>
          <p:cNvPr id="314" name="object 314"/>
          <p:cNvSpPr/>
          <p:nvPr/>
        </p:nvSpPr>
        <p:spPr>
          <a:xfrm>
            <a:off x="6916662" y="3861995"/>
            <a:ext cx="0" cy="192741"/>
          </a:xfrm>
          <a:custGeom>
            <a:avLst/>
            <a:gdLst/>
            <a:ahLst/>
            <a:cxnLst/>
            <a:rect l="l" t="t" r="r" b="b"/>
            <a:pathLst>
              <a:path h="218439">
                <a:moveTo>
                  <a:pt x="0" y="0"/>
                </a:moveTo>
                <a:lnTo>
                  <a:pt x="0" y="218059"/>
                </a:lnTo>
              </a:path>
            </a:pathLst>
          </a:custGeom>
          <a:ln w="9525">
            <a:solidFill>
              <a:srgbClr val="A1A1A1"/>
            </a:solidFill>
          </a:ln>
        </p:spPr>
        <p:txBody>
          <a:bodyPr wrap="square" lIns="0" tIns="0" rIns="0" bIns="0" rtlCol="0"/>
          <a:lstStyle/>
          <a:p>
            <a:endParaRPr sz="1663"/>
          </a:p>
        </p:txBody>
      </p:sp>
      <p:sp>
        <p:nvSpPr>
          <p:cNvPr id="315" name="object 315"/>
          <p:cNvSpPr/>
          <p:nvPr/>
        </p:nvSpPr>
        <p:spPr>
          <a:xfrm>
            <a:off x="6920864" y="3865743"/>
            <a:ext cx="319368" cy="0"/>
          </a:xfrm>
          <a:custGeom>
            <a:avLst/>
            <a:gdLst/>
            <a:ahLst/>
            <a:cxnLst/>
            <a:rect l="l" t="t" r="r" b="b"/>
            <a:pathLst>
              <a:path w="361950">
                <a:moveTo>
                  <a:pt x="0" y="0"/>
                </a:moveTo>
                <a:lnTo>
                  <a:pt x="361937" y="0"/>
                </a:lnTo>
              </a:path>
            </a:pathLst>
          </a:custGeom>
          <a:ln w="8521">
            <a:solidFill>
              <a:srgbClr val="A1A1A1"/>
            </a:solidFill>
          </a:ln>
        </p:spPr>
        <p:txBody>
          <a:bodyPr wrap="square" lIns="0" tIns="0" rIns="0" bIns="0" rtlCol="0"/>
          <a:lstStyle/>
          <a:p>
            <a:endParaRPr sz="1663"/>
          </a:p>
        </p:txBody>
      </p:sp>
      <p:sp>
        <p:nvSpPr>
          <p:cNvPr id="316" name="object 316"/>
          <p:cNvSpPr/>
          <p:nvPr/>
        </p:nvSpPr>
        <p:spPr>
          <a:xfrm>
            <a:off x="7236030" y="3869502"/>
            <a:ext cx="0" cy="184897"/>
          </a:xfrm>
          <a:custGeom>
            <a:avLst/>
            <a:gdLst/>
            <a:ahLst/>
            <a:cxnLst/>
            <a:rect l="l" t="t" r="r" b="b"/>
            <a:pathLst>
              <a:path h="209550">
                <a:moveTo>
                  <a:pt x="0" y="0"/>
                </a:moveTo>
                <a:lnTo>
                  <a:pt x="0" y="209550"/>
                </a:lnTo>
              </a:path>
            </a:pathLst>
          </a:custGeom>
          <a:ln w="9525">
            <a:solidFill>
              <a:srgbClr val="E4E4E4"/>
            </a:solidFill>
          </a:ln>
        </p:spPr>
        <p:txBody>
          <a:bodyPr wrap="square" lIns="0" tIns="0" rIns="0" bIns="0" rtlCol="0"/>
          <a:lstStyle/>
          <a:p>
            <a:endParaRPr sz="1663"/>
          </a:p>
        </p:txBody>
      </p:sp>
      <p:sp>
        <p:nvSpPr>
          <p:cNvPr id="317" name="object 317"/>
          <p:cNvSpPr/>
          <p:nvPr/>
        </p:nvSpPr>
        <p:spPr>
          <a:xfrm>
            <a:off x="6920865" y="4050198"/>
            <a:ext cx="310963" cy="0"/>
          </a:xfrm>
          <a:custGeom>
            <a:avLst/>
            <a:gdLst/>
            <a:ahLst/>
            <a:cxnLst/>
            <a:rect l="l" t="t" r="r" b="b"/>
            <a:pathLst>
              <a:path w="352425">
                <a:moveTo>
                  <a:pt x="0" y="0"/>
                </a:moveTo>
                <a:lnTo>
                  <a:pt x="352425" y="0"/>
                </a:lnTo>
              </a:path>
            </a:pathLst>
          </a:custGeom>
          <a:ln w="9525">
            <a:solidFill>
              <a:srgbClr val="E4E4E4"/>
            </a:solidFill>
          </a:ln>
        </p:spPr>
        <p:txBody>
          <a:bodyPr wrap="square" lIns="0" tIns="0" rIns="0" bIns="0" rtlCol="0"/>
          <a:lstStyle/>
          <a:p>
            <a:endParaRPr sz="1663"/>
          </a:p>
        </p:txBody>
      </p:sp>
      <p:sp>
        <p:nvSpPr>
          <p:cNvPr id="318" name="object 318"/>
          <p:cNvSpPr/>
          <p:nvPr/>
        </p:nvSpPr>
        <p:spPr>
          <a:xfrm>
            <a:off x="6925067" y="3869503"/>
            <a:ext cx="0" cy="176493"/>
          </a:xfrm>
          <a:custGeom>
            <a:avLst/>
            <a:gdLst/>
            <a:ahLst/>
            <a:cxnLst/>
            <a:rect l="l" t="t" r="r" b="b"/>
            <a:pathLst>
              <a:path h="200025">
                <a:moveTo>
                  <a:pt x="0" y="0"/>
                </a:moveTo>
                <a:lnTo>
                  <a:pt x="0" y="200025"/>
                </a:lnTo>
              </a:path>
            </a:pathLst>
          </a:custGeom>
          <a:ln w="9525">
            <a:solidFill>
              <a:srgbClr val="696969"/>
            </a:solidFill>
          </a:ln>
        </p:spPr>
        <p:txBody>
          <a:bodyPr wrap="square" lIns="0" tIns="0" rIns="0" bIns="0" rtlCol="0"/>
          <a:lstStyle/>
          <a:p>
            <a:endParaRPr sz="1663"/>
          </a:p>
        </p:txBody>
      </p:sp>
      <p:sp>
        <p:nvSpPr>
          <p:cNvPr id="319" name="object 319"/>
          <p:cNvSpPr/>
          <p:nvPr/>
        </p:nvSpPr>
        <p:spPr>
          <a:xfrm>
            <a:off x="6929268" y="3873705"/>
            <a:ext cx="302559" cy="0"/>
          </a:xfrm>
          <a:custGeom>
            <a:avLst/>
            <a:gdLst/>
            <a:ahLst/>
            <a:cxnLst/>
            <a:rect l="l" t="t" r="r" b="b"/>
            <a:pathLst>
              <a:path w="342900">
                <a:moveTo>
                  <a:pt x="0" y="0"/>
                </a:moveTo>
                <a:lnTo>
                  <a:pt x="342900" y="0"/>
                </a:lnTo>
              </a:path>
            </a:pathLst>
          </a:custGeom>
          <a:ln w="9525">
            <a:solidFill>
              <a:srgbClr val="696969"/>
            </a:solidFill>
          </a:ln>
        </p:spPr>
        <p:txBody>
          <a:bodyPr wrap="square" lIns="0" tIns="0" rIns="0" bIns="0" rtlCol="0"/>
          <a:lstStyle/>
          <a:p>
            <a:endParaRPr sz="1663"/>
          </a:p>
        </p:txBody>
      </p:sp>
      <p:sp>
        <p:nvSpPr>
          <p:cNvPr id="320" name="object 320"/>
          <p:cNvSpPr txBox="1"/>
          <p:nvPr/>
        </p:nvSpPr>
        <p:spPr>
          <a:xfrm>
            <a:off x="7236758" y="3960711"/>
            <a:ext cx="122144" cy="135743"/>
          </a:xfrm>
          <a:prstGeom prst="rect">
            <a:avLst/>
          </a:prstGeom>
        </p:spPr>
        <p:txBody>
          <a:bodyPr vert="horz" wrap="square" lIns="0" tIns="0" rIns="0" bIns="0" rtlCol="0">
            <a:spAutoFit/>
          </a:bodyPr>
          <a:lstStyle/>
          <a:p>
            <a:pPr marL="11206"/>
            <a:r>
              <a:rPr sz="882" spc="-4" dirty="0">
                <a:latin typeface="Arial"/>
                <a:cs typeface="Arial"/>
              </a:rPr>
              <a:t>%</a:t>
            </a:r>
            <a:endParaRPr sz="882">
              <a:latin typeface="Arial"/>
              <a:cs typeface="Arial"/>
            </a:endParaRPr>
          </a:p>
        </p:txBody>
      </p:sp>
      <p:sp>
        <p:nvSpPr>
          <p:cNvPr id="321" name="object 321"/>
          <p:cNvSpPr/>
          <p:nvPr/>
        </p:nvSpPr>
        <p:spPr>
          <a:xfrm>
            <a:off x="5731137" y="4113455"/>
            <a:ext cx="453278" cy="56590"/>
          </a:xfrm>
          <a:custGeom>
            <a:avLst/>
            <a:gdLst/>
            <a:ahLst/>
            <a:cxnLst/>
            <a:rect l="l" t="t" r="r" b="b"/>
            <a:pathLst>
              <a:path w="513715" h="64135">
                <a:moveTo>
                  <a:pt x="0" y="64007"/>
                </a:moveTo>
                <a:lnTo>
                  <a:pt x="513588" y="64007"/>
                </a:lnTo>
                <a:lnTo>
                  <a:pt x="513588" y="0"/>
                </a:lnTo>
                <a:lnTo>
                  <a:pt x="0" y="0"/>
                </a:lnTo>
                <a:lnTo>
                  <a:pt x="0" y="64007"/>
                </a:lnTo>
                <a:close/>
              </a:path>
            </a:pathLst>
          </a:custGeom>
          <a:solidFill>
            <a:srgbClr val="C1C1C1"/>
          </a:solidFill>
        </p:spPr>
        <p:txBody>
          <a:bodyPr wrap="square" lIns="0" tIns="0" rIns="0" bIns="0" rtlCol="0"/>
          <a:lstStyle/>
          <a:p>
            <a:endParaRPr sz="1663"/>
          </a:p>
        </p:txBody>
      </p:sp>
      <p:sp>
        <p:nvSpPr>
          <p:cNvPr id="322" name="object 322"/>
          <p:cNvSpPr/>
          <p:nvPr/>
        </p:nvSpPr>
        <p:spPr>
          <a:xfrm>
            <a:off x="5735170" y="4169932"/>
            <a:ext cx="0" cy="129428"/>
          </a:xfrm>
          <a:custGeom>
            <a:avLst/>
            <a:gdLst/>
            <a:ahLst/>
            <a:cxnLst/>
            <a:rect l="l" t="t" r="r" b="b"/>
            <a:pathLst>
              <a:path h="146685">
                <a:moveTo>
                  <a:pt x="0" y="0"/>
                </a:moveTo>
                <a:lnTo>
                  <a:pt x="0" y="146303"/>
                </a:lnTo>
              </a:path>
            </a:pathLst>
          </a:custGeom>
          <a:ln w="9144">
            <a:solidFill>
              <a:srgbClr val="C1C1C1"/>
            </a:solidFill>
          </a:ln>
        </p:spPr>
        <p:txBody>
          <a:bodyPr wrap="square" lIns="0" tIns="0" rIns="0" bIns="0" rtlCol="0"/>
          <a:lstStyle/>
          <a:p>
            <a:endParaRPr sz="1663"/>
          </a:p>
        </p:txBody>
      </p:sp>
      <p:sp>
        <p:nvSpPr>
          <p:cNvPr id="323" name="object 323"/>
          <p:cNvSpPr/>
          <p:nvPr/>
        </p:nvSpPr>
        <p:spPr>
          <a:xfrm>
            <a:off x="6179601" y="4169932"/>
            <a:ext cx="0" cy="129428"/>
          </a:xfrm>
          <a:custGeom>
            <a:avLst/>
            <a:gdLst/>
            <a:ahLst/>
            <a:cxnLst/>
            <a:rect l="l" t="t" r="r" b="b"/>
            <a:pathLst>
              <a:path h="146685">
                <a:moveTo>
                  <a:pt x="0" y="0"/>
                </a:moveTo>
                <a:lnTo>
                  <a:pt x="0" y="146303"/>
                </a:lnTo>
              </a:path>
            </a:pathLst>
          </a:custGeom>
          <a:ln w="10680">
            <a:solidFill>
              <a:srgbClr val="C1C1C1"/>
            </a:solidFill>
          </a:ln>
        </p:spPr>
        <p:txBody>
          <a:bodyPr wrap="square" lIns="0" tIns="0" rIns="0" bIns="0" rtlCol="0"/>
          <a:lstStyle/>
          <a:p>
            <a:endParaRPr sz="1663"/>
          </a:p>
        </p:txBody>
      </p:sp>
      <p:sp>
        <p:nvSpPr>
          <p:cNvPr id="324" name="object 324"/>
          <p:cNvSpPr/>
          <p:nvPr/>
        </p:nvSpPr>
        <p:spPr>
          <a:xfrm>
            <a:off x="5731137" y="4299025"/>
            <a:ext cx="453278" cy="56590"/>
          </a:xfrm>
          <a:custGeom>
            <a:avLst/>
            <a:gdLst/>
            <a:ahLst/>
            <a:cxnLst/>
            <a:rect l="l" t="t" r="r" b="b"/>
            <a:pathLst>
              <a:path w="513715" h="64135">
                <a:moveTo>
                  <a:pt x="0" y="64008"/>
                </a:moveTo>
                <a:lnTo>
                  <a:pt x="513588" y="64008"/>
                </a:lnTo>
                <a:lnTo>
                  <a:pt x="513588" y="0"/>
                </a:lnTo>
                <a:lnTo>
                  <a:pt x="0" y="0"/>
                </a:lnTo>
                <a:lnTo>
                  <a:pt x="0" y="64008"/>
                </a:lnTo>
                <a:close/>
              </a:path>
            </a:pathLst>
          </a:custGeom>
          <a:solidFill>
            <a:srgbClr val="C1C1C1"/>
          </a:solidFill>
        </p:spPr>
        <p:txBody>
          <a:bodyPr wrap="square" lIns="0" tIns="0" rIns="0" bIns="0" rtlCol="0"/>
          <a:lstStyle/>
          <a:p>
            <a:endParaRPr sz="1663"/>
          </a:p>
        </p:txBody>
      </p:sp>
      <p:sp>
        <p:nvSpPr>
          <p:cNvPr id="325" name="object 325"/>
          <p:cNvSpPr/>
          <p:nvPr/>
        </p:nvSpPr>
        <p:spPr>
          <a:xfrm>
            <a:off x="5739205" y="4169932"/>
            <a:ext cx="435909" cy="129428"/>
          </a:xfrm>
          <a:custGeom>
            <a:avLst/>
            <a:gdLst/>
            <a:ahLst/>
            <a:cxnLst/>
            <a:rect l="l" t="t" r="r" b="b"/>
            <a:pathLst>
              <a:path w="494029" h="146685">
                <a:moveTo>
                  <a:pt x="0" y="146303"/>
                </a:moveTo>
                <a:lnTo>
                  <a:pt x="493776" y="146303"/>
                </a:lnTo>
                <a:lnTo>
                  <a:pt x="493776" y="0"/>
                </a:lnTo>
                <a:lnTo>
                  <a:pt x="0" y="0"/>
                </a:lnTo>
                <a:lnTo>
                  <a:pt x="0" y="146303"/>
                </a:lnTo>
                <a:close/>
              </a:path>
            </a:pathLst>
          </a:custGeom>
          <a:solidFill>
            <a:srgbClr val="C1C1C1"/>
          </a:solidFill>
        </p:spPr>
        <p:txBody>
          <a:bodyPr wrap="square" lIns="0" tIns="0" rIns="0" bIns="0" rtlCol="0"/>
          <a:lstStyle/>
          <a:p>
            <a:endParaRPr sz="1663"/>
          </a:p>
        </p:txBody>
      </p:sp>
      <p:sp>
        <p:nvSpPr>
          <p:cNvPr id="326" name="object 326"/>
          <p:cNvSpPr txBox="1"/>
          <p:nvPr/>
        </p:nvSpPr>
        <p:spPr>
          <a:xfrm>
            <a:off x="5727999" y="4171830"/>
            <a:ext cx="457199" cy="135743"/>
          </a:xfrm>
          <a:prstGeom prst="rect">
            <a:avLst/>
          </a:prstGeom>
        </p:spPr>
        <p:txBody>
          <a:bodyPr vert="horz" wrap="square" lIns="0" tIns="0" rIns="0" bIns="0" rtlCol="0">
            <a:spAutoFit/>
          </a:bodyPr>
          <a:lstStyle/>
          <a:p>
            <a:pPr marL="11206"/>
            <a:r>
              <a:rPr sz="882" spc="-4" dirty="0">
                <a:latin typeface="Arial"/>
                <a:cs typeface="Arial"/>
              </a:rPr>
              <a:t>D</a:t>
            </a:r>
            <a:r>
              <a:rPr sz="882" spc="-9" dirty="0">
                <a:latin typeface="Arial"/>
                <a:cs typeface="Arial"/>
              </a:rPr>
              <a:t>i</a:t>
            </a:r>
            <a:r>
              <a:rPr sz="882" dirty="0">
                <a:latin typeface="Arial"/>
                <a:cs typeface="Arial"/>
              </a:rPr>
              <a:t>s</a:t>
            </a:r>
            <a:r>
              <a:rPr sz="882" spc="-9" dirty="0">
                <a:latin typeface="Arial"/>
                <a:cs typeface="Arial"/>
              </a:rPr>
              <a:t>a</a:t>
            </a:r>
            <a:r>
              <a:rPr sz="882" dirty="0">
                <a:latin typeface="Arial"/>
                <a:cs typeface="Arial"/>
              </a:rPr>
              <a:t>b</a:t>
            </a:r>
            <a:r>
              <a:rPr sz="882" spc="-9" dirty="0">
                <a:latin typeface="Arial"/>
                <a:cs typeface="Arial"/>
              </a:rPr>
              <a:t>le</a:t>
            </a:r>
            <a:r>
              <a:rPr sz="882" spc="-4" dirty="0">
                <a:latin typeface="Arial"/>
                <a:cs typeface="Arial"/>
              </a:rPr>
              <a:t>d</a:t>
            </a:r>
            <a:endParaRPr sz="882">
              <a:latin typeface="Arial"/>
              <a:cs typeface="Arial"/>
            </a:endParaRPr>
          </a:p>
        </p:txBody>
      </p:sp>
      <p:sp>
        <p:nvSpPr>
          <p:cNvPr id="327" name="object 327"/>
          <p:cNvSpPr/>
          <p:nvPr/>
        </p:nvSpPr>
        <p:spPr>
          <a:xfrm>
            <a:off x="6200439" y="4123541"/>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328" name="object 328"/>
          <p:cNvSpPr/>
          <p:nvPr/>
        </p:nvSpPr>
        <p:spPr>
          <a:xfrm>
            <a:off x="6204472" y="4133626"/>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329" name="object 329"/>
          <p:cNvSpPr/>
          <p:nvPr/>
        </p:nvSpPr>
        <p:spPr>
          <a:xfrm>
            <a:off x="6726218" y="4133626"/>
            <a:ext cx="0" cy="201706"/>
          </a:xfrm>
          <a:custGeom>
            <a:avLst/>
            <a:gdLst/>
            <a:ahLst/>
            <a:cxnLst/>
            <a:rect l="l" t="t" r="r" b="b"/>
            <a:pathLst>
              <a:path h="228600">
                <a:moveTo>
                  <a:pt x="0" y="0"/>
                </a:moveTo>
                <a:lnTo>
                  <a:pt x="0" y="228600"/>
                </a:lnTo>
              </a:path>
            </a:pathLst>
          </a:custGeom>
          <a:ln w="9144">
            <a:solidFill>
              <a:srgbClr val="C1C1C1"/>
            </a:solidFill>
          </a:ln>
        </p:spPr>
        <p:txBody>
          <a:bodyPr wrap="square" lIns="0" tIns="0" rIns="0" bIns="0" rtlCol="0"/>
          <a:lstStyle/>
          <a:p>
            <a:endParaRPr sz="1663"/>
          </a:p>
        </p:txBody>
      </p:sp>
      <p:sp>
        <p:nvSpPr>
          <p:cNvPr id="330" name="object 330"/>
          <p:cNvSpPr/>
          <p:nvPr/>
        </p:nvSpPr>
        <p:spPr>
          <a:xfrm>
            <a:off x="6200439" y="4345416"/>
            <a:ext cx="530038" cy="0"/>
          </a:xfrm>
          <a:custGeom>
            <a:avLst/>
            <a:gdLst/>
            <a:ahLst/>
            <a:cxnLst/>
            <a:rect l="l" t="t" r="r" b="b"/>
            <a:pathLst>
              <a:path w="600709">
                <a:moveTo>
                  <a:pt x="0" y="0"/>
                </a:moveTo>
                <a:lnTo>
                  <a:pt x="600455" y="0"/>
                </a:lnTo>
              </a:path>
            </a:pathLst>
          </a:custGeom>
          <a:ln w="22860">
            <a:solidFill>
              <a:srgbClr val="C1C1C1"/>
            </a:solidFill>
          </a:ln>
        </p:spPr>
        <p:txBody>
          <a:bodyPr wrap="square" lIns="0" tIns="0" rIns="0" bIns="0" rtlCol="0"/>
          <a:lstStyle/>
          <a:p>
            <a:endParaRPr sz="1663"/>
          </a:p>
        </p:txBody>
      </p:sp>
      <p:sp>
        <p:nvSpPr>
          <p:cNvPr id="331" name="object 331"/>
          <p:cNvSpPr/>
          <p:nvPr/>
        </p:nvSpPr>
        <p:spPr>
          <a:xfrm>
            <a:off x="6208506" y="4133626"/>
            <a:ext cx="513790" cy="201706"/>
          </a:xfrm>
          <a:custGeom>
            <a:avLst/>
            <a:gdLst/>
            <a:ahLst/>
            <a:cxnLst/>
            <a:rect l="l" t="t" r="r" b="b"/>
            <a:pathLst>
              <a:path w="582295" h="228600">
                <a:moveTo>
                  <a:pt x="0" y="228600"/>
                </a:moveTo>
                <a:lnTo>
                  <a:pt x="582168" y="228600"/>
                </a:lnTo>
                <a:lnTo>
                  <a:pt x="582168" y="0"/>
                </a:lnTo>
                <a:lnTo>
                  <a:pt x="0" y="0"/>
                </a:lnTo>
                <a:lnTo>
                  <a:pt x="0" y="228600"/>
                </a:lnTo>
                <a:close/>
              </a:path>
            </a:pathLst>
          </a:custGeom>
          <a:solidFill>
            <a:srgbClr val="C1C1C1"/>
          </a:solidFill>
        </p:spPr>
        <p:txBody>
          <a:bodyPr wrap="square" lIns="0" tIns="0" rIns="0" bIns="0" rtlCol="0"/>
          <a:lstStyle/>
          <a:p>
            <a:endParaRPr sz="1663"/>
          </a:p>
        </p:txBody>
      </p:sp>
      <p:sp>
        <p:nvSpPr>
          <p:cNvPr id="332" name="object 332"/>
          <p:cNvSpPr/>
          <p:nvPr/>
        </p:nvSpPr>
        <p:spPr>
          <a:xfrm>
            <a:off x="6717201" y="4134521"/>
            <a:ext cx="0" cy="201706"/>
          </a:xfrm>
          <a:custGeom>
            <a:avLst/>
            <a:gdLst/>
            <a:ahLst/>
            <a:cxnLst/>
            <a:rect l="l" t="t" r="r" b="b"/>
            <a:pathLst>
              <a:path h="228600">
                <a:moveTo>
                  <a:pt x="0" y="0"/>
                </a:moveTo>
                <a:lnTo>
                  <a:pt x="0" y="228590"/>
                </a:lnTo>
              </a:path>
            </a:pathLst>
          </a:custGeom>
          <a:ln w="9514">
            <a:solidFill>
              <a:srgbClr val="FFFFFF"/>
            </a:solidFill>
          </a:ln>
        </p:spPr>
        <p:txBody>
          <a:bodyPr wrap="square" lIns="0" tIns="0" rIns="0" bIns="0" rtlCol="0"/>
          <a:lstStyle/>
          <a:p>
            <a:endParaRPr sz="1663"/>
          </a:p>
        </p:txBody>
      </p:sp>
      <p:sp>
        <p:nvSpPr>
          <p:cNvPr id="333" name="object 333"/>
          <p:cNvSpPr/>
          <p:nvPr/>
        </p:nvSpPr>
        <p:spPr>
          <a:xfrm>
            <a:off x="6209293" y="4332019"/>
            <a:ext cx="503704" cy="0"/>
          </a:xfrm>
          <a:custGeom>
            <a:avLst/>
            <a:gdLst/>
            <a:ahLst/>
            <a:cxnLst/>
            <a:rect l="l" t="t" r="r" b="b"/>
            <a:pathLst>
              <a:path w="570865">
                <a:moveTo>
                  <a:pt x="0" y="0"/>
                </a:moveTo>
                <a:lnTo>
                  <a:pt x="570864" y="0"/>
                </a:lnTo>
              </a:path>
            </a:pathLst>
          </a:custGeom>
          <a:ln w="9515">
            <a:solidFill>
              <a:srgbClr val="FFFFFF"/>
            </a:solidFill>
          </a:ln>
        </p:spPr>
        <p:txBody>
          <a:bodyPr wrap="square" lIns="0" tIns="0" rIns="0" bIns="0" rtlCol="0"/>
          <a:lstStyle/>
          <a:p>
            <a:endParaRPr sz="1663"/>
          </a:p>
        </p:txBody>
      </p:sp>
      <p:sp>
        <p:nvSpPr>
          <p:cNvPr id="334" name="object 334"/>
          <p:cNvSpPr/>
          <p:nvPr/>
        </p:nvSpPr>
        <p:spPr>
          <a:xfrm>
            <a:off x="6213491" y="4134520"/>
            <a:ext cx="0" cy="193301"/>
          </a:xfrm>
          <a:custGeom>
            <a:avLst/>
            <a:gdLst/>
            <a:ahLst/>
            <a:cxnLst/>
            <a:rect l="l" t="t" r="r" b="b"/>
            <a:pathLst>
              <a:path h="219075">
                <a:moveTo>
                  <a:pt x="0" y="0"/>
                </a:moveTo>
                <a:lnTo>
                  <a:pt x="0" y="219074"/>
                </a:lnTo>
              </a:path>
            </a:pathLst>
          </a:custGeom>
          <a:ln w="9514">
            <a:solidFill>
              <a:srgbClr val="A1A1A1"/>
            </a:solidFill>
          </a:ln>
        </p:spPr>
        <p:txBody>
          <a:bodyPr wrap="square" lIns="0" tIns="0" rIns="0" bIns="0" rtlCol="0"/>
          <a:lstStyle/>
          <a:p>
            <a:endParaRPr sz="1663"/>
          </a:p>
        </p:txBody>
      </p:sp>
      <p:sp>
        <p:nvSpPr>
          <p:cNvPr id="335" name="object 335"/>
          <p:cNvSpPr/>
          <p:nvPr/>
        </p:nvSpPr>
        <p:spPr>
          <a:xfrm>
            <a:off x="6217691" y="4138721"/>
            <a:ext cx="495860" cy="0"/>
          </a:xfrm>
          <a:custGeom>
            <a:avLst/>
            <a:gdLst/>
            <a:ahLst/>
            <a:cxnLst/>
            <a:rect l="l" t="t" r="r" b="b"/>
            <a:pathLst>
              <a:path w="561975">
                <a:moveTo>
                  <a:pt x="0" y="0"/>
                </a:moveTo>
                <a:lnTo>
                  <a:pt x="561359" y="0"/>
                </a:lnTo>
              </a:path>
            </a:pathLst>
          </a:custGeom>
          <a:ln w="9524">
            <a:solidFill>
              <a:srgbClr val="A1A1A1"/>
            </a:solidFill>
          </a:ln>
        </p:spPr>
        <p:txBody>
          <a:bodyPr wrap="square" lIns="0" tIns="0" rIns="0" bIns="0" rtlCol="0"/>
          <a:lstStyle/>
          <a:p>
            <a:endParaRPr sz="1663"/>
          </a:p>
        </p:txBody>
      </p:sp>
      <p:sp>
        <p:nvSpPr>
          <p:cNvPr id="336" name="object 336"/>
          <p:cNvSpPr/>
          <p:nvPr/>
        </p:nvSpPr>
        <p:spPr>
          <a:xfrm>
            <a:off x="6708811" y="4142923"/>
            <a:ext cx="0" cy="184897"/>
          </a:xfrm>
          <a:custGeom>
            <a:avLst/>
            <a:gdLst/>
            <a:ahLst/>
            <a:cxnLst/>
            <a:rect l="l" t="t" r="r" b="b"/>
            <a:pathLst>
              <a:path h="209550">
                <a:moveTo>
                  <a:pt x="0" y="0"/>
                </a:moveTo>
                <a:lnTo>
                  <a:pt x="0" y="209549"/>
                </a:lnTo>
              </a:path>
            </a:pathLst>
          </a:custGeom>
          <a:ln w="9514">
            <a:solidFill>
              <a:srgbClr val="E4E4E4"/>
            </a:solidFill>
          </a:ln>
        </p:spPr>
        <p:txBody>
          <a:bodyPr wrap="square" lIns="0" tIns="0" rIns="0" bIns="0" rtlCol="0"/>
          <a:lstStyle/>
          <a:p>
            <a:endParaRPr sz="1663"/>
          </a:p>
        </p:txBody>
      </p:sp>
      <p:sp>
        <p:nvSpPr>
          <p:cNvPr id="337" name="object 337"/>
          <p:cNvSpPr/>
          <p:nvPr/>
        </p:nvSpPr>
        <p:spPr>
          <a:xfrm>
            <a:off x="6217693" y="4323622"/>
            <a:ext cx="487456" cy="0"/>
          </a:xfrm>
          <a:custGeom>
            <a:avLst/>
            <a:gdLst/>
            <a:ahLst/>
            <a:cxnLst/>
            <a:rect l="l" t="t" r="r" b="b"/>
            <a:pathLst>
              <a:path w="552450">
                <a:moveTo>
                  <a:pt x="0" y="0"/>
                </a:moveTo>
                <a:lnTo>
                  <a:pt x="551844" y="0"/>
                </a:lnTo>
              </a:path>
            </a:pathLst>
          </a:custGeom>
          <a:ln w="9534">
            <a:solidFill>
              <a:srgbClr val="E4E4E4"/>
            </a:solidFill>
          </a:ln>
        </p:spPr>
        <p:txBody>
          <a:bodyPr wrap="square" lIns="0" tIns="0" rIns="0" bIns="0" rtlCol="0"/>
          <a:lstStyle/>
          <a:p>
            <a:endParaRPr sz="1663"/>
          </a:p>
        </p:txBody>
      </p:sp>
      <p:sp>
        <p:nvSpPr>
          <p:cNvPr id="338" name="object 338"/>
          <p:cNvSpPr/>
          <p:nvPr/>
        </p:nvSpPr>
        <p:spPr>
          <a:xfrm>
            <a:off x="6221892" y="4142923"/>
            <a:ext cx="0" cy="176493"/>
          </a:xfrm>
          <a:custGeom>
            <a:avLst/>
            <a:gdLst/>
            <a:ahLst/>
            <a:cxnLst/>
            <a:rect l="l" t="t" r="r" b="b"/>
            <a:pathLst>
              <a:path h="200025">
                <a:moveTo>
                  <a:pt x="0" y="0"/>
                </a:moveTo>
                <a:lnTo>
                  <a:pt x="0" y="200024"/>
                </a:lnTo>
              </a:path>
            </a:pathLst>
          </a:custGeom>
          <a:ln w="9514">
            <a:solidFill>
              <a:srgbClr val="696969"/>
            </a:solidFill>
          </a:ln>
        </p:spPr>
        <p:txBody>
          <a:bodyPr wrap="square" lIns="0" tIns="0" rIns="0" bIns="0" rtlCol="0"/>
          <a:lstStyle/>
          <a:p>
            <a:endParaRPr sz="1663"/>
          </a:p>
        </p:txBody>
      </p:sp>
      <p:sp>
        <p:nvSpPr>
          <p:cNvPr id="339" name="object 339"/>
          <p:cNvSpPr/>
          <p:nvPr/>
        </p:nvSpPr>
        <p:spPr>
          <a:xfrm>
            <a:off x="6226091" y="4147124"/>
            <a:ext cx="479051" cy="0"/>
          </a:xfrm>
          <a:custGeom>
            <a:avLst/>
            <a:gdLst/>
            <a:ahLst/>
            <a:cxnLst/>
            <a:rect l="l" t="t" r="r" b="b"/>
            <a:pathLst>
              <a:path w="542925">
                <a:moveTo>
                  <a:pt x="0" y="0"/>
                </a:moveTo>
                <a:lnTo>
                  <a:pt x="542330" y="0"/>
                </a:lnTo>
              </a:path>
            </a:pathLst>
          </a:custGeom>
          <a:ln w="9524">
            <a:solidFill>
              <a:srgbClr val="696969"/>
            </a:solidFill>
          </a:ln>
        </p:spPr>
        <p:txBody>
          <a:bodyPr wrap="square" lIns="0" tIns="0" rIns="0" bIns="0" rtlCol="0"/>
          <a:lstStyle/>
          <a:p>
            <a:endParaRPr sz="1663"/>
          </a:p>
        </p:txBody>
      </p:sp>
      <p:sp>
        <p:nvSpPr>
          <p:cNvPr id="340" name="object 340"/>
          <p:cNvSpPr/>
          <p:nvPr/>
        </p:nvSpPr>
        <p:spPr>
          <a:xfrm>
            <a:off x="6746389" y="4117489"/>
            <a:ext cx="609600" cy="0"/>
          </a:xfrm>
          <a:custGeom>
            <a:avLst/>
            <a:gdLst/>
            <a:ahLst/>
            <a:cxnLst/>
            <a:rect l="l" t="t" r="r" b="b"/>
            <a:pathLst>
              <a:path w="690879">
                <a:moveTo>
                  <a:pt x="0" y="0"/>
                </a:moveTo>
                <a:lnTo>
                  <a:pt x="690372" y="0"/>
                </a:lnTo>
              </a:path>
            </a:pathLst>
          </a:custGeom>
          <a:ln w="9143">
            <a:solidFill>
              <a:srgbClr val="C1C1C1"/>
            </a:solidFill>
          </a:ln>
        </p:spPr>
        <p:txBody>
          <a:bodyPr wrap="square" lIns="0" tIns="0" rIns="0" bIns="0" rtlCol="0"/>
          <a:lstStyle/>
          <a:p>
            <a:endParaRPr sz="1663"/>
          </a:p>
        </p:txBody>
      </p:sp>
      <p:sp>
        <p:nvSpPr>
          <p:cNvPr id="341" name="object 341"/>
          <p:cNvSpPr/>
          <p:nvPr/>
        </p:nvSpPr>
        <p:spPr>
          <a:xfrm>
            <a:off x="6751096" y="4121523"/>
            <a:ext cx="0" cy="226359"/>
          </a:xfrm>
          <a:custGeom>
            <a:avLst/>
            <a:gdLst/>
            <a:ahLst/>
            <a:cxnLst/>
            <a:rect l="l" t="t" r="r" b="b"/>
            <a:pathLst>
              <a:path h="256539">
                <a:moveTo>
                  <a:pt x="0" y="0"/>
                </a:moveTo>
                <a:lnTo>
                  <a:pt x="0" y="256031"/>
                </a:lnTo>
              </a:path>
            </a:pathLst>
          </a:custGeom>
          <a:ln w="10668">
            <a:solidFill>
              <a:srgbClr val="C1C1C1"/>
            </a:solidFill>
          </a:ln>
        </p:spPr>
        <p:txBody>
          <a:bodyPr wrap="square" lIns="0" tIns="0" rIns="0" bIns="0" rtlCol="0"/>
          <a:lstStyle/>
          <a:p>
            <a:endParaRPr sz="1663"/>
          </a:p>
        </p:txBody>
      </p:sp>
      <p:sp>
        <p:nvSpPr>
          <p:cNvPr id="342" name="object 342"/>
          <p:cNvSpPr/>
          <p:nvPr/>
        </p:nvSpPr>
        <p:spPr>
          <a:xfrm>
            <a:off x="7351506" y="4121523"/>
            <a:ext cx="0" cy="226359"/>
          </a:xfrm>
          <a:custGeom>
            <a:avLst/>
            <a:gdLst/>
            <a:ahLst/>
            <a:cxnLst/>
            <a:rect l="l" t="t" r="r" b="b"/>
            <a:pathLst>
              <a:path h="256539">
                <a:moveTo>
                  <a:pt x="0" y="0"/>
                </a:moveTo>
                <a:lnTo>
                  <a:pt x="0" y="256031"/>
                </a:lnTo>
              </a:path>
            </a:pathLst>
          </a:custGeom>
          <a:ln w="9144">
            <a:solidFill>
              <a:srgbClr val="C1C1C1"/>
            </a:solidFill>
          </a:ln>
        </p:spPr>
        <p:txBody>
          <a:bodyPr wrap="square" lIns="0" tIns="0" rIns="0" bIns="0" rtlCol="0"/>
          <a:lstStyle/>
          <a:p>
            <a:endParaRPr sz="1663"/>
          </a:p>
        </p:txBody>
      </p:sp>
      <p:sp>
        <p:nvSpPr>
          <p:cNvPr id="343" name="object 343"/>
          <p:cNvSpPr/>
          <p:nvPr/>
        </p:nvSpPr>
        <p:spPr>
          <a:xfrm>
            <a:off x="6746389" y="4351468"/>
            <a:ext cx="609600" cy="0"/>
          </a:xfrm>
          <a:custGeom>
            <a:avLst/>
            <a:gdLst/>
            <a:ahLst/>
            <a:cxnLst/>
            <a:rect l="l" t="t" r="r" b="b"/>
            <a:pathLst>
              <a:path w="690879">
                <a:moveTo>
                  <a:pt x="0" y="0"/>
                </a:moveTo>
                <a:lnTo>
                  <a:pt x="690372" y="0"/>
                </a:lnTo>
              </a:path>
            </a:pathLst>
          </a:custGeom>
          <a:ln w="9143">
            <a:solidFill>
              <a:srgbClr val="C1C1C1"/>
            </a:solidFill>
          </a:ln>
        </p:spPr>
        <p:txBody>
          <a:bodyPr wrap="square" lIns="0" tIns="0" rIns="0" bIns="0" rtlCol="0"/>
          <a:lstStyle/>
          <a:p>
            <a:endParaRPr sz="1663"/>
          </a:p>
        </p:txBody>
      </p:sp>
      <p:sp>
        <p:nvSpPr>
          <p:cNvPr id="344" name="object 344"/>
          <p:cNvSpPr/>
          <p:nvPr/>
        </p:nvSpPr>
        <p:spPr>
          <a:xfrm>
            <a:off x="6755802" y="4121523"/>
            <a:ext cx="591671" cy="226359"/>
          </a:xfrm>
          <a:custGeom>
            <a:avLst/>
            <a:gdLst/>
            <a:ahLst/>
            <a:cxnLst/>
            <a:rect l="l" t="t" r="r" b="b"/>
            <a:pathLst>
              <a:path w="670559" h="256539">
                <a:moveTo>
                  <a:pt x="0" y="256031"/>
                </a:moveTo>
                <a:lnTo>
                  <a:pt x="670559" y="256031"/>
                </a:lnTo>
                <a:lnTo>
                  <a:pt x="670559" y="0"/>
                </a:lnTo>
                <a:lnTo>
                  <a:pt x="0" y="0"/>
                </a:lnTo>
                <a:lnTo>
                  <a:pt x="0" y="256031"/>
                </a:lnTo>
                <a:close/>
              </a:path>
            </a:pathLst>
          </a:custGeom>
          <a:solidFill>
            <a:srgbClr val="C1C1C1"/>
          </a:solidFill>
        </p:spPr>
        <p:txBody>
          <a:bodyPr wrap="square" lIns="0" tIns="0" rIns="0" bIns="0" rtlCol="0"/>
          <a:lstStyle/>
          <a:p>
            <a:endParaRPr sz="1663"/>
          </a:p>
        </p:txBody>
      </p:sp>
      <p:sp>
        <p:nvSpPr>
          <p:cNvPr id="345" name="object 345"/>
          <p:cNvSpPr/>
          <p:nvPr/>
        </p:nvSpPr>
        <p:spPr>
          <a:xfrm>
            <a:off x="7244429" y="4121523"/>
            <a:ext cx="0" cy="201706"/>
          </a:xfrm>
          <a:custGeom>
            <a:avLst/>
            <a:gdLst/>
            <a:ahLst/>
            <a:cxnLst/>
            <a:rect l="l" t="t" r="r" b="b"/>
            <a:pathLst>
              <a:path h="228600">
                <a:moveTo>
                  <a:pt x="0" y="0"/>
                </a:moveTo>
                <a:lnTo>
                  <a:pt x="0" y="228092"/>
                </a:lnTo>
              </a:path>
            </a:pathLst>
          </a:custGeom>
          <a:ln w="9537">
            <a:solidFill>
              <a:srgbClr val="FFFFFF"/>
            </a:solidFill>
          </a:ln>
        </p:spPr>
        <p:txBody>
          <a:bodyPr wrap="square" lIns="0" tIns="0" rIns="0" bIns="0" rtlCol="0"/>
          <a:lstStyle/>
          <a:p>
            <a:endParaRPr sz="1663"/>
          </a:p>
        </p:txBody>
      </p:sp>
      <p:sp>
        <p:nvSpPr>
          <p:cNvPr id="346" name="object 346"/>
          <p:cNvSpPr/>
          <p:nvPr/>
        </p:nvSpPr>
        <p:spPr>
          <a:xfrm>
            <a:off x="6912460" y="4318579"/>
            <a:ext cx="327772" cy="0"/>
          </a:xfrm>
          <a:custGeom>
            <a:avLst/>
            <a:gdLst/>
            <a:ahLst/>
            <a:cxnLst/>
            <a:rect l="l" t="t" r="r" b="b"/>
            <a:pathLst>
              <a:path w="371475">
                <a:moveTo>
                  <a:pt x="0" y="0"/>
                </a:moveTo>
                <a:lnTo>
                  <a:pt x="371462" y="0"/>
                </a:lnTo>
              </a:path>
            </a:pathLst>
          </a:custGeom>
          <a:ln w="9525">
            <a:solidFill>
              <a:srgbClr val="FFFFFF"/>
            </a:solidFill>
          </a:ln>
        </p:spPr>
        <p:txBody>
          <a:bodyPr wrap="square" lIns="0" tIns="0" rIns="0" bIns="0" rtlCol="0"/>
          <a:lstStyle/>
          <a:p>
            <a:endParaRPr sz="1663"/>
          </a:p>
        </p:txBody>
      </p:sp>
      <p:sp>
        <p:nvSpPr>
          <p:cNvPr id="347" name="object 347"/>
          <p:cNvSpPr/>
          <p:nvPr/>
        </p:nvSpPr>
        <p:spPr>
          <a:xfrm>
            <a:off x="6916662" y="4121523"/>
            <a:ext cx="0" cy="193301"/>
          </a:xfrm>
          <a:custGeom>
            <a:avLst/>
            <a:gdLst/>
            <a:ahLst/>
            <a:cxnLst/>
            <a:rect l="l" t="t" r="r" b="b"/>
            <a:pathLst>
              <a:path h="219075">
                <a:moveTo>
                  <a:pt x="0" y="0"/>
                </a:moveTo>
                <a:lnTo>
                  <a:pt x="0" y="218567"/>
                </a:lnTo>
              </a:path>
            </a:pathLst>
          </a:custGeom>
          <a:ln w="9525">
            <a:solidFill>
              <a:srgbClr val="A1A1A1"/>
            </a:solidFill>
          </a:ln>
        </p:spPr>
        <p:txBody>
          <a:bodyPr wrap="square" lIns="0" tIns="0" rIns="0" bIns="0" rtlCol="0"/>
          <a:lstStyle/>
          <a:p>
            <a:endParaRPr sz="1663"/>
          </a:p>
        </p:txBody>
      </p:sp>
      <p:sp>
        <p:nvSpPr>
          <p:cNvPr id="348" name="object 348"/>
          <p:cNvSpPr/>
          <p:nvPr/>
        </p:nvSpPr>
        <p:spPr>
          <a:xfrm>
            <a:off x="6920864" y="4125501"/>
            <a:ext cx="319368" cy="0"/>
          </a:xfrm>
          <a:custGeom>
            <a:avLst/>
            <a:gdLst/>
            <a:ahLst/>
            <a:cxnLst/>
            <a:rect l="l" t="t" r="r" b="b"/>
            <a:pathLst>
              <a:path w="361950">
                <a:moveTo>
                  <a:pt x="0" y="0"/>
                </a:moveTo>
                <a:lnTo>
                  <a:pt x="361937" y="0"/>
                </a:lnTo>
              </a:path>
            </a:pathLst>
          </a:custGeom>
          <a:ln w="9017">
            <a:solidFill>
              <a:srgbClr val="A1A1A1"/>
            </a:solidFill>
          </a:ln>
        </p:spPr>
        <p:txBody>
          <a:bodyPr wrap="square" lIns="0" tIns="0" rIns="0" bIns="0" rtlCol="0"/>
          <a:lstStyle/>
          <a:p>
            <a:endParaRPr sz="1663"/>
          </a:p>
        </p:txBody>
      </p:sp>
      <p:sp>
        <p:nvSpPr>
          <p:cNvPr id="349" name="object 349"/>
          <p:cNvSpPr/>
          <p:nvPr/>
        </p:nvSpPr>
        <p:spPr>
          <a:xfrm>
            <a:off x="7236030" y="4129480"/>
            <a:ext cx="0" cy="184897"/>
          </a:xfrm>
          <a:custGeom>
            <a:avLst/>
            <a:gdLst/>
            <a:ahLst/>
            <a:cxnLst/>
            <a:rect l="l" t="t" r="r" b="b"/>
            <a:pathLst>
              <a:path h="209550">
                <a:moveTo>
                  <a:pt x="0" y="0"/>
                </a:moveTo>
                <a:lnTo>
                  <a:pt x="0" y="209550"/>
                </a:lnTo>
              </a:path>
            </a:pathLst>
          </a:custGeom>
          <a:ln w="9525">
            <a:solidFill>
              <a:srgbClr val="E4E4E4"/>
            </a:solidFill>
          </a:ln>
        </p:spPr>
        <p:txBody>
          <a:bodyPr wrap="square" lIns="0" tIns="0" rIns="0" bIns="0" rtlCol="0"/>
          <a:lstStyle/>
          <a:p>
            <a:endParaRPr sz="1663"/>
          </a:p>
        </p:txBody>
      </p:sp>
      <p:sp>
        <p:nvSpPr>
          <p:cNvPr id="350" name="object 350"/>
          <p:cNvSpPr/>
          <p:nvPr/>
        </p:nvSpPr>
        <p:spPr>
          <a:xfrm>
            <a:off x="6920865" y="4310169"/>
            <a:ext cx="310963" cy="0"/>
          </a:xfrm>
          <a:custGeom>
            <a:avLst/>
            <a:gdLst/>
            <a:ahLst/>
            <a:cxnLst/>
            <a:rect l="l" t="t" r="r" b="b"/>
            <a:pathLst>
              <a:path w="352425">
                <a:moveTo>
                  <a:pt x="0" y="0"/>
                </a:moveTo>
                <a:lnTo>
                  <a:pt x="352425" y="0"/>
                </a:lnTo>
              </a:path>
            </a:pathLst>
          </a:custGeom>
          <a:ln w="9537">
            <a:solidFill>
              <a:srgbClr val="E4E4E4"/>
            </a:solidFill>
          </a:ln>
        </p:spPr>
        <p:txBody>
          <a:bodyPr wrap="square" lIns="0" tIns="0" rIns="0" bIns="0" rtlCol="0"/>
          <a:lstStyle/>
          <a:p>
            <a:endParaRPr sz="1663"/>
          </a:p>
        </p:txBody>
      </p:sp>
      <p:sp>
        <p:nvSpPr>
          <p:cNvPr id="351" name="object 351"/>
          <p:cNvSpPr/>
          <p:nvPr/>
        </p:nvSpPr>
        <p:spPr>
          <a:xfrm>
            <a:off x="6925067" y="4129480"/>
            <a:ext cx="0" cy="176493"/>
          </a:xfrm>
          <a:custGeom>
            <a:avLst/>
            <a:gdLst/>
            <a:ahLst/>
            <a:cxnLst/>
            <a:rect l="l" t="t" r="r" b="b"/>
            <a:pathLst>
              <a:path h="200025">
                <a:moveTo>
                  <a:pt x="0" y="0"/>
                </a:moveTo>
                <a:lnTo>
                  <a:pt x="0" y="200012"/>
                </a:lnTo>
              </a:path>
            </a:pathLst>
          </a:custGeom>
          <a:ln w="9525">
            <a:solidFill>
              <a:srgbClr val="696969"/>
            </a:solidFill>
          </a:ln>
        </p:spPr>
        <p:txBody>
          <a:bodyPr wrap="square" lIns="0" tIns="0" rIns="0" bIns="0" rtlCol="0"/>
          <a:lstStyle/>
          <a:p>
            <a:endParaRPr sz="1663"/>
          </a:p>
        </p:txBody>
      </p:sp>
      <p:sp>
        <p:nvSpPr>
          <p:cNvPr id="352" name="object 352"/>
          <p:cNvSpPr/>
          <p:nvPr/>
        </p:nvSpPr>
        <p:spPr>
          <a:xfrm>
            <a:off x="6929268" y="4133681"/>
            <a:ext cx="302559" cy="0"/>
          </a:xfrm>
          <a:custGeom>
            <a:avLst/>
            <a:gdLst/>
            <a:ahLst/>
            <a:cxnLst/>
            <a:rect l="l" t="t" r="r" b="b"/>
            <a:pathLst>
              <a:path w="342900">
                <a:moveTo>
                  <a:pt x="0" y="0"/>
                </a:moveTo>
                <a:lnTo>
                  <a:pt x="342900" y="0"/>
                </a:lnTo>
              </a:path>
            </a:pathLst>
          </a:custGeom>
          <a:ln w="9525">
            <a:solidFill>
              <a:srgbClr val="696969"/>
            </a:solidFill>
          </a:ln>
        </p:spPr>
        <p:txBody>
          <a:bodyPr wrap="square" lIns="0" tIns="0" rIns="0" bIns="0" rtlCol="0"/>
          <a:lstStyle/>
          <a:p>
            <a:endParaRPr sz="1663"/>
          </a:p>
        </p:txBody>
      </p:sp>
      <p:sp>
        <p:nvSpPr>
          <p:cNvPr id="353" name="object 353"/>
          <p:cNvSpPr txBox="1"/>
          <p:nvPr/>
        </p:nvSpPr>
        <p:spPr>
          <a:xfrm>
            <a:off x="7236758" y="4220239"/>
            <a:ext cx="122144" cy="135743"/>
          </a:xfrm>
          <a:prstGeom prst="rect">
            <a:avLst/>
          </a:prstGeom>
        </p:spPr>
        <p:txBody>
          <a:bodyPr vert="horz" wrap="square" lIns="0" tIns="0" rIns="0" bIns="0" rtlCol="0">
            <a:spAutoFit/>
          </a:bodyPr>
          <a:lstStyle/>
          <a:p>
            <a:pPr marL="11206"/>
            <a:r>
              <a:rPr sz="882" spc="-4" dirty="0">
                <a:latin typeface="Arial"/>
                <a:cs typeface="Arial"/>
              </a:rPr>
              <a:t>%</a:t>
            </a:r>
            <a:endParaRPr sz="882">
              <a:latin typeface="Arial"/>
              <a:cs typeface="Arial"/>
            </a:endParaRPr>
          </a:p>
        </p:txBody>
      </p:sp>
      <p:sp>
        <p:nvSpPr>
          <p:cNvPr id="354" name="object 354"/>
          <p:cNvSpPr/>
          <p:nvPr/>
        </p:nvSpPr>
        <p:spPr>
          <a:xfrm>
            <a:off x="1679537" y="2811779"/>
            <a:ext cx="5786718" cy="0"/>
          </a:xfrm>
          <a:custGeom>
            <a:avLst/>
            <a:gdLst/>
            <a:ahLst/>
            <a:cxnLst/>
            <a:rect l="l" t="t" r="r" b="b"/>
            <a:pathLst>
              <a:path w="6558280">
                <a:moveTo>
                  <a:pt x="0" y="0"/>
                </a:moveTo>
                <a:lnTo>
                  <a:pt x="6557772" y="0"/>
                </a:lnTo>
              </a:path>
            </a:pathLst>
          </a:custGeom>
          <a:ln w="18287">
            <a:solidFill>
              <a:srgbClr val="F0F0F0"/>
            </a:solidFill>
          </a:ln>
        </p:spPr>
        <p:txBody>
          <a:bodyPr wrap="square" lIns="0" tIns="0" rIns="0" bIns="0" rtlCol="0"/>
          <a:lstStyle/>
          <a:p>
            <a:endParaRPr sz="1663"/>
          </a:p>
        </p:txBody>
      </p:sp>
      <p:sp>
        <p:nvSpPr>
          <p:cNvPr id="355" name="object 355"/>
          <p:cNvSpPr/>
          <p:nvPr/>
        </p:nvSpPr>
        <p:spPr>
          <a:xfrm>
            <a:off x="7465806" y="2811779"/>
            <a:ext cx="16249" cy="0"/>
          </a:xfrm>
          <a:custGeom>
            <a:avLst/>
            <a:gdLst/>
            <a:ahLst/>
            <a:cxnLst/>
            <a:rect l="l" t="t" r="r" b="b"/>
            <a:pathLst>
              <a:path w="18415">
                <a:moveTo>
                  <a:pt x="0" y="0"/>
                </a:moveTo>
                <a:lnTo>
                  <a:pt x="18288" y="0"/>
                </a:lnTo>
              </a:path>
            </a:pathLst>
          </a:custGeom>
          <a:ln w="18287">
            <a:solidFill>
              <a:srgbClr val="F0F0F0"/>
            </a:solidFill>
          </a:ln>
        </p:spPr>
        <p:txBody>
          <a:bodyPr wrap="square" lIns="0" tIns="0" rIns="0" bIns="0" rtlCol="0"/>
          <a:lstStyle/>
          <a:p>
            <a:endParaRPr sz="1663"/>
          </a:p>
        </p:txBody>
      </p:sp>
      <p:sp>
        <p:nvSpPr>
          <p:cNvPr id="356" name="object 356"/>
          <p:cNvSpPr/>
          <p:nvPr/>
        </p:nvSpPr>
        <p:spPr>
          <a:xfrm>
            <a:off x="1714501" y="2858844"/>
            <a:ext cx="5717801" cy="0"/>
          </a:xfrm>
          <a:custGeom>
            <a:avLst/>
            <a:gdLst/>
            <a:ahLst/>
            <a:cxnLst/>
            <a:rect l="l" t="t" r="r" b="b"/>
            <a:pathLst>
              <a:path w="6480175">
                <a:moveTo>
                  <a:pt x="0" y="0"/>
                </a:moveTo>
                <a:lnTo>
                  <a:pt x="6480048" y="0"/>
                </a:lnTo>
              </a:path>
            </a:pathLst>
          </a:custGeom>
          <a:ln w="9144">
            <a:solidFill>
              <a:srgbClr val="A1A1A1"/>
            </a:solidFill>
          </a:ln>
        </p:spPr>
        <p:txBody>
          <a:bodyPr wrap="square" lIns="0" tIns="0" rIns="0" bIns="0" rtlCol="0"/>
          <a:lstStyle/>
          <a:p>
            <a:endParaRPr sz="1663"/>
          </a:p>
        </p:txBody>
      </p:sp>
      <p:sp>
        <p:nvSpPr>
          <p:cNvPr id="357" name="object 357"/>
          <p:cNvSpPr/>
          <p:nvPr/>
        </p:nvSpPr>
        <p:spPr>
          <a:xfrm>
            <a:off x="7432189" y="2858844"/>
            <a:ext cx="8404" cy="0"/>
          </a:xfrm>
          <a:custGeom>
            <a:avLst/>
            <a:gdLst/>
            <a:ahLst/>
            <a:cxnLst/>
            <a:rect l="l" t="t" r="r" b="b"/>
            <a:pathLst>
              <a:path w="9525">
                <a:moveTo>
                  <a:pt x="0" y="0"/>
                </a:moveTo>
                <a:lnTo>
                  <a:pt x="9144" y="0"/>
                </a:lnTo>
              </a:path>
            </a:pathLst>
          </a:custGeom>
          <a:ln w="9144">
            <a:solidFill>
              <a:srgbClr val="A1A1A1"/>
            </a:solidFill>
          </a:ln>
        </p:spPr>
        <p:txBody>
          <a:bodyPr wrap="square" lIns="0" tIns="0" rIns="0" bIns="0" rtlCol="0"/>
          <a:lstStyle/>
          <a:p>
            <a:endParaRPr sz="1663"/>
          </a:p>
        </p:txBody>
      </p:sp>
      <p:sp>
        <p:nvSpPr>
          <p:cNvPr id="358" name="object 358"/>
          <p:cNvSpPr/>
          <p:nvPr/>
        </p:nvSpPr>
        <p:spPr>
          <a:xfrm>
            <a:off x="1679538" y="2858844"/>
            <a:ext cx="26894" cy="0"/>
          </a:xfrm>
          <a:custGeom>
            <a:avLst/>
            <a:gdLst/>
            <a:ahLst/>
            <a:cxnLst/>
            <a:rect l="l" t="t" r="r" b="b"/>
            <a:pathLst>
              <a:path w="30480">
                <a:moveTo>
                  <a:pt x="0" y="0"/>
                </a:moveTo>
                <a:lnTo>
                  <a:pt x="30480" y="0"/>
                </a:lnTo>
              </a:path>
            </a:pathLst>
          </a:custGeom>
          <a:ln w="9144">
            <a:solidFill>
              <a:srgbClr val="C1C1C1"/>
            </a:solidFill>
          </a:ln>
        </p:spPr>
        <p:txBody>
          <a:bodyPr wrap="square" lIns="0" tIns="0" rIns="0" bIns="0" rtlCol="0"/>
          <a:lstStyle/>
          <a:p>
            <a:endParaRPr sz="1663"/>
          </a:p>
        </p:txBody>
      </p:sp>
      <p:sp>
        <p:nvSpPr>
          <p:cNvPr id="359" name="object 359"/>
          <p:cNvSpPr/>
          <p:nvPr/>
        </p:nvSpPr>
        <p:spPr>
          <a:xfrm>
            <a:off x="7440258" y="2858844"/>
            <a:ext cx="25773" cy="0"/>
          </a:xfrm>
          <a:custGeom>
            <a:avLst/>
            <a:gdLst/>
            <a:ahLst/>
            <a:cxnLst/>
            <a:rect l="l" t="t" r="r" b="b"/>
            <a:pathLst>
              <a:path w="29209">
                <a:moveTo>
                  <a:pt x="0" y="0"/>
                </a:moveTo>
                <a:lnTo>
                  <a:pt x="28955" y="0"/>
                </a:lnTo>
              </a:path>
            </a:pathLst>
          </a:custGeom>
          <a:ln w="9144">
            <a:solidFill>
              <a:srgbClr val="C1C1C1"/>
            </a:solidFill>
          </a:ln>
        </p:spPr>
        <p:txBody>
          <a:bodyPr wrap="square" lIns="0" tIns="0" rIns="0" bIns="0" rtlCol="0"/>
          <a:lstStyle/>
          <a:p>
            <a:endParaRPr sz="1663"/>
          </a:p>
        </p:txBody>
      </p:sp>
      <p:sp>
        <p:nvSpPr>
          <p:cNvPr id="360" name="object 360"/>
          <p:cNvSpPr/>
          <p:nvPr/>
        </p:nvSpPr>
        <p:spPr>
          <a:xfrm>
            <a:off x="1679537" y="2837329"/>
            <a:ext cx="5786718" cy="0"/>
          </a:xfrm>
          <a:custGeom>
            <a:avLst/>
            <a:gdLst/>
            <a:ahLst/>
            <a:cxnLst/>
            <a:rect l="l" t="t" r="r" b="b"/>
            <a:pathLst>
              <a:path w="6558280">
                <a:moveTo>
                  <a:pt x="0" y="0"/>
                </a:moveTo>
                <a:lnTo>
                  <a:pt x="6557772" y="0"/>
                </a:lnTo>
              </a:path>
            </a:pathLst>
          </a:custGeom>
          <a:ln w="39624">
            <a:solidFill>
              <a:srgbClr val="C1C1C1"/>
            </a:solidFill>
          </a:ln>
        </p:spPr>
        <p:txBody>
          <a:bodyPr wrap="square" lIns="0" tIns="0" rIns="0" bIns="0" rtlCol="0"/>
          <a:lstStyle/>
          <a:p>
            <a:endParaRPr sz="1663"/>
          </a:p>
        </p:txBody>
      </p:sp>
      <p:sp>
        <p:nvSpPr>
          <p:cNvPr id="361" name="object 361"/>
          <p:cNvSpPr/>
          <p:nvPr/>
        </p:nvSpPr>
        <p:spPr>
          <a:xfrm>
            <a:off x="1706432" y="4434840"/>
            <a:ext cx="8404" cy="0"/>
          </a:xfrm>
          <a:custGeom>
            <a:avLst/>
            <a:gdLst/>
            <a:ahLst/>
            <a:cxnLst/>
            <a:rect l="l" t="t" r="r" b="b"/>
            <a:pathLst>
              <a:path w="9525">
                <a:moveTo>
                  <a:pt x="0" y="0"/>
                </a:moveTo>
                <a:lnTo>
                  <a:pt x="9143" y="0"/>
                </a:lnTo>
              </a:path>
            </a:pathLst>
          </a:custGeom>
          <a:ln w="9143">
            <a:solidFill>
              <a:srgbClr val="F0F0F0"/>
            </a:solidFill>
          </a:ln>
        </p:spPr>
        <p:txBody>
          <a:bodyPr wrap="square" lIns="0" tIns="0" rIns="0" bIns="0" rtlCol="0"/>
          <a:lstStyle/>
          <a:p>
            <a:endParaRPr sz="1663"/>
          </a:p>
        </p:txBody>
      </p:sp>
      <p:sp>
        <p:nvSpPr>
          <p:cNvPr id="362" name="object 362"/>
          <p:cNvSpPr/>
          <p:nvPr/>
        </p:nvSpPr>
        <p:spPr>
          <a:xfrm>
            <a:off x="1714501" y="4430806"/>
            <a:ext cx="5717801" cy="8404"/>
          </a:xfrm>
          <a:custGeom>
            <a:avLst/>
            <a:gdLst/>
            <a:ahLst/>
            <a:cxnLst/>
            <a:rect l="l" t="t" r="r" b="b"/>
            <a:pathLst>
              <a:path w="6480175" h="9525">
                <a:moveTo>
                  <a:pt x="0" y="9144"/>
                </a:moveTo>
                <a:lnTo>
                  <a:pt x="6480048" y="9144"/>
                </a:lnTo>
                <a:lnTo>
                  <a:pt x="6480048" y="0"/>
                </a:lnTo>
                <a:lnTo>
                  <a:pt x="0" y="0"/>
                </a:lnTo>
                <a:lnTo>
                  <a:pt x="0" y="9144"/>
                </a:lnTo>
                <a:close/>
              </a:path>
            </a:pathLst>
          </a:custGeom>
          <a:solidFill>
            <a:srgbClr val="F0F0F0"/>
          </a:solidFill>
        </p:spPr>
        <p:txBody>
          <a:bodyPr wrap="square" lIns="0" tIns="0" rIns="0" bIns="0" rtlCol="0"/>
          <a:lstStyle/>
          <a:p>
            <a:endParaRPr sz="1663"/>
          </a:p>
        </p:txBody>
      </p:sp>
      <p:sp>
        <p:nvSpPr>
          <p:cNvPr id="363" name="object 363"/>
          <p:cNvSpPr/>
          <p:nvPr/>
        </p:nvSpPr>
        <p:spPr>
          <a:xfrm>
            <a:off x="1679538" y="4434840"/>
            <a:ext cx="26894" cy="0"/>
          </a:xfrm>
          <a:custGeom>
            <a:avLst/>
            <a:gdLst/>
            <a:ahLst/>
            <a:cxnLst/>
            <a:rect l="l" t="t" r="r" b="b"/>
            <a:pathLst>
              <a:path w="30480">
                <a:moveTo>
                  <a:pt x="0" y="0"/>
                </a:moveTo>
                <a:lnTo>
                  <a:pt x="30480" y="0"/>
                </a:lnTo>
              </a:path>
            </a:pathLst>
          </a:custGeom>
          <a:ln w="9143">
            <a:solidFill>
              <a:srgbClr val="C1C1C1"/>
            </a:solidFill>
          </a:ln>
        </p:spPr>
        <p:txBody>
          <a:bodyPr wrap="square" lIns="0" tIns="0" rIns="0" bIns="0" rtlCol="0"/>
          <a:lstStyle/>
          <a:p>
            <a:endParaRPr sz="1663"/>
          </a:p>
        </p:txBody>
      </p:sp>
      <p:sp>
        <p:nvSpPr>
          <p:cNvPr id="364" name="object 364"/>
          <p:cNvSpPr/>
          <p:nvPr/>
        </p:nvSpPr>
        <p:spPr>
          <a:xfrm>
            <a:off x="7440258" y="4434840"/>
            <a:ext cx="25773" cy="0"/>
          </a:xfrm>
          <a:custGeom>
            <a:avLst/>
            <a:gdLst/>
            <a:ahLst/>
            <a:cxnLst/>
            <a:rect l="l" t="t" r="r" b="b"/>
            <a:pathLst>
              <a:path w="29209">
                <a:moveTo>
                  <a:pt x="0" y="0"/>
                </a:moveTo>
                <a:lnTo>
                  <a:pt x="28955" y="0"/>
                </a:lnTo>
              </a:path>
            </a:pathLst>
          </a:custGeom>
          <a:ln w="9143">
            <a:solidFill>
              <a:srgbClr val="C1C1C1"/>
            </a:solidFill>
          </a:ln>
        </p:spPr>
        <p:txBody>
          <a:bodyPr wrap="square" lIns="0" tIns="0" rIns="0" bIns="0" rtlCol="0"/>
          <a:lstStyle/>
          <a:p>
            <a:endParaRPr sz="1663"/>
          </a:p>
        </p:txBody>
      </p:sp>
      <p:sp>
        <p:nvSpPr>
          <p:cNvPr id="365" name="object 365"/>
          <p:cNvSpPr/>
          <p:nvPr/>
        </p:nvSpPr>
        <p:spPr>
          <a:xfrm>
            <a:off x="1679537" y="4438873"/>
            <a:ext cx="5786718" cy="33618"/>
          </a:xfrm>
          <a:custGeom>
            <a:avLst/>
            <a:gdLst/>
            <a:ahLst/>
            <a:cxnLst/>
            <a:rect l="l" t="t" r="r" b="b"/>
            <a:pathLst>
              <a:path w="6558280" h="38100">
                <a:moveTo>
                  <a:pt x="0" y="38100"/>
                </a:moveTo>
                <a:lnTo>
                  <a:pt x="6557772" y="38100"/>
                </a:lnTo>
                <a:lnTo>
                  <a:pt x="6557772" y="0"/>
                </a:lnTo>
                <a:lnTo>
                  <a:pt x="0" y="0"/>
                </a:lnTo>
                <a:lnTo>
                  <a:pt x="0" y="38100"/>
                </a:lnTo>
                <a:close/>
              </a:path>
            </a:pathLst>
          </a:custGeom>
          <a:solidFill>
            <a:srgbClr val="C1C1C1"/>
          </a:solidFill>
        </p:spPr>
        <p:txBody>
          <a:bodyPr wrap="square" lIns="0" tIns="0" rIns="0" bIns="0" rtlCol="0"/>
          <a:lstStyle/>
          <a:p>
            <a:endParaRPr sz="1663"/>
          </a:p>
        </p:txBody>
      </p:sp>
      <p:sp>
        <p:nvSpPr>
          <p:cNvPr id="366" name="object 366"/>
          <p:cNvSpPr/>
          <p:nvPr/>
        </p:nvSpPr>
        <p:spPr>
          <a:xfrm>
            <a:off x="1671470" y="4472491"/>
            <a:ext cx="5802405" cy="1681"/>
          </a:xfrm>
          <a:custGeom>
            <a:avLst/>
            <a:gdLst/>
            <a:ahLst/>
            <a:cxnLst/>
            <a:rect l="l" t="t" r="r" b="b"/>
            <a:pathLst>
              <a:path w="6576059" h="1904">
                <a:moveTo>
                  <a:pt x="0" y="1524"/>
                </a:moveTo>
                <a:lnTo>
                  <a:pt x="6576059" y="1524"/>
                </a:lnTo>
                <a:lnTo>
                  <a:pt x="6576059" y="0"/>
                </a:lnTo>
                <a:lnTo>
                  <a:pt x="0" y="0"/>
                </a:lnTo>
                <a:lnTo>
                  <a:pt x="0" y="1524"/>
                </a:lnTo>
                <a:close/>
              </a:path>
            </a:pathLst>
          </a:custGeom>
          <a:solidFill>
            <a:srgbClr val="C1C1C1"/>
          </a:solidFill>
        </p:spPr>
        <p:txBody>
          <a:bodyPr wrap="square" lIns="0" tIns="0" rIns="0" bIns="0" rtlCol="0"/>
          <a:lstStyle/>
          <a:p>
            <a:endParaRPr sz="1663"/>
          </a:p>
        </p:txBody>
      </p:sp>
      <p:sp>
        <p:nvSpPr>
          <p:cNvPr id="367" name="object 367"/>
          <p:cNvSpPr/>
          <p:nvPr/>
        </p:nvSpPr>
        <p:spPr>
          <a:xfrm>
            <a:off x="1706431" y="4397187"/>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368" name="object 368"/>
          <p:cNvSpPr/>
          <p:nvPr/>
        </p:nvSpPr>
        <p:spPr>
          <a:xfrm>
            <a:off x="1706431" y="2862878"/>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369" name="object 369"/>
          <p:cNvSpPr/>
          <p:nvPr/>
        </p:nvSpPr>
        <p:spPr>
          <a:xfrm>
            <a:off x="1706432" y="2854810"/>
            <a:ext cx="8404" cy="1584512"/>
          </a:xfrm>
          <a:custGeom>
            <a:avLst/>
            <a:gdLst/>
            <a:ahLst/>
            <a:cxnLst/>
            <a:rect l="l" t="t" r="r" b="b"/>
            <a:pathLst>
              <a:path w="9525" h="1795779">
                <a:moveTo>
                  <a:pt x="0" y="1795272"/>
                </a:moveTo>
                <a:lnTo>
                  <a:pt x="9144" y="1795272"/>
                </a:lnTo>
                <a:lnTo>
                  <a:pt x="9144" y="0"/>
                </a:lnTo>
                <a:lnTo>
                  <a:pt x="0" y="0"/>
                </a:lnTo>
                <a:lnTo>
                  <a:pt x="0" y="1795272"/>
                </a:lnTo>
                <a:close/>
              </a:path>
            </a:pathLst>
          </a:custGeom>
          <a:solidFill>
            <a:srgbClr val="A1A1A1"/>
          </a:solidFill>
        </p:spPr>
        <p:txBody>
          <a:bodyPr wrap="square" lIns="0" tIns="0" rIns="0" bIns="0" rtlCol="0"/>
          <a:lstStyle/>
          <a:p>
            <a:endParaRPr sz="1663"/>
          </a:p>
        </p:txBody>
      </p:sp>
      <p:sp>
        <p:nvSpPr>
          <p:cNvPr id="370" name="object 370"/>
          <p:cNvSpPr/>
          <p:nvPr/>
        </p:nvSpPr>
        <p:spPr>
          <a:xfrm>
            <a:off x="1671470" y="2862878"/>
            <a:ext cx="35299" cy="1568262"/>
          </a:xfrm>
          <a:custGeom>
            <a:avLst/>
            <a:gdLst/>
            <a:ahLst/>
            <a:cxnLst/>
            <a:rect l="l" t="t" r="r" b="b"/>
            <a:pathLst>
              <a:path w="40005" h="1777364">
                <a:moveTo>
                  <a:pt x="0" y="1776983"/>
                </a:moveTo>
                <a:lnTo>
                  <a:pt x="39624" y="1776983"/>
                </a:lnTo>
                <a:lnTo>
                  <a:pt x="39624" y="0"/>
                </a:lnTo>
                <a:lnTo>
                  <a:pt x="0" y="0"/>
                </a:lnTo>
                <a:lnTo>
                  <a:pt x="0" y="1776983"/>
                </a:lnTo>
                <a:close/>
              </a:path>
            </a:pathLst>
          </a:custGeom>
          <a:solidFill>
            <a:srgbClr val="C1C1C1"/>
          </a:solidFill>
        </p:spPr>
        <p:txBody>
          <a:bodyPr wrap="square" lIns="0" tIns="0" rIns="0" bIns="0" rtlCol="0"/>
          <a:lstStyle/>
          <a:p>
            <a:endParaRPr sz="1663"/>
          </a:p>
        </p:txBody>
      </p:sp>
      <p:sp>
        <p:nvSpPr>
          <p:cNvPr id="371" name="object 371"/>
          <p:cNvSpPr/>
          <p:nvPr/>
        </p:nvSpPr>
        <p:spPr>
          <a:xfrm>
            <a:off x="7436223" y="2854810"/>
            <a:ext cx="0" cy="1584512"/>
          </a:xfrm>
          <a:custGeom>
            <a:avLst/>
            <a:gdLst/>
            <a:ahLst/>
            <a:cxnLst/>
            <a:rect l="l" t="t" r="r" b="b"/>
            <a:pathLst>
              <a:path h="1795779">
                <a:moveTo>
                  <a:pt x="0" y="0"/>
                </a:moveTo>
                <a:lnTo>
                  <a:pt x="0" y="1795272"/>
                </a:lnTo>
              </a:path>
            </a:pathLst>
          </a:custGeom>
          <a:ln w="9144">
            <a:solidFill>
              <a:srgbClr val="F0F0F0"/>
            </a:solidFill>
          </a:ln>
        </p:spPr>
        <p:txBody>
          <a:bodyPr wrap="square" lIns="0" tIns="0" rIns="0" bIns="0" rtlCol="0"/>
          <a:lstStyle/>
          <a:p>
            <a:endParaRPr sz="1663"/>
          </a:p>
        </p:txBody>
      </p:sp>
      <p:sp>
        <p:nvSpPr>
          <p:cNvPr id="372" name="object 372"/>
          <p:cNvSpPr/>
          <p:nvPr/>
        </p:nvSpPr>
        <p:spPr>
          <a:xfrm>
            <a:off x="7457066" y="2862878"/>
            <a:ext cx="0" cy="1568262"/>
          </a:xfrm>
          <a:custGeom>
            <a:avLst/>
            <a:gdLst/>
            <a:ahLst/>
            <a:cxnLst/>
            <a:rect l="l" t="t" r="r" b="b"/>
            <a:pathLst>
              <a:path h="1777364">
                <a:moveTo>
                  <a:pt x="0" y="0"/>
                </a:moveTo>
                <a:lnTo>
                  <a:pt x="0" y="1776983"/>
                </a:lnTo>
              </a:path>
            </a:pathLst>
          </a:custGeom>
          <a:ln w="38100">
            <a:solidFill>
              <a:srgbClr val="C1C1C1"/>
            </a:solidFill>
          </a:ln>
        </p:spPr>
        <p:txBody>
          <a:bodyPr wrap="square" lIns="0" tIns="0" rIns="0" bIns="0" rtlCol="0"/>
          <a:lstStyle/>
          <a:p>
            <a:endParaRPr sz="1663"/>
          </a:p>
        </p:txBody>
      </p:sp>
      <p:sp>
        <p:nvSpPr>
          <p:cNvPr id="373" name="object 373"/>
          <p:cNvSpPr/>
          <p:nvPr/>
        </p:nvSpPr>
        <p:spPr>
          <a:xfrm>
            <a:off x="1663401" y="4481904"/>
            <a:ext cx="16249" cy="0"/>
          </a:xfrm>
          <a:custGeom>
            <a:avLst/>
            <a:gdLst/>
            <a:ahLst/>
            <a:cxnLst/>
            <a:rect l="l" t="t" r="r" b="b"/>
            <a:pathLst>
              <a:path w="18414">
                <a:moveTo>
                  <a:pt x="0" y="0"/>
                </a:moveTo>
                <a:lnTo>
                  <a:pt x="18287" y="0"/>
                </a:lnTo>
              </a:path>
            </a:pathLst>
          </a:custGeom>
          <a:ln w="18287">
            <a:solidFill>
              <a:srgbClr val="A1A1A1"/>
            </a:solidFill>
          </a:ln>
        </p:spPr>
        <p:txBody>
          <a:bodyPr wrap="square" lIns="0" tIns="0" rIns="0" bIns="0" rtlCol="0"/>
          <a:lstStyle/>
          <a:p>
            <a:endParaRPr sz="1663"/>
          </a:p>
        </p:txBody>
      </p:sp>
      <p:sp>
        <p:nvSpPr>
          <p:cNvPr id="374" name="object 374"/>
          <p:cNvSpPr/>
          <p:nvPr/>
        </p:nvSpPr>
        <p:spPr>
          <a:xfrm>
            <a:off x="1679537" y="4473836"/>
            <a:ext cx="5786718" cy="16249"/>
          </a:xfrm>
          <a:custGeom>
            <a:avLst/>
            <a:gdLst/>
            <a:ahLst/>
            <a:cxnLst/>
            <a:rect l="l" t="t" r="r" b="b"/>
            <a:pathLst>
              <a:path w="6558280" h="18414">
                <a:moveTo>
                  <a:pt x="0" y="18287"/>
                </a:moveTo>
                <a:lnTo>
                  <a:pt x="6557772" y="18287"/>
                </a:lnTo>
                <a:lnTo>
                  <a:pt x="6557772" y="0"/>
                </a:lnTo>
                <a:lnTo>
                  <a:pt x="0" y="0"/>
                </a:lnTo>
                <a:lnTo>
                  <a:pt x="0" y="18287"/>
                </a:lnTo>
                <a:close/>
              </a:path>
            </a:pathLst>
          </a:custGeom>
          <a:solidFill>
            <a:srgbClr val="A1A1A1"/>
          </a:solidFill>
        </p:spPr>
        <p:txBody>
          <a:bodyPr wrap="square" lIns="0" tIns="0" rIns="0" bIns="0" rtlCol="0"/>
          <a:lstStyle/>
          <a:p>
            <a:endParaRPr sz="1663"/>
          </a:p>
        </p:txBody>
      </p:sp>
      <p:sp>
        <p:nvSpPr>
          <p:cNvPr id="375" name="object 375"/>
          <p:cNvSpPr/>
          <p:nvPr/>
        </p:nvSpPr>
        <p:spPr>
          <a:xfrm>
            <a:off x="1713156" y="4549139"/>
            <a:ext cx="5717801" cy="33618"/>
          </a:xfrm>
          <a:custGeom>
            <a:avLst/>
            <a:gdLst/>
            <a:ahLst/>
            <a:cxnLst/>
            <a:rect l="l" t="t" r="r" b="b"/>
            <a:pathLst>
              <a:path w="6480175" h="38100">
                <a:moveTo>
                  <a:pt x="0" y="38099"/>
                </a:moveTo>
                <a:lnTo>
                  <a:pt x="6480048" y="38099"/>
                </a:lnTo>
                <a:lnTo>
                  <a:pt x="6480048" y="0"/>
                </a:lnTo>
                <a:lnTo>
                  <a:pt x="0" y="0"/>
                </a:lnTo>
                <a:lnTo>
                  <a:pt x="0" y="38099"/>
                </a:lnTo>
                <a:close/>
              </a:path>
            </a:pathLst>
          </a:custGeom>
          <a:solidFill>
            <a:srgbClr val="C1C1C1"/>
          </a:solidFill>
        </p:spPr>
        <p:txBody>
          <a:bodyPr wrap="square" lIns="0" tIns="0" rIns="0" bIns="0" rtlCol="0"/>
          <a:lstStyle/>
          <a:p>
            <a:endParaRPr sz="1663"/>
          </a:p>
        </p:txBody>
      </p:sp>
      <p:sp>
        <p:nvSpPr>
          <p:cNvPr id="376" name="object 376"/>
          <p:cNvSpPr/>
          <p:nvPr/>
        </p:nvSpPr>
        <p:spPr>
          <a:xfrm>
            <a:off x="1729964" y="4582757"/>
            <a:ext cx="0" cy="697006"/>
          </a:xfrm>
          <a:custGeom>
            <a:avLst/>
            <a:gdLst/>
            <a:ahLst/>
            <a:cxnLst/>
            <a:rect l="l" t="t" r="r" b="b"/>
            <a:pathLst>
              <a:path h="789939">
                <a:moveTo>
                  <a:pt x="0" y="0"/>
                </a:moveTo>
                <a:lnTo>
                  <a:pt x="0" y="789431"/>
                </a:lnTo>
              </a:path>
            </a:pathLst>
          </a:custGeom>
          <a:ln w="38100">
            <a:solidFill>
              <a:srgbClr val="C1C1C1"/>
            </a:solidFill>
          </a:ln>
        </p:spPr>
        <p:txBody>
          <a:bodyPr wrap="square" lIns="0" tIns="0" rIns="0" bIns="0" rtlCol="0"/>
          <a:lstStyle/>
          <a:p>
            <a:endParaRPr sz="1663"/>
          </a:p>
        </p:txBody>
      </p:sp>
      <p:sp>
        <p:nvSpPr>
          <p:cNvPr id="377" name="object 377"/>
          <p:cNvSpPr/>
          <p:nvPr/>
        </p:nvSpPr>
        <p:spPr>
          <a:xfrm>
            <a:off x="7414035" y="4582757"/>
            <a:ext cx="0" cy="697006"/>
          </a:xfrm>
          <a:custGeom>
            <a:avLst/>
            <a:gdLst/>
            <a:ahLst/>
            <a:cxnLst/>
            <a:rect l="l" t="t" r="r" b="b"/>
            <a:pathLst>
              <a:path h="789939">
                <a:moveTo>
                  <a:pt x="0" y="0"/>
                </a:moveTo>
                <a:lnTo>
                  <a:pt x="0" y="789431"/>
                </a:lnTo>
              </a:path>
            </a:pathLst>
          </a:custGeom>
          <a:ln w="38100">
            <a:solidFill>
              <a:srgbClr val="C1C1C1"/>
            </a:solidFill>
          </a:ln>
        </p:spPr>
        <p:txBody>
          <a:bodyPr wrap="square" lIns="0" tIns="0" rIns="0" bIns="0" rtlCol="0"/>
          <a:lstStyle/>
          <a:p>
            <a:endParaRPr sz="1663"/>
          </a:p>
        </p:txBody>
      </p:sp>
      <p:sp>
        <p:nvSpPr>
          <p:cNvPr id="378" name="object 378"/>
          <p:cNvSpPr/>
          <p:nvPr/>
        </p:nvSpPr>
        <p:spPr>
          <a:xfrm>
            <a:off x="1713156" y="5279314"/>
            <a:ext cx="5717801" cy="33618"/>
          </a:xfrm>
          <a:custGeom>
            <a:avLst/>
            <a:gdLst/>
            <a:ahLst/>
            <a:cxnLst/>
            <a:rect l="l" t="t" r="r" b="b"/>
            <a:pathLst>
              <a:path w="6480175" h="38100">
                <a:moveTo>
                  <a:pt x="0" y="38100"/>
                </a:moveTo>
                <a:lnTo>
                  <a:pt x="6480048" y="38100"/>
                </a:lnTo>
                <a:lnTo>
                  <a:pt x="6480048" y="0"/>
                </a:lnTo>
                <a:lnTo>
                  <a:pt x="0" y="0"/>
                </a:lnTo>
                <a:lnTo>
                  <a:pt x="0" y="38100"/>
                </a:lnTo>
                <a:close/>
              </a:path>
            </a:pathLst>
          </a:custGeom>
          <a:solidFill>
            <a:srgbClr val="C1C1C1"/>
          </a:solidFill>
        </p:spPr>
        <p:txBody>
          <a:bodyPr wrap="square" lIns="0" tIns="0" rIns="0" bIns="0" rtlCol="0"/>
          <a:lstStyle/>
          <a:p>
            <a:endParaRPr sz="1663"/>
          </a:p>
        </p:txBody>
      </p:sp>
      <p:sp>
        <p:nvSpPr>
          <p:cNvPr id="379" name="object 379"/>
          <p:cNvSpPr/>
          <p:nvPr/>
        </p:nvSpPr>
        <p:spPr>
          <a:xfrm>
            <a:off x="1764254" y="4602928"/>
            <a:ext cx="1866900" cy="0"/>
          </a:xfrm>
          <a:custGeom>
            <a:avLst/>
            <a:gdLst/>
            <a:ahLst/>
            <a:cxnLst/>
            <a:rect l="l" t="t" r="r" b="b"/>
            <a:pathLst>
              <a:path w="2115820">
                <a:moveTo>
                  <a:pt x="0" y="0"/>
                </a:moveTo>
                <a:lnTo>
                  <a:pt x="2115312" y="0"/>
                </a:lnTo>
              </a:path>
            </a:pathLst>
          </a:custGeom>
          <a:ln w="9143">
            <a:solidFill>
              <a:srgbClr val="C1C1C1"/>
            </a:solidFill>
          </a:ln>
        </p:spPr>
        <p:txBody>
          <a:bodyPr wrap="square" lIns="0" tIns="0" rIns="0" bIns="0" rtlCol="0"/>
          <a:lstStyle/>
          <a:p>
            <a:endParaRPr sz="1663"/>
          </a:p>
        </p:txBody>
      </p:sp>
      <p:sp>
        <p:nvSpPr>
          <p:cNvPr id="380" name="object 380"/>
          <p:cNvSpPr/>
          <p:nvPr/>
        </p:nvSpPr>
        <p:spPr>
          <a:xfrm>
            <a:off x="1768288" y="4606962"/>
            <a:ext cx="0" cy="647140"/>
          </a:xfrm>
          <a:custGeom>
            <a:avLst/>
            <a:gdLst/>
            <a:ahLst/>
            <a:cxnLst/>
            <a:rect l="l" t="t" r="r" b="b"/>
            <a:pathLst>
              <a:path h="733425">
                <a:moveTo>
                  <a:pt x="0" y="0"/>
                </a:moveTo>
                <a:lnTo>
                  <a:pt x="0" y="733044"/>
                </a:lnTo>
              </a:path>
            </a:pathLst>
          </a:custGeom>
          <a:ln w="9143">
            <a:solidFill>
              <a:srgbClr val="C1C1C1"/>
            </a:solidFill>
          </a:ln>
        </p:spPr>
        <p:txBody>
          <a:bodyPr wrap="square" lIns="0" tIns="0" rIns="0" bIns="0" rtlCol="0"/>
          <a:lstStyle/>
          <a:p>
            <a:endParaRPr sz="1663"/>
          </a:p>
        </p:txBody>
      </p:sp>
      <p:sp>
        <p:nvSpPr>
          <p:cNvPr id="381" name="object 381"/>
          <p:cNvSpPr/>
          <p:nvPr/>
        </p:nvSpPr>
        <p:spPr>
          <a:xfrm>
            <a:off x="3626672" y="4606962"/>
            <a:ext cx="0" cy="647140"/>
          </a:xfrm>
          <a:custGeom>
            <a:avLst/>
            <a:gdLst/>
            <a:ahLst/>
            <a:cxnLst/>
            <a:rect l="l" t="t" r="r" b="b"/>
            <a:pathLst>
              <a:path h="733425">
                <a:moveTo>
                  <a:pt x="0" y="0"/>
                </a:moveTo>
                <a:lnTo>
                  <a:pt x="0" y="733044"/>
                </a:lnTo>
              </a:path>
            </a:pathLst>
          </a:custGeom>
          <a:ln w="9144">
            <a:solidFill>
              <a:srgbClr val="C1C1C1"/>
            </a:solidFill>
          </a:ln>
        </p:spPr>
        <p:txBody>
          <a:bodyPr wrap="square" lIns="0" tIns="0" rIns="0" bIns="0" rtlCol="0"/>
          <a:lstStyle/>
          <a:p>
            <a:endParaRPr sz="1663"/>
          </a:p>
        </p:txBody>
      </p:sp>
      <p:sp>
        <p:nvSpPr>
          <p:cNvPr id="382" name="object 382"/>
          <p:cNvSpPr/>
          <p:nvPr/>
        </p:nvSpPr>
        <p:spPr>
          <a:xfrm>
            <a:off x="1764254" y="5257800"/>
            <a:ext cx="1866900" cy="0"/>
          </a:xfrm>
          <a:custGeom>
            <a:avLst/>
            <a:gdLst/>
            <a:ahLst/>
            <a:cxnLst/>
            <a:rect l="l" t="t" r="r" b="b"/>
            <a:pathLst>
              <a:path w="2115820">
                <a:moveTo>
                  <a:pt x="0" y="0"/>
                </a:moveTo>
                <a:lnTo>
                  <a:pt x="2115312" y="0"/>
                </a:lnTo>
              </a:path>
            </a:pathLst>
          </a:custGeom>
          <a:ln w="9143">
            <a:solidFill>
              <a:srgbClr val="C1C1C1"/>
            </a:solidFill>
          </a:ln>
        </p:spPr>
        <p:txBody>
          <a:bodyPr wrap="square" lIns="0" tIns="0" rIns="0" bIns="0" rtlCol="0"/>
          <a:lstStyle/>
          <a:p>
            <a:endParaRPr sz="1663"/>
          </a:p>
        </p:txBody>
      </p:sp>
      <p:sp>
        <p:nvSpPr>
          <p:cNvPr id="383" name="object 383"/>
          <p:cNvSpPr/>
          <p:nvPr/>
        </p:nvSpPr>
        <p:spPr>
          <a:xfrm>
            <a:off x="1772323" y="4606962"/>
            <a:ext cx="1850651" cy="389964"/>
          </a:xfrm>
          <a:custGeom>
            <a:avLst/>
            <a:gdLst/>
            <a:ahLst/>
            <a:cxnLst/>
            <a:rect l="l" t="t" r="r" b="b"/>
            <a:pathLst>
              <a:path w="2097404" h="441960">
                <a:moveTo>
                  <a:pt x="0" y="441959"/>
                </a:moveTo>
                <a:lnTo>
                  <a:pt x="2097023" y="441959"/>
                </a:lnTo>
                <a:lnTo>
                  <a:pt x="2097023" y="0"/>
                </a:lnTo>
                <a:lnTo>
                  <a:pt x="0" y="0"/>
                </a:lnTo>
                <a:lnTo>
                  <a:pt x="0" y="441959"/>
                </a:lnTo>
                <a:close/>
              </a:path>
            </a:pathLst>
          </a:custGeom>
          <a:solidFill>
            <a:srgbClr val="C1C1C1"/>
          </a:solidFill>
        </p:spPr>
        <p:txBody>
          <a:bodyPr wrap="square" lIns="0" tIns="0" rIns="0" bIns="0" rtlCol="0"/>
          <a:lstStyle/>
          <a:p>
            <a:endParaRPr sz="1663"/>
          </a:p>
        </p:txBody>
      </p:sp>
      <p:sp>
        <p:nvSpPr>
          <p:cNvPr id="384" name="object 384"/>
          <p:cNvSpPr/>
          <p:nvPr/>
        </p:nvSpPr>
        <p:spPr>
          <a:xfrm>
            <a:off x="1772323" y="4996927"/>
            <a:ext cx="1850651" cy="127747"/>
          </a:xfrm>
          <a:custGeom>
            <a:avLst/>
            <a:gdLst/>
            <a:ahLst/>
            <a:cxnLst/>
            <a:rect l="l" t="t" r="r" b="b"/>
            <a:pathLst>
              <a:path w="2097404" h="144779">
                <a:moveTo>
                  <a:pt x="0" y="144780"/>
                </a:moveTo>
                <a:lnTo>
                  <a:pt x="2097023" y="144780"/>
                </a:lnTo>
                <a:lnTo>
                  <a:pt x="2097023" y="0"/>
                </a:lnTo>
                <a:lnTo>
                  <a:pt x="0" y="0"/>
                </a:lnTo>
                <a:lnTo>
                  <a:pt x="0" y="144780"/>
                </a:lnTo>
                <a:close/>
              </a:path>
            </a:pathLst>
          </a:custGeom>
          <a:solidFill>
            <a:srgbClr val="C1C1C1"/>
          </a:solidFill>
        </p:spPr>
        <p:txBody>
          <a:bodyPr wrap="square" lIns="0" tIns="0" rIns="0" bIns="0" rtlCol="0"/>
          <a:lstStyle/>
          <a:p>
            <a:endParaRPr sz="1663"/>
          </a:p>
        </p:txBody>
      </p:sp>
      <p:sp>
        <p:nvSpPr>
          <p:cNvPr id="385" name="object 385"/>
          <p:cNvSpPr/>
          <p:nvPr/>
        </p:nvSpPr>
        <p:spPr>
          <a:xfrm>
            <a:off x="1772323" y="5124675"/>
            <a:ext cx="1850651" cy="129428"/>
          </a:xfrm>
          <a:custGeom>
            <a:avLst/>
            <a:gdLst/>
            <a:ahLst/>
            <a:cxnLst/>
            <a:rect l="l" t="t" r="r" b="b"/>
            <a:pathLst>
              <a:path w="2097404" h="146685">
                <a:moveTo>
                  <a:pt x="0" y="146304"/>
                </a:moveTo>
                <a:lnTo>
                  <a:pt x="2097023" y="146304"/>
                </a:lnTo>
                <a:lnTo>
                  <a:pt x="2097023" y="0"/>
                </a:lnTo>
                <a:lnTo>
                  <a:pt x="0" y="0"/>
                </a:lnTo>
                <a:lnTo>
                  <a:pt x="0" y="146304"/>
                </a:lnTo>
                <a:close/>
              </a:path>
            </a:pathLst>
          </a:custGeom>
          <a:solidFill>
            <a:srgbClr val="C1C1C1"/>
          </a:solidFill>
        </p:spPr>
        <p:txBody>
          <a:bodyPr wrap="square" lIns="0" tIns="0" rIns="0" bIns="0" rtlCol="0"/>
          <a:lstStyle/>
          <a:p>
            <a:endParaRPr sz="1663"/>
          </a:p>
        </p:txBody>
      </p:sp>
      <p:sp>
        <p:nvSpPr>
          <p:cNvPr id="386" name="object 386"/>
          <p:cNvSpPr txBox="1"/>
          <p:nvPr/>
        </p:nvSpPr>
        <p:spPr>
          <a:xfrm>
            <a:off x="1761116" y="4617880"/>
            <a:ext cx="1721224" cy="667555"/>
          </a:xfrm>
          <a:prstGeom prst="rect">
            <a:avLst/>
          </a:prstGeom>
        </p:spPr>
        <p:txBody>
          <a:bodyPr vert="horz" wrap="square" lIns="0" tIns="0" rIns="0" bIns="0" rtlCol="0">
            <a:spAutoFit/>
          </a:bodyPr>
          <a:lstStyle/>
          <a:p>
            <a:pPr marL="11206"/>
            <a:r>
              <a:rPr sz="1588" b="1" dirty="0">
                <a:latin typeface="Arial"/>
                <a:cs typeface="Arial"/>
              </a:rPr>
              <a:t>St</a:t>
            </a:r>
            <a:r>
              <a:rPr sz="1588" b="1" spc="-4" dirty="0">
                <a:latin typeface="Arial"/>
                <a:cs typeface="Arial"/>
              </a:rPr>
              <a:t>e</a:t>
            </a:r>
            <a:r>
              <a:rPr sz="1588" b="1" dirty="0">
                <a:latin typeface="Arial"/>
                <a:cs typeface="Arial"/>
              </a:rPr>
              <a:t>p</a:t>
            </a:r>
            <a:r>
              <a:rPr sz="1588" b="1" spc="4" dirty="0">
                <a:latin typeface="Arial"/>
                <a:cs typeface="Arial"/>
              </a:rPr>
              <a:t> </a:t>
            </a:r>
            <a:r>
              <a:rPr sz="1588" b="1" dirty="0">
                <a:latin typeface="Arial"/>
                <a:cs typeface="Arial"/>
              </a:rPr>
              <a:t>4</a:t>
            </a:r>
            <a:endParaRPr sz="1588">
              <a:latin typeface="Arial"/>
              <a:cs typeface="Arial"/>
            </a:endParaRPr>
          </a:p>
          <a:p>
            <a:pPr marL="11206" marR="4483">
              <a:lnSpc>
                <a:spcPts val="1006"/>
              </a:lnSpc>
              <a:spcBef>
                <a:spcPts val="1302"/>
              </a:spcBef>
            </a:pPr>
            <a:r>
              <a:rPr sz="882" spc="-9" dirty="0">
                <a:latin typeface="Arial"/>
                <a:cs typeface="Arial"/>
              </a:rPr>
              <a:t>Se</a:t>
            </a:r>
            <a:r>
              <a:rPr sz="882" dirty="0">
                <a:latin typeface="Arial"/>
                <a:cs typeface="Arial"/>
              </a:rPr>
              <a:t>l</a:t>
            </a:r>
            <a:r>
              <a:rPr sz="882" spc="-9" dirty="0">
                <a:latin typeface="Arial"/>
                <a:cs typeface="Arial"/>
              </a:rPr>
              <a:t>e</a:t>
            </a:r>
            <a:r>
              <a:rPr sz="882" dirty="0">
                <a:latin typeface="Arial"/>
                <a:cs typeface="Arial"/>
              </a:rPr>
              <a:t>c</a:t>
            </a:r>
            <a:r>
              <a:rPr sz="882" spc="-4" dirty="0">
                <a:latin typeface="Arial"/>
                <a:cs typeface="Arial"/>
              </a:rPr>
              <a:t>t r</a:t>
            </a:r>
            <a:r>
              <a:rPr sz="882" spc="-9" dirty="0">
                <a:latin typeface="Arial"/>
                <a:cs typeface="Arial"/>
              </a:rPr>
              <a:t>e</a:t>
            </a:r>
            <a:r>
              <a:rPr sz="882" dirty="0">
                <a:latin typeface="Arial"/>
                <a:cs typeface="Arial"/>
              </a:rPr>
              <a:t>p</a:t>
            </a:r>
            <a:r>
              <a:rPr sz="882" spc="-9" dirty="0">
                <a:latin typeface="Arial"/>
                <a:cs typeface="Arial"/>
              </a:rPr>
              <a:t>o</a:t>
            </a:r>
            <a:r>
              <a:rPr sz="882" spc="-4" dirty="0">
                <a:latin typeface="Arial"/>
                <a:cs typeface="Arial"/>
              </a:rPr>
              <a:t>r</a:t>
            </a:r>
            <a:r>
              <a:rPr sz="882" spc="-9" dirty="0">
                <a:latin typeface="Arial"/>
                <a:cs typeface="Arial"/>
              </a:rPr>
              <a:t>ti</a:t>
            </a:r>
            <a:r>
              <a:rPr sz="882" dirty="0">
                <a:latin typeface="Arial"/>
                <a:cs typeface="Arial"/>
              </a:rPr>
              <a:t>n</a:t>
            </a:r>
            <a:r>
              <a:rPr sz="882" spc="-4" dirty="0">
                <a:latin typeface="Arial"/>
                <a:cs typeface="Arial"/>
              </a:rPr>
              <a:t>g </a:t>
            </a:r>
            <a:r>
              <a:rPr sz="882" dirty="0">
                <a:latin typeface="Arial"/>
                <a:cs typeface="Arial"/>
              </a:rPr>
              <a:t>o</a:t>
            </a:r>
            <a:r>
              <a:rPr sz="882" spc="-9" dirty="0">
                <a:latin typeface="Arial"/>
                <a:cs typeface="Arial"/>
              </a:rPr>
              <a:t>pt</a:t>
            </a:r>
            <a:r>
              <a:rPr sz="882" dirty="0">
                <a:latin typeface="Arial"/>
                <a:cs typeface="Arial"/>
              </a:rPr>
              <a:t>i</a:t>
            </a:r>
            <a:r>
              <a:rPr sz="882" spc="-9" dirty="0">
                <a:latin typeface="Arial"/>
                <a:cs typeface="Arial"/>
              </a:rPr>
              <a:t>on</a:t>
            </a:r>
            <a:r>
              <a:rPr sz="882" spc="-4" dirty="0">
                <a:latin typeface="Arial"/>
                <a:cs typeface="Arial"/>
              </a:rPr>
              <a:t>s</a:t>
            </a:r>
            <a:r>
              <a:rPr sz="882" dirty="0">
                <a:latin typeface="Arial"/>
                <a:cs typeface="Arial"/>
              </a:rPr>
              <a:t> </a:t>
            </a:r>
            <a:r>
              <a:rPr sz="882" spc="-9" dirty="0">
                <a:latin typeface="Arial"/>
                <a:cs typeface="Arial"/>
              </a:rPr>
              <a:t>a</a:t>
            </a:r>
            <a:r>
              <a:rPr sz="882" dirty="0">
                <a:latin typeface="Arial"/>
                <a:cs typeface="Arial"/>
              </a:rPr>
              <a:t>n</a:t>
            </a:r>
            <a:r>
              <a:rPr sz="882" spc="-4" dirty="0">
                <a:latin typeface="Arial"/>
                <a:cs typeface="Arial"/>
              </a:rPr>
              <a:t>d </a:t>
            </a:r>
            <a:r>
              <a:rPr sz="882" spc="-9" dirty="0">
                <a:latin typeface="Arial"/>
                <a:cs typeface="Arial"/>
              </a:rPr>
              <a:t>p</a:t>
            </a:r>
            <a:r>
              <a:rPr sz="882" spc="-4" dirty="0">
                <a:latin typeface="Arial"/>
                <a:cs typeface="Arial"/>
              </a:rPr>
              <a:t>r</a:t>
            </a:r>
            <a:r>
              <a:rPr sz="882" spc="-9" dirty="0">
                <a:latin typeface="Arial"/>
                <a:cs typeface="Arial"/>
              </a:rPr>
              <a:t>e</a:t>
            </a:r>
            <a:r>
              <a:rPr sz="882" dirty="0">
                <a:latin typeface="Arial"/>
                <a:cs typeface="Arial"/>
              </a:rPr>
              <a:t>s</a:t>
            </a:r>
            <a:r>
              <a:rPr sz="882" spc="-4" dirty="0">
                <a:latin typeface="Arial"/>
                <a:cs typeface="Arial"/>
              </a:rPr>
              <a:t>s 'C</a:t>
            </a:r>
            <a:r>
              <a:rPr sz="882" spc="-9" dirty="0">
                <a:latin typeface="Arial"/>
                <a:cs typeface="Arial"/>
              </a:rPr>
              <a:t>o</a:t>
            </a:r>
            <a:r>
              <a:rPr sz="882" spc="9" dirty="0">
                <a:latin typeface="Arial"/>
                <a:cs typeface="Arial"/>
              </a:rPr>
              <a:t>m</a:t>
            </a:r>
            <a:r>
              <a:rPr sz="882" spc="-9" dirty="0">
                <a:latin typeface="Arial"/>
                <a:cs typeface="Arial"/>
              </a:rPr>
              <a:t>pute</a:t>
            </a:r>
            <a:r>
              <a:rPr sz="882" spc="-4" dirty="0">
                <a:latin typeface="Arial"/>
                <a:cs typeface="Arial"/>
              </a:rPr>
              <a:t>' </a:t>
            </a:r>
            <a:r>
              <a:rPr sz="882" spc="-9" dirty="0">
                <a:latin typeface="Arial"/>
                <a:cs typeface="Arial"/>
              </a:rPr>
              <a:t>butt</a:t>
            </a:r>
            <a:r>
              <a:rPr sz="882" dirty="0">
                <a:latin typeface="Arial"/>
                <a:cs typeface="Arial"/>
              </a:rPr>
              <a:t>o</a:t>
            </a:r>
            <a:r>
              <a:rPr sz="882" spc="-9" dirty="0">
                <a:latin typeface="Arial"/>
                <a:cs typeface="Arial"/>
              </a:rPr>
              <a:t>n.</a:t>
            </a:r>
            <a:endParaRPr sz="882">
              <a:latin typeface="Arial"/>
              <a:cs typeface="Arial"/>
            </a:endParaRPr>
          </a:p>
        </p:txBody>
      </p:sp>
      <p:sp>
        <p:nvSpPr>
          <p:cNvPr id="387" name="object 387"/>
          <p:cNvSpPr/>
          <p:nvPr/>
        </p:nvSpPr>
        <p:spPr>
          <a:xfrm>
            <a:off x="3648186" y="4598893"/>
            <a:ext cx="3733240" cy="154641"/>
          </a:xfrm>
          <a:custGeom>
            <a:avLst/>
            <a:gdLst/>
            <a:ahLst/>
            <a:cxnLst/>
            <a:rect l="l" t="t" r="r" b="b"/>
            <a:pathLst>
              <a:path w="4231005" h="175260">
                <a:moveTo>
                  <a:pt x="0" y="175260"/>
                </a:moveTo>
                <a:lnTo>
                  <a:pt x="4230624" y="175260"/>
                </a:lnTo>
                <a:lnTo>
                  <a:pt x="4230624" y="0"/>
                </a:lnTo>
                <a:lnTo>
                  <a:pt x="0" y="0"/>
                </a:lnTo>
                <a:lnTo>
                  <a:pt x="0" y="175260"/>
                </a:lnTo>
                <a:close/>
              </a:path>
            </a:pathLst>
          </a:custGeom>
          <a:solidFill>
            <a:srgbClr val="C1C1C1"/>
          </a:solidFill>
        </p:spPr>
        <p:txBody>
          <a:bodyPr wrap="square" lIns="0" tIns="0" rIns="0" bIns="0" rtlCol="0"/>
          <a:lstStyle/>
          <a:p>
            <a:endParaRPr sz="1663"/>
          </a:p>
        </p:txBody>
      </p:sp>
      <p:sp>
        <p:nvSpPr>
          <p:cNvPr id="388" name="object 388"/>
          <p:cNvSpPr/>
          <p:nvPr/>
        </p:nvSpPr>
        <p:spPr>
          <a:xfrm>
            <a:off x="3652221" y="4753536"/>
            <a:ext cx="0" cy="355226"/>
          </a:xfrm>
          <a:custGeom>
            <a:avLst/>
            <a:gdLst/>
            <a:ahLst/>
            <a:cxnLst/>
            <a:rect l="l" t="t" r="r" b="b"/>
            <a:pathLst>
              <a:path h="402589">
                <a:moveTo>
                  <a:pt x="0" y="0"/>
                </a:moveTo>
                <a:lnTo>
                  <a:pt x="0" y="402336"/>
                </a:lnTo>
              </a:path>
            </a:pathLst>
          </a:custGeom>
          <a:ln w="9144">
            <a:solidFill>
              <a:srgbClr val="C1C1C1"/>
            </a:solidFill>
          </a:ln>
        </p:spPr>
        <p:txBody>
          <a:bodyPr wrap="square" lIns="0" tIns="0" rIns="0" bIns="0" rtlCol="0"/>
          <a:lstStyle/>
          <a:p>
            <a:endParaRPr sz="1663"/>
          </a:p>
        </p:txBody>
      </p:sp>
      <p:sp>
        <p:nvSpPr>
          <p:cNvPr id="389" name="object 389"/>
          <p:cNvSpPr/>
          <p:nvPr/>
        </p:nvSpPr>
        <p:spPr>
          <a:xfrm>
            <a:off x="7376384" y="4753536"/>
            <a:ext cx="0" cy="355226"/>
          </a:xfrm>
          <a:custGeom>
            <a:avLst/>
            <a:gdLst/>
            <a:ahLst/>
            <a:cxnLst/>
            <a:rect l="l" t="t" r="r" b="b"/>
            <a:pathLst>
              <a:path h="402589">
                <a:moveTo>
                  <a:pt x="0" y="0"/>
                </a:moveTo>
                <a:lnTo>
                  <a:pt x="0" y="402336"/>
                </a:lnTo>
              </a:path>
            </a:pathLst>
          </a:custGeom>
          <a:ln w="10668">
            <a:solidFill>
              <a:srgbClr val="C1C1C1"/>
            </a:solidFill>
          </a:ln>
        </p:spPr>
        <p:txBody>
          <a:bodyPr wrap="square" lIns="0" tIns="0" rIns="0" bIns="0" rtlCol="0"/>
          <a:lstStyle/>
          <a:p>
            <a:endParaRPr sz="1663"/>
          </a:p>
        </p:txBody>
      </p:sp>
      <p:sp>
        <p:nvSpPr>
          <p:cNvPr id="390" name="object 390"/>
          <p:cNvSpPr/>
          <p:nvPr/>
        </p:nvSpPr>
        <p:spPr>
          <a:xfrm>
            <a:off x="3648186" y="5108537"/>
            <a:ext cx="3733240" cy="153521"/>
          </a:xfrm>
          <a:custGeom>
            <a:avLst/>
            <a:gdLst/>
            <a:ahLst/>
            <a:cxnLst/>
            <a:rect l="l" t="t" r="r" b="b"/>
            <a:pathLst>
              <a:path w="4231005" h="173989">
                <a:moveTo>
                  <a:pt x="0" y="173736"/>
                </a:moveTo>
                <a:lnTo>
                  <a:pt x="4230624" y="173736"/>
                </a:lnTo>
                <a:lnTo>
                  <a:pt x="4230624" y="0"/>
                </a:lnTo>
                <a:lnTo>
                  <a:pt x="0" y="0"/>
                </a:lnTo>
                <a:lnTo>
                  <a:pt x="0" y="173736"/>
                </a:lnTo>
                <a:close/>
              </a:path>
            </a:pathLst>
          </a:custGeom>
          <a:solidFill>
            <a:srgbClr val="C1C1C1"/>
          </a:solidFill>
        </p:spPr>
        <p:txBody>
          <a:bodyPr wrap="square" lIns="0" tIns="0" rIns="0" bIns="0" rtlCol="0"/>
          <a:lstStyle/>
          <a:p>
            <a:endParaRPr sz="1663"/>
          </a:p>
        </p:txBody>
      </p:sp>
      <p:sp>
        <p:nvSpPr>
          <p:cNvPr id="391" name="object 391"/>
          <p:cNvSpPr/>
          <p:nvPr/>
        </p:nvSpPr>
        <p:spPr>
          <a:xfrm>
            <a:off x="3656254" y="4753536"/>
            <a:ext cx="3715871" cy="129428"/>
          </a:xfrm>
          <a:custGeom>
            <a:avLst/>
            <a:gdLst/>
            <a:ahLst/>
            <a:cxnLst/>
            <a:rect l="l" t="t" r="r" b="b"/>
            <a:pathLst>
              <a:path w="4211320" h="146685">
                <a:moveTo>
                  <a:pt x="0" y="146304"/>
                </a:moveTo>
                <a:lnTo>
                  <a:pt x="4210811" y="146304"/>
                </a:lnTo>
                <a:lnTo>
                  <a:pt x="4210811" y="0"/>
                </a:lnTo>
                <a:lnTo>
                  <a:pt x="0" y="0"/>
                </a:lnTo>
                <a:lnTo>
                  <a:pt x="0" y="146304"/>
                </a:lnTo>
                <a:close/>
              </a:path>
            </a:pathLst>
          </a:custGeom>
          <a:solidFill>
            <a:srgbClr val="C1C1C1"/>
          </a:solidFill>
        </p:spPr>
        <p:txBody>
          <a:bodyPr wrap="square" lIns="0" tIns="0" rIns="0" bIns="0" rtlCol="0"/>
          <a:lstStyle/>
          <a:p>
            <a:endParaRPr sz="1663"/>
          </a:p>
        </p:txBody>
      </p:sp>
      <p:sp>
        <p:nvSpPr>
          <p:cNvPr id="392" name="object 392"/>
          <p:cNvSpPr/>
          <p:nvPr/>
        </p:nvSpPr>
        <p:spPr>
          <a:xfrm>
            <a:off x="3656254" y="4882627"/>
            <a:ext cx="3715871" cy="226359"/>
          </a:xfrm>
          <a:custGeom>
            <a:avLst/>
            <a:gdLst/>
            <a:ahLst/>
            <a:cxnLst/>
            <a:rect l="l" t="t" r="r" b="b"/>
            <a:pathLst>
              <a:path w="4211320" h="256539">
                <a:moveTo>
                  <a:pt x="0" y="256031"/>
                </a:moveTo>
                <a:lnTo>
                  <a:pt x="4210811" y="256031"/>
                </a:lnTo>
                <a:lnTo>
                  <a:pt x="4210811" y="0"/>
                </a:lnTo>
                <a:lnTo>
                  <a:pt x="0" y="0"/>
                </a:lnTo>
                <a:lnTo>
                  <a:pt x="0" y="256031"/>
                </a:lnTo>
                <a:close/>
              </a:path>
            </a:pathLst>
          </a:custGeom>
          <a:solidFill>
            <a:srgbClr val="C1C1C1"/>
          </a:solidFill>
        </p:spPr>
        <p:txBody>
          <a:bodyPr wrap="square" lIns="0" tIns="0" rIns="0" bIns="0" rtlCol="0"/>
          <a:lstStyle/>
          <a:p>
            <a:endParaRPr sz="1663"/>
          </a:p>
        </p:txBody>
      </p:sp>
      <p:sp>
        <p:nvSpPr>
          <p:cNvPr id="393" name="object 393"/>
          <p:cNvSpPr/>
          <p:nvPr/>
        </p:nvSpPr>
        <p:spPr>
          <a:xfrm>
            <a:off x="4338476" y="4881957"/>
            <a:ext cx="227479" cy="201706"/>
          </a:xfrm>
          <a:custGeom>
            <a:avLst/>
            <a:gdLst/>
            <a:ahLst/>
            <a:cxnLst/>
            <a:rect l="l" t="t" r="r" b="b"/>
            <a:pathLst>
              <a:path w="257810" h="228600">
                <a:moveTo>
                  <a:pt x="0" y="0"/>
                </a:moveTo>
                <a:lnTo>
                  <a:pt x="257809" y="0"/>
                </a:lnTo>
                <a:lnTo>
                  <a:pt x="257809" y="228599"/>
                </a:lnTo>
                <a:lnTo>
                  <a:pt x="0" y="228599"/>
                </a:lnTo>
                <a:lnTo>
                  <a:pt x="0" y="0"/>
                </a:lnTo>
                <a:close/>
              </a:path>
            </a:pathLst>
          </a:custGeom>
          <a:solidFill>
            <a:srgbClr val="FFFFFF"/>
          </a:solidFill>
        </p:spPr>
        <p:txBody>
          <a:bodyPr wrap="square" lIns="0" tIns="0" rIns="0" bIns="0" rtlCol="0"/>
          <a:lstStyle/>
          <a:p>
            <a:endParaRPr sz="1663"/>
          </a:p>
        </p:txBody>
      </p:sp>
      <p:sp>
        <p:nvSpPr>
          <p:cNvPr id="394" name="object 394"/>
          <p:cNvSpPr/>
          <p:nvPr/>
        </p:nvSpPr>
        <p:spPr>
          <a:xfrm>
            <a:off x="4346893" y="4923976"/>
            <a:ext cx="109526" cy="109256"/>
          </a:xfrm>
          <a:prstGeom prst="rect">
            <a:avLst/>
          </a:prstGeom>
          <a:blipFill>
            <a:blip r:embed="rId2" cstate="print"/>
            <a:stretch>
              <a:fillRect/>
            </a:stretch>
          </a:blipFill>
        </p:spPr>
        <p:txBody>
          <a:bodyPr wrap="square" lIns="0" tIns="0" rIns="0" bIns="0" rtlCol="0"/>
          <a:lstStyle/>
          <a:p>
            <a:endParaRPr sz="1663"/>
          </a:p>
        </p:txBody>
      </p:sp>
      <p:sp>
        <p:nvSpPr>
          <p:cNvPr id="395" name="object 395"/>
          <p:cNvSpPr/>
          <p:nvPr/>
        </p:nvSpPr>
        <p:spPr>
          <a:xfrm>
            <a:off x="5705027" y="4881957"/>
            <a:ext cx="226919" cy="201706"/>
          </a:xfrm>
          <a:custGeom>
            <a:avLst/>
            <a:gdLst/>
            <a:ahLst/>
            <a:cxnLst/>
            <a:rect l="l" t="t" r="r" b="b"/>
            <a:pathLst>
              <a:path w="257175" h="228600">
                <a:moveTo>
                  <a:pt x="0" y="0"/>
                </a:moveTo>
                <a:lnTo>
                  <a:pt x="257173" y="0"/>
                </a:lnTo>
                <a:lnTo>
                  <a:pt x="257173" y="228599"/>
                </a:lnTo>
                <a:lnTo>
                  <a:pt x="0" y="228599"/>
                </a:lnTo>
                <a:lnTo>
                  <a:pt x="0" y="0"/>
                </a:lnTo>
                <a:close/>
              </a:path>
            </a:pathLst>
          </a:custGeom>
          <a:solidFill>
            <a:srgbClr val="FFFFFF"/>
          </a:solidFill>
        </p:spPr>
        <p:txBody>
          <a:bodyPr wrap="square" lIns="0" tIns="0" rIns="0" bIns="0" rtlCol="0"/>
          <a:lstStyle/>
          <a:p>
            <a:endParaRPr sz="1663"/>
          </a:p>
        </p:txBody>
      </p:sp>
      <p:sp>
        <p:nvSpPr>
          <p:cNvPr id="396" name="object 396"/>
          <p:cNvSpPr/>
          <p:nvPr/>
        </p:nvSpPr>
        <p:spPr>
          <a:xfrm>
            <a:off x="5713430" y="4923976"/>
            <a:ext cx="109256" cy="109256"/>
          </a:xfrm>
          <a:prstGeom prst="rect">
            <a:avLst/>
          </a:prstGeom>
          <a:blipFill>
            <a:blip r:embed="rId2" cstate="print"/>
            <a:stretch>
              <a:fillRect/>
            </a:stretch>
          </a:blipFill>
        </p:spPr>
        <p:txBody>
          <a:bodyPr wrap="square" lIns="0" tIns="0" rIns="0" bIns="0" rtlCol="0"/>
          <a:lstStyle/>
          <a:p>
            <a:endParaRPr sz="1663"/>
          </a:p>
        </p:txBody>
      </p:sp>
      <p:sp>
        <p:nvSpPr>
          <p:cNvPr id="397" name="object 397"/>
          <p:cNvSpPr txBox="1"/>
          <p:nvPr/>
        </p:nvSpPr>
        <p:spPr>
          <a:xfrm>
            <a:off x="3896510" y="4981343"/>
            <a:ext cx="3235699" cy="135743"/>
          </a:xfrm>
          <a:prstGeom prst="rect">
            <a:avLst/>
          </a:prstGeom>
        </p:spPr>
        <p:txBody>
          <a:bodyPr vert="horz" wrap="square" lIns="0" tIns="0" rIns="0" bIns="0" rtlCol="0">
            <a:spAutoFit/>
          </a:bodyPr>
          <a:lstStyle/>
          <a:p>
            <a:pPr marL="11206">
              <a:tabLst>
                <a:tab pos="668467" algn="l"/>
                <a:tab pos="2034536" algn="l"/>
              </a:tabLst>
            </a:pPr>
            <a:r>
              <a:rPr sz="882" spc="-4" dirty="0">
                <a:latin typeface="Arial"/>
                <a:cs typeface="Arial"/>
              </a:rPr>
              <a:t>D</a:t>
            </a:r>
            <a:r>
              <a:rPr sz="882" spc="-9" dirty="0">
                <a:latin typeface="Arial"/>
                <a:cs typeface="Arial"/>
              </a:rPr>
              <a:t>i</a:t>
            </a:r>
            <a:r>
              <a:rPr sz="882" dirty="0">
                <a:latin typeface="Arial"/>
                <a:cs typeface="Arial"/>
              </a:rPr>
              <a:t>s</a:t>
            </a:r>
            <a:r>
              <a:rPr sz="882" spc="-9" dirty="0">
                <a:latin typeface="Arial"/>
                <a:cs typeface="Arial"/>
              </a:rPr>
              <a:t>p</a:t>
            </a:r>
            <a:r>
              <a:rPr sz="882" dirty="0">
                <a:latin typeface="Arial"/>
                <a:cs typeface="Arial"/>
              </a:rPr>
              <a:t>la</a:t>
            </a:r>
            <a:r>
              <a:rPr sz="882" spc="-22" dirty="0">
                <a:latin typeface="Arial"/>
                <a:cs typeface="Arial"/>
              </a:rPr>
              <a:t>y</a:t>
            </a:r>
            <a:r>
              <a:rPr sz="882" spc="-4" dirty="0">
                <a:latin typeface="Arial"/>
                <a:cs typeface="Arial"/>
              </a:rPr>
              <a:t>:</a:t>
            </a:r>
            <a:r>
              <a:rPr sz="882" dirty="0">
                <a:latin typeface="Arial"/>
                <a:cs typeface="Arial"/>
              </a:rPr>
              <a:t>	</a:t>
            </a:r>
            <a:r>
              <a:rPr sz="882" spc="-4" dirty="0">
                <a:latin typeface="Arial"/>
                <a:cs typeface="Arial"/>
              </a:rPr>
              <a:t>D</a:t>
            </a:r>
            <a:r>
              <a:rPr sz="882" spc="-9" dirty="0">
                <a:latin typeface="Arial"/>
                <a:cs typeface="Arial"/>
              </a:rPr>
              <a:t>e</a:t>
            </a:r>
            <a:r>
              <a:rPr sz="882" dirty="0">
                <a:latin typeface="Arial"/>
                <a:cs typeface="Arial"/>
              </a:rPr>
              <a:t>sc</a:t>
            </a:r>
            <a:r>
              <a:rPr sz="882" spc="-4" dirty="0">
                <a:latin typeface="Arial"/>
                <a:cs typeface="Arial"/>
              </a:rPr>
              <a:t>r</a:t>
            </a:r>
            <a:r>
              <a:rPr sz="882" spc="-9" dirty="0">
                <a:latin typeface="Arial"/>
                <a:cs typeface="Arial"/>
              </a:rPr>
              <a:t>iptio</a:t>
            </a:r>
            <a:r>
              <a:rPr sz="882" spc="-4" dirty="0">
                <a:latin typeface="Arial"/>
                <a:cs typeface="Arial"/>
              </a:rPr>
              <a:t>n</a:t>
            </a:r>
            <a:r>
              <a:rPr sz="882" spc="4" dirty="0">
                <a:latin typeface="Arial"/>
                <a:cs typeface="Arial"/>
              </a:rPr>
              <a:t> </a:t>
            </a:r>
            <a:r>
              <a:rPr sz="882" spc="-9" dirty="0">
                <a:latin typeface="Arial"/>
                <a:cs typeface="Arial"/>
              </a:rPr>
              <a:t>o</a:t>
            </a:r>
            <a:r>
              <a:rPr sz="882" spc="-4" dirty="0">
                <a:latin typeface="Arial"/>
                <a:cs typeface="Arial"/>
              </a:rPr>
              <a:t>f</a:t>
            </a:r>
            <a:r>
              <a:rPr sz="882" spc="4" dirty="0">
                <a:latin typeface="Arial"/>
                <a:cs typeface="Arial"/>
              </a:rPr>
              <a:t> </a:t>
            </a:r>
            <a:r>
              <a:rPr sz="882" spc="-9" dirty="0">
                <a:latin typeface="Arial"/>
                <a:cs typeface="Arial"/>
              </a:rPr>
              <a:t>Sta</a:t>
            </a:r>
            <a:r>
              <a:rPr sz="882" dirty="0">
                <a:latin typeface="Arial"/>
                <a:cs typeface="Arial"/>
              </a:rPr>
              <a:t>tis</a:t>
            </a:r>
            <a:r>
              <a:rPr sz="882" spc="-9" dirty="0">
                <a:latin typeface="Arial"/>
                <a:cs typeface="Arial"/>
              </a:rPr>
              <a:t>ti</a:t>
            </a:r>
            <a:r>
              <a:rPr sz="882" spc="-4" dirty="0">
                <a:latin typeface="Arial"/>
                <a:cs typeface="Arial"/>
              </a:rPr>
              <a:t>c</a:t>
            </a:r>
            <a:r>
              <a:rPr sz="882" dirty="0">
                <a:latin typeface="Arial"/>
                <a:cs typeface="Arial"/>
              </a:rPr>
              <a:t>	</a:t>
            </a:r>
            <a:r>
              <a:rPr sz="882" spc="-9" dirty="0">
                <a:latin typeface="Arial"/>
                <a:cs typeface="Arial"/>
              </a:rPr>
              <a:t>Inte</a:t>
            </a:r>
            <a:r>
              <a:rPr sz="882" spc="-4" dirty="0">
                <a:latin typeface="Arial"/>
                <a:cs typeface="Arial"/>
              </a:rPr>
              <a:t>r</a:t>
            </a:r>
            <a:r>
              <a:rPr sz="882" spc="-9" dirty="0">
                <a:latin typeface="Arial"/>
                <a:cs typeface="Arial"/>
              </a:rPr>
              <a:t>p</a:t>
            </a:r>
            <a:r>
              <a:rPr sz="882" spc="-4" dirty="0">
                <a:latin typeface="Arial"/>
                <a:cs typeface="Arial"/>
              </a:rPr>
              <a:t>r</a:t>
            </a:r>
            <a:r>
              <a:rPr sz="882" dirty="0">
                <a:latin typeface="Arial"/>
                <a:cs typeface="Arial"/>
              </a:rPr>
              <a:t>e</a:t>
            </a:r>
            <a:r>
              <a:rPr sz="882" spc="-9" dirty="0">
                <a:latin typeface="Arial"/>
                <a:cs typeface="Arial"/>
              </a:rPr>
              <a:t>ta</a:t>
            </a:r>
            <a:r>
              <a:rPr sz="882" dirty="0">
                <a:latin typeface="Arial"/>
                <a:cs typeface="Arial"/>
              </a:rPr>
              <a:t>t</a:t>
            </a:r>
            <a:r>
              <a:rPr sz="882" spc="-9" dirty="0">
                <a:latin typeface="Arial"/>
                <a:cs typeface="Arial"/>
              </a:rPr>
              <a:t>io</a:t>
            </a:r>
            <a:r>
              <a:rPr sz="882" spc="-4" dirty="0">
                <a:latin typeface="Arial"/>
                <a:cs typeface="Arial"/>
              </a:rPr>
              <a:t>n</a:t>
            </a:r>
            <a:r>
              <a:rPr sz="882" spc="4" dirty="0">
                <a:latin typeface="Arial"/>
                <a:cs typeface="Arial"/>
              </a:rPr>
              <a:t> </a:t>
            </a:r>
            <a:r>
              <a:rPr sz="882" spc="-9" dirty="0">
                <a:latin typeface="Arial"/>
                <a:cs typeface="Arial"/>
              </a:rPr>
              <a:t>o</a:t>
            </a:r>
            <a:r>
              <a:rPr sz="882" spc="-4" dirty="0">
                <a:latin typeface="Arial"/>
                <a:cs typeface="Arial"/>
              </a:rPr>
              <a:t>f</a:t>
            </a:r>
            <a:r>
              <a:rPr sz="882" spc="4" dirty="0">
                <a:latin typeface="Arial"/>
                <a:cs typeface="Arial"/>
              </a:rPr>
              <a:t> </a:t>
            </a:r>
            <a:r>
              <a:rPr sz="882" spc="-4" dirty="0">
                <a:latin typeface="Arial"/>
                <a:cs typeface="Arial"/>
              </a:rPr>
              <a:t>R</a:t>
            </a:r>
            <a:r>
              <a:rPr sz="882" spc="-9" dirty="0">
                <a:latin typeface="Arial"/>
                <a:cs typeface="Arial"/>
              </a:rPr>
              <a:t>e</a:t>
            </a:r>
            <a:r>
              <a:rPr sz="882" dirty="0">
                <a:latin typeface="Arial"/>
                <a:cs typeface="Arial"/>
              </a:rPr>
              <a:t>s</a:t>
            </a:r>
            <a:r>
              <a:rPr sz="882" spc="-9" dirty="0">
                <a:latin typeface="Arial"/>
                <a:cs typeface="Arial"/>
              </a:rPr>
              <a:t>u</a:t>
            </a:r>
            <a:r>
              <a:rPr sz="882" spc="-13" dirty="0">
                <a:latin typeface="Arial"/>
                <a:cs typeface="Arial"/>
              </a:rPr>
              <a:t>l</a:t>
            </a:r>
            <a:r>
              <a:rPr sz="882" dirty="0">
                <a:latin typeface="Arial"/>
                <a:cs typeface="Arial"/>
              </a:rPr>
              <a:t>t</a:t>
            </a:r>
            <a:r>
              <a:rPr sz="882" spc="-4" dirty="0">
                <a:latin typeface="Arial"/>
                <a:cs typeface="Arial"/>
              </a:rPr>
              <a:t>s</a:t>
            </a:r>
            <a:endParaRPr sz="882">
              <a:latin typeface="Arial"/>
              <a:cs typeface="Arial"/>
            </a:endParaRPr>
          </a:p>
        </p:txBody>
      </p:sp>
      <p:sp>
        <p:nvSpPr>
          <p:cNvPr id="398" name="object 398"/>
          <p:cNvSpPr/>
          <p:nvPr/>
        </p:nvSpPr>
        <p:spPr>
          <a:xfrm>
            <a:off x="1679537" y="4498040"/>
            <a:ext cx="5786718" cy="0"/>
          </a:xfrm>
          <a:custGeom>
            <a:avLst/>
            <a:gdLst/>
            <a:ahLst/>
            <a:cxnLst/>
            <a:rect l="l" t="t" r="r" b="b"/>
            <a:pathLst>
              <a:path w="6558280">
                <a:moveTo>
                  <a:pt x="0" y="0"/>
                </a:moveTo>
                <a:lnTo>
                  <a:pt x="6557772" y="0"/>
                </a:lnTo>
              </a:path>
            </a:pathLst>
          </a:custGeom>
          <a:ln w="18287">
            <a:solidFill>
              <a:srgbClr val="F0F0F0"/>
            </a:solidFill>
          </a:ln>
        </p:spPr>
        <p:txBody>
          <a:bodyPr wrap="square" lIns="0" tIns="0" rIns="0" bIns="0" rtlCol="0"/>
          <a:lstStyle/>
          <a:p>
            <a:endParaRPr sz="1663"/>
          </a:p>
        </p:txBody>
      </p:sp>
      <p:sp>
        <p:nvSpPr>
          <p:cNvPr id="399" name="object 399"/>
          <p:cNvSpPr/>
          <p:nvPr/>
        </p:nvSpPr>
        <p:spPr>
          <a:xfrm>
            <a:off x="7465806" y="4498040"/>
            <a:ext cx="16249" cy="0"/>
          </a:xfrm>
          <a:custGeom>
            <a:avLst/>
            <a:gdLst/>
            <a:ahLst/>
            <a:cxnLst/>
            <a:rect l="l" t="t" r="r" b="b"/>
            <a:pathLst>
              <a:path w="18415">
                <a:moveTo>
                  <a:pt x="0" y="0"/>
                </a:moveTo>
                <a:lnTo>
                  <a:pt x="18288" y="0"/>
                </a:lnTo>
              </a:path>
            </a:pathLst>
          </a:custGeom>
          <a:ln w="18287">
            <a:solidFill>
              <a:srgbClr val="F0F0F0"/>
            </a:solidFill>
          </a:ln>
        </p:spPr>
        <p:txBody>
          <a:bodyPr wrap="square" lIns="0" tIns="0" rIns="0" bIns="0" rtlCol="0"/>
          <a:lstStyle/>
          <a:p>
            <a:endParaRPr sz="1663"/>
          </a:p>
        </p:txBody>
      </p:sp>
      <p:sp>
        <p:nvSpPr>
          <p:cNvPr id="400" name="object 400"/>
          <p:cNvSpPr/>
          <p:nvPr/>
        </p:nvSpPr>
        <p:spPr>
          <a:xfrm>
            <a:off x="1714501" y="4545106"/>
            <a:ext cx="5717801" cy="0"/>
          </a:xfrm>
          <a:custGeom>
            <a:avLst/>
            <a:gdLst/>
            <a:ahLst/>
            <a:cxnLst/>
            <a:rect l="l" t="t" r="r" b="b"/>
            <a:pathLst>
              <a:path w="6480175">
                <a:moveTo>
                  <a:pt x="0" y="0"/>
                </a:moveTo>
                <a:lnTo>
                  <a:pt x="6480048" y="0"/>
                </a:lnTo>
              </a:path>
            </a:pathLst>
          </a:custGeom>
          <a:ln w="9143">
            <a:solidFill>
              <a:srgbClr val="A1A1A1"/>
            </a:solidFill>
          </a:ln>
        </p:spPr>
        <p:txBody>
          <a:bodyPr wrap="square" lIns="0" tIns="0" rIns="0" bIns="0" rtlCol="0"/>
          <a:lstStyle/>
          <a:p>
            <a:endParaRPr sz="1663"/>
          </a:p>
        </p:txBody>
      </p:sp>
      <p:sp>
        <p:nvSpPr>
          <p:cNvPr id="401" name="object 401"/>
          <p:cNvSpPr/>
          <p:nvPr/>
        </p:nvSpPr>
        <p:spPr>
          <a:xfrm>
            <a:off x="7432189" y="4545106"/>
            <a:ext cx="8404" cy="0"/>
          </a:xfrm>
          <a:custGeom>
            <a:avLst/>
            <a:gdLst/>
            <a:ahLst/>
            <a:cxnLst/>
            <a:rect l="l" t="t" r="r" b="b"/>
            <a:pathLst>
              <a:path w="9525">
                <a:moveTo>
                  <a:pt x="0" y="0"/>
                </a:moveTo>
                <a:lnTo>
                  <a:pt x="9144" y="0"/>
                </a:lnTo>
              </a:path>
            </a:pathLst>
          </a:custGeom>
          <a:ln w="9143">
            <a:solidFill>
              <a:srgbClr val="A1A1A1"/>
            </a:solidFill>
          </a:ln>
        </p:spPr>
        <p:txBody>
          <a:bodyPr wrap="square" lIns="0" tIns="0" rIns="0" bIns="0" rtlCol="0"/>
          <a:lstStyle/>
          <a:p>
            <a:endParaRPr sz="1663"/>
          </a:p>
        </p:txBody>
      </p:sp>
      <p:sp>
        <p:nvSpPr>
          <p:cNvPr id="402" name="object 402"/>
          <p:cNvSpPr/>
          <p:nvPr/>
        </p:nvSpPr>
        <p:spPr>
          <a:xfrm>
            <a:off x="1679538" y="4545106"/>
            <a:ext cx="26894" cy="0"/>
          </a:xfrm>
          <a:custGeom>
            <a:avLst/>
            <a:gdLst/>
            <a:ahLst/>
            <a:cxnLst/>
            <a:rect l="l" t="t" r="r" b="b"/>
            <a:pathLst>
              <a:path w="30480">
                <a:moveTo>
                  <a:pt x="0" y="0"/>
                </a:moveTo>
                <a:lnTo>
                  <a:pt x="30480" y="0"/>
                </a:lnTo>
              </a:path>
            </a:pathLst>
          </a:custGeom>
          <a:ln w="9143">
            <a:solidFill>
              <a:srgbClr val="C1C1C1"/>
            </a:solidFill>
          </a:ln>
        </p:spPr>
        <p:txBody>
          <a:bodyPr wrap="square" lIns="0" tIns="0" rIns="0" bIns="0" rtlCol="0"/>
          <a:lstStyle/>
          <a:p>
            <a:endParaRPr sz="1663"/>
          </a:p>
        </p:txBody>
      </p:sp>
      <p:sp>
        <p:nvSpPr>
          <p:cNvPr id="403" name="object 403"/>
          <p:cNvSpPr/>
          <p:nvPr/>
        </p:nvSpPr>
        <p:spPr>
          <a:xfrm>
            <a:off x="7440258" y="4545106"/>
            <a:ext cx="25773" cy="0"/>
          </a:xfrm>
          <a:custGeom>
            <a:avLst/>
            <a:gdLst/>
            <a:ahLst/>
            <a:cxnLst/>
            <a:rect l="l" t="t" r="r" b="b"/>
            <a:pathLst>
              <a:path w="29209">
                <a:moveTo>
                  <a:pt x="0" y="0"/>
                </a:moveTo>
                <a:lnTo>
                  <a:pt x="28955" y="0"/>
                </a:lnTo>
              </a:path>
            </a:pathLst>
          </a:custGeom>
          <a:ln w="9143">
            <a:solidFill>
              <a:srgbClr val="C1C1C1"/>
            </a:solidFill>
          </a:ln>
        </p:spPr>
        <p:txBody>
          <a:bodyPr wrap="square" lIns="0" tIns="0" rIns="0" bIns="0" rtlCol="0"/>
          <a:lstStyle/>
          <a:p>
            <a:endParaRPr sz="1663"/>
          </a:p>
        </p:txBody>
      </p:sp>
      <p:sp>
        <p:nvSpPr>
          <p:cNvPr id="404" name="object 404"/>
          <p:cNvSpPr/>
          <p:nvPr/>
        </p:nvSpPr>
        <p:spPr>
          <a:xfrm>
            <a:off x="1679537" y="4523590"/>
            <a:ext cx="5786718" cy="0"/>
          </a:xfrm>
          <a:custGeom>
            <a:avLst/>
            <a:gdLst/>
            <a:ahLst/>
            <a:cxnLst/>
            <a:rect l="l" t="t" r="r" b="b"/>
            <a:pathLst>
              <a:path w="6558280">
                <a:moveTo>
                  <a:pt x="0" y="0"/>
                </a:moveTo>
                <a:lnTo>
                  <a:pt x="6557772" y="0"/>
                </a:lnTo>
              </a:path>
            </a:pathLst>
          </a:custGeom>
          <a:ln w="39624">
            <a:solidFill>
              <a:srgbClr val="C1C1C1"/>
            </a:solidFill>
          </a:ln>
        </p:spPr>
        <p:txBody>
          <a:bodyPr wrap="square" lIns="0" tIns="0" rIns="0" bIns="0" rtlCol="0"/>
          <a:lstStyle/>
          <a:p>
            <a:endParaRPr sz="1663"/>
          </a:p>
        </p:txBody>
      </p:sp>
      <p:sp>
        <p:nvSpPr>
          <p:cNvPr id="405" name="object 405"/>
          <p:cNvSpPr/>
          <p:nvPr/>
        </p:nvSpPr>
        <p:spPr>
          <a:xfrm>
            <a:off x="1706432" y="5316967"/>
            <a:ext cx="8404" cy="0"/>
          </a:xfrm>
          <a:custGeom>
            <a:avLst/>
            <a:gdLst/>
            <a:ahLst/>
            <a:cxnLst/>
            <a:rect l="l" t="t" r="r" b="b"/>
            <a:pathLst>
              <a:path w="9525">
                <a:moveTo>
                  <a:pt x="0" y="0"/>
                </a:moveTo>
                <a:lnTo>
                  <a:pt x="9143" y="0"/>
                </a:lnTo>
              </a:path>
            </a:pathLst>
          </a:custGeom>
          <a:ln w="9143">
            <a:solidFill>
              <a:srgbClr val="F0F0F0"/>
            </a:solidFill>
          </a:ln>
        </p:spPr>
        <p:txBody>
          <a:bodyPr wrap="square" lIns="0" tIns="0" rIns="0" bIns="0" rtlCol="0"/>
          <a:lstStyle/>
          <a:p>
            <a:endParaRPr sz="1663"/>
          </a:p>
        </p:txBody>
      </p:sp>
      <p:sp>
        <p:nvSpPr>
          <p:cNvPr id="406" name="object 406"/>
          <p:cNvSpPr/>
          <p:nvPr/>
        </p:nvSpPr>
        <p:spPr>
          <a:xfrm>
            <a:off x="1714501" y="5312933"/>
            <a:ext cx="5717801" cy="8404"/>
          </a:xfrm>
          <a:custGeom>
            <a:avLst/>
            <a:gdLst/>
            <a:ahLst/>
            <a:cxnLst/>
            <a:rect l="l" t="t" r="r" b="b"/>
            <a:pathLst>
              <a:path w="6480175" h="9525">
                <a:moveTo>
                  <a:pt x="0" y="9144"/>
                </a:moveTo>
                <a:lnTo>
                  <a:pt x="6480048" y="9144"/>
                </a:lnTo>
                <a:lnTo>
                  <a:pt x="6480048" y="0"/>
                </a:lnTo>
                <a:lnTo>
                  <a:pt x="0" y="0"/>
                </a:lnTo>
                <a:lnTo>
                  <a:pt x="0" y="9144"/>
                </a:lnTo>
                <a:close/>
              </a:path>
            </a:pathLst>
          </a:custGeom>
          <a:solidFill>
            <a:srgbClr val="F0F0F0"/>
          </a:solidFill>
        </p:spPr>
        <p:txBody>
          <a:bodyPr wrap="square" lIns="0" tIns="0" rIns="0" bIns="0" rtlCol="0"/>
          <a:lstStyle/>
          <a:p>
            <a:endParaRPr sz="1663"/>
          </a:p>
        </p:txBody>
      </p:sp>
      <p:sp>
        <p:nvSpPr>
          <p:cNvPr id="407" name="object 407"/>
          <p:cNvSpPr/>
          <p:nvPr/>
        </p:nvSpPr>
        <p:spPr>
          <a:xfrm>
            <a:off x="1679538" y="5316967"/>
            <a:ext cx="26894" cy="0"/>
          </a:xfrm>
          <a:custGeom>
            <a:avLst/>
            <a:gdLst/>
            <a:ahLst/>
            <a:cxnLst/>
            <a:rect l="l" t="t" r="r" b="b"/>
            <a:pathLst>
              <a:path w="30480">
                <a:moveTo>
                  <a:pt x="0" y="0"/>
                </a:moveTo>
                <a:lnTo>
                  <a:pt x="30480" y="0"/>
                </a:lnTo>
              </a:path>
            </a:pathLst>
          </a:custGeom>
          <a:ln w="9143">
            <a:solidFill>
              <a:srgbClr val="C1C1C1"/>
            </a:solidFill>
          </a:ln>
        </p:spPr>
        <p:txBody>
          <a:bodyPr wrap="square" lIns="0" tIns="0" rIns="0" bIns="0" rtlCol="0"/>
          <a:lstStyle/>
          <a:p>
            <a:endParaRPr sz="1663"/>
          </a:p>
        </p:txBody>
      </p:sp>
      <p:sp>
        <p:nvSpPr>
          <p:cNvPr id="408" name="object 408"/>
          <p:cNvSpPr/>
          <p:nvPr/>
        </p:nvSpPr>
        <p:spPr>
          <a:xfrm>
            <a:off x="7440258" y="5316967"/>
            <a:ext cx="25773" cy="0"/>
          </a:xfrm>
          <a:custGeom>
            <a:avLst/>
            <a:gdLst/>
            <a:ahLst/>
            <a:cxnLst/>
            <a:rect l="l" t="t" r="r" b="b"/>
            <a:pathLst>
              <a:path w="29209">
                <a:moveTo>
                  <a:pt x="0" y="0"/>
                </a:moveTo>
                <a:lnTo>
                  <a:pt x="28955" y="0"/>
                </a:lnTo>
              </a:path>
            </a:pathLst>
          </a:custGeom>
          <a:ln w="9143">
            <a:solidFill>
              <a:srgbClr val="C1C1C1"/>
            </a:solidFill>
          </a:ln>
        </p:spPr>
        <p:txBody>
          <a:bodyPr wrap="square" lIns="0" tIns="0" rIns="0" bIns="0" rtlCol="0"/>
          <a:lstStyle/>
          <a:p>
            <a:endParaRPr sz="1663"/>
          </a:p>
        </p:txBody>
      </p:sp>
      <p:sp>
        <p:nvSpPr>
          <p:cNvPr id="409" name="object 409"/>
          <p:cNvSpPr/>
          <p:nvPr/>
        </p:nvSpPr>
        <p:spPr>
          <a:xfrm>
            <a:off x="1679537" y="5321000"/>
            <a:ext cx="5786718" cy="33618"/>
          </a:xfrm>
          <a:custGeom>
            <a:avLst/>
            <a:gdLst/>
            <a:ahLst/>
            <a:cxnLst/>
            <a:rect l="l" t="t" r="r" b="b"/>
            <a:pathLst>
              <a:path w="6558280" h="38100">
                <a:moveTo>
                  <a:pt x="0" y="38099"/>
                </a:moveTo>
                <a:lnTo>
                  <a:pt x="6557772" y="38099"/>
                </a:lnTo>
                <a:lnTo>
                  <a:pt x="6557772" y="0"/>
                </a:lnTo>
                <a:lnTo>
                  <a:pt x="0" y="0"/>
                </a:lnTo>
                <a:lnTo>
                  <a:pt x="0" y="38099"/>
                </a:lnTo>
                <a:close/>
              </a:path>
            </a:pathLst>
          </a:custGeom>
          <a:solidFill>
            <a:srgbClr val="C1C1C1"/>
          </a:solidFill>
        </p:spPr>
        <p:txBody>
          <a:bodyPr wrap="square" lIns="0" tIns="0" rIns="0" bIns="0" rtlCol="0"/>
          <a:lstStyle/>
          <a:p>
            <a:endParaRPr sz="1663"/>
          </a:p>
        </p:txBody>
      </p:sp>
      <p:sp>
        <p:nvSpPr>
          <p:cNvPr id="410" name="object 410"/>
          <p:cNvSpPr/>
          <p:nvPr/>
        </p:nvSpPr>
        <p:spPr>
          <a:xfrm>
            <a:off x="1671470" y="5354608"/>
            <a:ext cx="5802405" cy="1681"/>
          </a:xfrm>
          <a:custGeom>
            <a:avLst/>
            <a:gdLst/>
            <a:ahLst/>
            <a:cxnLst/>
            <a:rect l="l" t="t" r="r" b="b"/>
            <a:pathLst>
              <a:path w="6576059" h="1904">
                <a:moveTo>
                  <a:pt x="0" y="1536"/>
                </a:moveTo>
                <a:lnTo>
                  <a:pt x="6576059" y="1536"/>
                </a:lnTo>
                <a:lnTo>
                  <a:pt x="6576059" y="0"/>
                </a:lnTo>
                <a:lnTo>
                  <a:pt x="0" y="0"/>
                </a:lnTo>
                <a:lnTo>
                  <a:pt x="0" y="1536"/>
                </a:lnTo>
                <a:close/>
              </a:path>
            </a:pathLst>
          </a:custGeom>
          <a:solidFill>
            <a:srgbClr val="C1C1C1"/>
          </a:solidFill>
        </p:spPr>
        <p:txBody>
          <a:bodyPr wrap="square" lIns="0" tIns="0" rIns="0" bIns="0" rtlCol="0"/>
          <a:lstStyle/>
          <a:p>
            <a:endParaRPr sz="1663"/>
          </a:p>
        </p:txBody>
      </p:sp>
      <p:sp>
        <p:nvSpPr>
          <p:cNvPr id="411" name="object 411"/>
          <p:cNvSpPr/>
          <p:nvPr/>
        </p:nvSpPr>
        <p:spPr>
          <a:xfrm>
            <a:off x="1706431" y="5279314"/>
            <a:ext cx="5734050" cy="33618"/>
          </a:xfrm>
          <a:custGeom>
            <a:avLst/>
            <a:gdLst/>
            <a:ahLst/>
            <a:cxnLst/>
            <a:rect l="l" t="t" r="r" b="b"/>
            <a:pathLst>
              <a:path w="6498590" h="38100">
                <a:moveTo>
                  <a:pt x="0" y="38100"/>
                </a:moveTo>
                <a:lnTo>
                  <a:pt x="6498336" y="38100"/>
                </a:lnTo>
                <a:lnTo>
                  <a:pt x="6498336" y="0"/>
                </a:lnTo>
                <a:lnTo>
                  <a:pt x="0" y="0"/>
                </a:lnTo>
                <a:lnTo>
                  <a:pt x="0" y="38100"/>
                </a:lnTo>
                <a:close/>
              </a:path>
            </a:pathLst>
          </a:custGeom>
          <a:solidFill>
            <a:srgbClr val="C1C1C1"/>
          </a:solidFill>
        </p:spPr>
        <p:txBody>
          <a:bodyPr wrap="square" lIns="0" tIns="0" rIns="0" bIns="0" rtlCol="0"/>
          <a:lstStyle/>
          <a:p>
            <a:endParaRPr sz="1663"/>
          </a:p>
        </p:txBody>
      </p:sp>
      <p:sp>
        <p:nvSpPr>
          <p:cNvPr id="412" name="object 412"/>
          <p:cNvSpPr/>
          <p:nvPr/>
        </p:nvSpPr>
        <p:spPr>
          <a:xfrm>
            <a:off x="1706431" y="4549139"/>
            <a:ext cx="5734050" cy="33618"/>
          </a:xfrm>
          <a:custGeom>
            <a:avLst/>
            <a:gdLst/>
            <a:ahLst/>
            <a:cxnLst/>
            <a:rect l="l" t="t" r="r" b="b"/>
            <a:pathLst>
              <a:path w="6498590" h="38100">
                <a:moveTo>
                  <a:pt x="0" y="38099"/>
                </a:moveTo>
                <a:lnTo>
                  <a:pt x="6498336" y="38099"/>
                </a:lnTo>
                <a:lnTo>
                  <a:pt x="6498336" y="0"/>
                </a:lnTo>
                <a:lnTo>
                  <a:pt x="0" y="0"/>
                </a:lnTo>
                <a:lnTo>
                  <a:pt x="0" y="38099"/>
                </a:lnTo>
                <a:close/>
              </a:path>
            </a:pathLst>
          </a:custGeom>
          <a:solidFill>
            <a:srgbClr val="C1C1C1"/>
          </a:solidFill>
        </p:spPr>
        <p:txBody>
          <a:bodyPr wrap="square" lIns="0" tIns="0" rIns="0" bIns="0" rtlCol="0"/>
          <a:lstStyle/>
          <a:p>
            <a:endParaRPr sz="1663"/>
          </a:p>
        </p:txBody>
      </p:sp>
      <p:sp>
        <p:nvSpPr>
          <p:cNvPr id="413" name="object 413"/>
          <p:cNvSpPr/>
          <p:nvPr/>
        </p:nvSpPr>
        <p:spPr>
          <a:xfrm>
            <a:off x="1706432" y="4541071"/>
            <a:ext cx="8404" cy="779929"/>
          </a:xfrm>
          <a:custGeom>
            <a:avLst/>
            <a:gdLst/>
            <a:ahLst/>
            <a:cxnLst/>
            <a:rect l="l" t="t" r="r" b="b"/>
            <a:pathLst>
              <a:path w="9525" h="883920">
                <a:moveTo>
                  <a:pt x="0" y="883920"/>
                </a:moveTo>
                <a:lnTo>
                  <a:pt x="9144" y="883920"/>
                </a:lnTo>
                <a:lnTo>
                  <a:pt x="9144" y="0"/>
                </a:lnTo>
                <a:lnTo>
                  <a:pt x="0" y="0"/>
                </a:lnTo>
                <a:lnTo>
                  <a:pt x="0" y="883920"/>
                </a:lnTo>
                <a:close/>
              </a:path>
            </a:pathLst>
          </a:custGeom>
          <a:solidFill>
            <a:srgbClr val="A1A1A1"/>
          </a:solidFill>
        </p:spPr>
        <p:txBody>
          <a:bodyPr wrap="square" lIns="0" tIns="0" rIns="0" bIns="0" rtlCol="0"/>
          <a:lstStyle/>
          <a:p>
            <a:endParaRPr sz="1663"/>
          </a:p>
        </p:txBody>
      </p:sp>
      <p:sp>
        <p:nvSpPr>
          <p:cNvPr id="414" name="object 414"/>
          <p:cNvSpPr/>
          <p:nvPr/>
        </p:nvSpPr>
        <p:spPr>
          <a:xfrm>
            <a:off x="1671470" y="4549139"/>
            <a:ext cx="35299" cy="764241"/>
          </a:xfrm>
          <a:custGeom>
            <a:avLst/>
            <a:gdLst/>
            <a:ahLst/>
            <a:cxnLst/>
            <a:rect l="l" t="t" r="r" b="b"/>
            <a:pathLst>
              <a:path w="40005" h="866139">
                <a:moveTo>
                  <a:pt x="0" y="865631"/>
                </a:moveTo>
                <a:lnTo>
                  <a:pt x="39624" y="865631"/>
                </a:lnTo>
                <a:lnTo>
                  <a:pt x="39624" y="0"/>
                </a:lnTo>
                <a:lnTo>
                  <a:pt x="0" y="0"/>
                </a:lnTo>
                <a:lnTo>
                  <a:pt x="0" y="865631"/>
                </a:lnTo>
                <a:close/>
              </a:path>
            </a:pathLst>
          </a:custGeom>
          <a:solidFill>
            <a:srgbClr val="C1C1C1"/>
          </a:solidFill>
        </p:spPr>
        <p:txBody>
          <a:bodyPr wrap="square" lIns="0" tIns="0" rIns="0" bIns="0" rtlCol="0"/>
          <a:lstStyle/>
          <a:p>
            <a:endParaRPr sz="1663"/>
          </a:p>
        </p:txBody>
      </p:sp>
      <p:sp>
        <p:nvSpPr>
          <p:cNvPr id="415" name="object 415"/>
          <p:cNvSpPr/>
          <p:nvPr/>
        </p:nvSpPr>
        <p:spPr>
          <a:xfrm>
            <a:off x="7436223" y="4541071"/>
            <a:ext cx="0" cy="779929"/>
          </a:xfrm>
          <a:custGeom>
            <a:avLst/>
            <a:gdLst/>
            <a:ahLst/>
            <a:cxnLst/>
            <a:rect l="l" t="t" r="r" b="b"/>
            <a:pathLst>
              <a:path h="883920">
                <a:moveTo>
                  <a:pt x="0" y="0"/>
                </a:moveTo>
                <a:lnTo>
                  <a:pt x="0" y="883920"/>
                </a:lnTo>
              </a:path>
            </a:pathLst>
          </a:custGeom>
          <a:ln w="9144">
            <a:solidFill>
              <a:srgbClr val="F0F0F0"/>
            </a:solidFill>
          </a:ln>
        </p:spPr>
        <p:txBody>
          <a:bodyPr wrap="square" lIns="0" tIns="0" rIns="0" bIns="0" rtlCol="0"/>
          <a:lstStyle/>
          <a:p>
            <a:endParaRPr sz="1663"/>
          </a:p>
        </p:txBody>
      </p:sp>
      <p:sp>
        <p:nvSpPr>
          <p:cNvPr id="416" name="object 416"/>
          <p:cNvSpPr/>
          <p:nvPr/>
        </p:nvSpPr>
        <p:spPr>
          <a:xfrm>
            <a:off x="7457066" y="4549139"/>
            <a:ext cx="0" cy="764241"/>
          </a:xfrm>
          <a:custGeom>
            <a:avLst/>
            <a:gdLst/>
            <a:ahLst/>
            <a:cxnLst/>
            <a:rect l="l" t="t" r="r" b="b"/>
            <a:pathLst>
              <a:path h="866139">
                <a:moveTo>
                  <a:pt x="0" y="0"/>
                </a:moveTo>
                <a:lnTo>
                  <a:pt x="0" y="865631"/>
                </a:lnTo>
              </a:path>
            </a:pathLst>
          </a:custGeom>
          <a:ln w="38100">
            <a:solidFill>
              <a:srgbClr val="C1C1C1"/>
            </a:solidFill>
          </a:ln>
        </p:spPr>
        <p:txBody>
          <a:bodyPr wrap="square" lIns="0" tIns="0" rIns="0" bIns="0" rtlCol="0"/>
          <a:lstStyle/>
          <a:p>
            <a:endParaRPr sz="1663"/>
          </a:p>
        </p:txBody>
      </p:sp>
      <p:sp>
        <p:nvSpPr>
          <p:cNvPr id="417" name="object 417"/>
          <p:cNvSpPr/>
          <p:nvPr/>
        </p:nvSpPr>
        <p:spPr>
          <a:xfrm>
            <a:off x="1671469" y="806824"/>
            <a:ext cx="0" cy="4565276"/>
          </a:xfrm>
          <a:custGeom>
            <a:avLst/>
            <a:gdLst/>
            <a:ahLst/>
            <a:cxnLst/>
            <a:rect l="l" t="t" r="r" b="b"/>
            <a:pathLst>
              <a:path h="5173980">
                <a:moveTo>
                  <a:pt x="0" y="0"/>
                </a:moveTo>
                <a:lnTo>
                  <a:pt x="0" y="5173980"/>
                </a:lnTo>
              </a:path>
            </a:pathLst>
          </a:custGeom>
          <a:ln w="18287">
            <a:solidFill>
              <a:srgbClr val="F0F0F0"/>
            </a:solidFill>
          </a:ln>
        </p:spPr>
        <p:txBody>
          <a:bodyPr wrap="square" lIns="0" tIns="0" rIns="0" bIns="0" rtlCol="0"/>
          <a:lstStyle/>
          <a:p>
            <a:endParaRPr sz="1663"/>
          </a:p>
        </p:txBody>
      </p:sp>
      <p:sp>
        <p:nvSpPr>
          <p:cNvPr id="418" name="object 418"/>
          <p:cNvSpPr/>
          <p:nvPr/>
        </p:nvSpPr>
        <p:spPr>
          <a:xfrm>
            <a:off x="1663401" y="5364031"/>
            <a:ext cx="16249" cy="0"/>
          </a:xfrm>
          <a:custGeom>
            <a:avLst/>
            <a:gdLst/>
            <a:ahLst/>
            <a:cxnLst/>
            <a:rect l="l" t="t" r="r" b="b"/>
            <a:pathLst>
              <a:path w="18414">
                <a:moveTo>
                  <a:pt x="0" y="0"/>
                </a:moveTo>
                <a:lnTo>
                  <a:pt x="18287" y="0"/>
                </a:lnTo>
              </a:path>
            </a:pathLst>
          </a:custGeom>
          <a:ln w="18287">
            <a:solidFill>
              <a:srgbClr val="A1A1A1"/>
            </a:solidFill>
          </a:ln>
        </p:spPr>
        <p:txBody>
          <a:bodyPr wrap="square" lIns="0" tIns="0" rIns="0" bIns="0" rtlCol="0"/>
          <a:lstStyle/>
          <a:p>
            <a:endParaRPr sz="1663"/>
          </a:p>
        </p:txBody>
      </p:sp>
      <p:sp>
        <p:nvSpPr>
          <p:cNvPr id="419" name="object 419"/>
          <p:cNvSpPr/>
          <p:nvPr/>
        </p:nvSpPr>
        <p:spPr>
          <a:xfrm>
            <a:off x="1679537" y="5355963"/>
            <a:ext cx="5786718" cy="16249"/>
          </a:xfrm>
          <a:custGeom>
            <a:avLst/>
            <a:gdLst/>
            <a:ahLst/>
            <a:cxnLst/>
            <a:rect l="l" t="t" r="r" b="b"/>
            <a:pathLst>
              <a:path w="6558280" h="18414">
                <a:moveTo>
                  <a:pt x="0" y="18287"/>
                </a:moveTo>
                <a:lnTo>
                  <a:pt x="6557772" y="18287"/>
                </a:lnTo>
                <a:lnTo>
                  <a:pt x="6557772" y="0"/>
                </a:lnTo>
                <a:lnTo>
                  <a:pt x="0" y="0"/>
                </a:lnTo>
                <a:lnTo>
                  <a:pt x="0" y="18287"/>
                </a:lnTo>
                <a:close/>
              </a:path>
            </a:pathLst>
          </a:custGeom>
          <a:solidFill>
            <a:srgbClr val="A1A1A1"/>
          </a:solidFill>
        </p:spPr>
        <p:txBody>
          <a:bodyPr wrap="square" lIns="0" tIns="0" rIns="0" bIns="0" rtlCol="0"/>
          <a:lstStyle/>
          <a:p>
            <a:endParaRPr sz="1663"/>
          </a:p>
        </p:txBody>
      </p:sp>
      <p:sp>
        <p:nvSpPr>
          <p:cNvPr id="420" name="object 420"/>
          <p:cNvSpPr/>
          <p:nvPr/>
        </p:nvSpPr>
        <p:spPr>
          <a:xfrm>
            <a:off x="7473875" y="899608"/>
            <a:ext cx="0" cy="4472828"/>
          </a:xfrm>
          <a:custGeom>
            <a:avLst/>
            <a:gdLst/>
            <a:ahLst/>
            <a:cxnLst/>
            <a:rect l="l" t="t" r="r" b="b"/>
            <a:pathLst>
              <a:path h="5069205">
                <a:moveTo>
                  <a:pt x="0" y="0"/>
                </a:moveTo>
                <a:lnTo>
                  <a:pt x="0" y="5068824"/>
                </a:lnTo>
              </a:path>
            </a:pathLst>
          </a:custGeom>
          <a:ln w="18288">
            <a:solidFill>
              <a:srgbClr val="A1A1A1"/>
            </a:solidFill>
          </a:ln>
        </p:spPr>
        <p:txBody>
          <a:bodyPr wrap="square" lIns="0" tIns="0" rIns="0" bIns="0" rtlCol="0"/>
          <a:lstStyle/>
          <a:p>
            <a:endParaRPr sz="1663"/>
          </a:p>
        </p:txBody>
      </p:sp>
      <p:graphicFrame>
        <p:nvGraphicFramePr>
          <p:cNvPr id="216" name="object 216"/>
          <p:cNvGraphicFramePr>
            <a:graphicFrameLocks noGrp="1"/>
          </p:cNvGraphicFramePr>
          <p:nvPr/>
        </p:nvGraphicFramePr>
        <p:xfrm>
          <a:off x="5709736" y="3075342"/>
          <a:ext cx="1616335" cy="218686"/>
        </p:xfrm>
        <a:graphic>
          <a:graphicData uri="http://schemas.openxmlformats.org/drawingml/2006/table">
            <a:tbl>
              <a:tblPr firstRow="1" bandRow="1">
                <a:tableStyleId>{2D5ABB26-0587-4C30-8999-92F81FD0307C}</a:tableStyleId>
              </a:tblPr>
              <a:tblGrid>
                <a:gridCol w="486555"/>
                <a:gridCol w="495314"/>
                <a:gridCol w="634466"/>
              </a:tblGrid>
              <a:tr h="218686">
                <a:tc>
                  <a:txBody>
                    <a:bodyPr/>
                    <a:lstStyle/>
                    <a:p>
                      <a:pPr marL="8890">
                        <a:lnSpc>
                          <a:spcPct val="100000"/>
                        </a:lnSpc>
                      </a:pPr>
                      <a:r>
                        <a:rPr sz="900" spc="15" dirty="0">
                          <a:latin typeface="Arial"/>
                          <a:cs typeface="Arial"/>
                        </a:rPr>
                        <a:t>T</a:t>
                      </a:r>
                      <a:r>
                        <a:rPr sz="900" spc="-5" dirty="0">
                          <a:latin typeface="Arial"/>
                          <a:cs typeface="Arial"/>
                        </a:rPr>
                        <a:t>otal</a:t>
                      </a:r>
                      <a:endParaRPr sz="900">
                        <a:latin typeface="Arial"/>
                        <a:cs typeface="Arial"/>
                      </a:endParaRPr>
                    </a:p>
                  </a:txBody>
                  <a:tcPr marL="0" marR="0" marT="0" marB="0">
                    <a:lnR w="19035">
                      <a:solidFill>
                        <a:srgbClr val="696969"/>
                      </a:solidFill>
                      <a:prstDash val="solid"/>
                    </a:lnR>
                    <a:solidFill>
                      <a:srgbClr val="C1C1C1"/>
                    </a:solidFill>
                  </a:tcPr>
                </a:tc>
                <a:tc>
                  <a:txBody>
                    <a:bodyPr/>
                    <a:lstStyle/>
                    <a:p>
                      <a:endParaRPr sz="900">
                        <a:latin typeface="Arial"/>
                        <a:cs typeface="Arial"/>
                      </a:endParaRPr>
                    </a:p>
                  </a:txBody>
                  <a:tcPr marL="0" marR="0" marT="0" marB="0">
                    <a:lnL w="19035">
                      <a:solidFill>
                        <a:srgbClr val="696969"/>
                      </a:solidFill>
                      <a:prstDash val="solid"/>
                    </a:lnL>
                    <a:lnR w="9514">
                      <a:solidFill>
                        <a:srgbClr val="E4E4E4"/>
                      </a:solidFill>
                      <a:prstDash val="solid"/>
                    </a:lnR>
                    <a:lnT w="48507">
                      <a:solidFill>
                        <a:srgbClr val="FFFFFF"/>
                      </a:solidFill>
                      <a:prstDash val="solid"/>
                    </a:lnT>
                    <a:lnB w="18165">
                      <a:solidFill>
                        <a:srgbClr val="E4E4E4"/>
                      </a:solidFill>
                      <a:prstDash val="solid"/>
                    </a:lnB>
                    <a:solidFill>
                      <a:srgbClr val="C1C1C1"/>
                    </a:solidFill>
                  </a:tcPr>
                </a:tc>
                <a:tc>
                  <a:txBody>
                    <a:bodyPr/>
                    <a:lstStyle/>
                    <a:p>
                      <a:endParaRPr sz="900">
                        <a:latin typeface="Arial"/>
                        <a:cs typeface="Arial"/>
                      </a:endParaRPr>
                    </a:p>
                  </a:txBody>
                  <a:tcPr marL="0" marR="0" marT="0" marB="0">
                    <a:lnL w="9514">
                      <a:solidFill>
                        <a:srgbClr val="E4E4E4"/>
                      </a:solidFill>
                      <a:prstDash val="solid"/>
                    </a:lnL>
                    <a:solidFill>
                      <a:srgbClr val="C1C1C1"/>
                    </a:solidFill>
                  </a:tcPr>
                </a:tc>
              </a:tr>
            </a:tbl>
          </a:graphicData>
        </a:graphic>
      </p:graphicFrame>
    </p:spTree>
    <p:extLst>
      <p:ext uri="{BB962C8B-B14F-4D97-AF65-F5344CB8AC3E}">
        <p14:creationId xmlns:p14="http://schemas.microsoft.com/office/powerpoint/2010/main" val="46592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86605"/>
            <a:ext cx="8458200" cy="780196"/>
          </a:xfrm>
        </p:spPr>
        <p:txBody>
          <a:bodyPr>
            <a:normAutofit/>
          </a:bodyPr>
          <a:lstStyle/>
          <a:p>
            <a:pPr eaLnBrk="1" hangingPunct="1"/>
            <a:r>
              <a:rPr lang="en-US" sz="4000" b="1" dirty="0" smtClean="0">
                <a:solidFill>
                  <a:schemeClr val="tx1"/>
                </a:solidFill>
                <a:latin typeface="+mn-lt"/>
              </a:rPr>
              <a:t>Goals and Timetables</a:t>
            </a:r>
          </a:p>
        </p:txBody>
      </p:sp>
      <p:sp>
        <p:nvSpPr>
          <p:cNvPr id="19459" name="Rectangle 3"/>
          <p:cNvSpPr>
            <a:spLocks noGrp="1" noChangeArrowheads="1"/>
          </p:cNvSpPr>
          <p:nvPr>
            <p:ph idx="1"/>
          </p:nvPr>
        </p:nvSpPr>
        <p:spPr>
          <a:xfrm>
            <a:off x="535021" y="1524000"/>
            <a:ext cx="8304179" cy="4867835"/>
          </a:xfrm>
        </p:spPr>
        <p:txBody>
          <a:bodyPr>
            <a:normAutofit/>
          </a:bodyPr>
          <a:lstStyle/>
          <a:p>
            <a:pPr lvl="0"/>
            <a:r>
              <a:rPr lang="en-US" sz="1400" dirty="0"/>
              <a:t>Goals and Timetables must be established for any job category for which the Utilization Analysis indicated that minorities or women are underutilized. </a:t>
            </a:r>
          </a:p>
          <a:p>
            <a:pPr marL="0" lvl="0" indent="0">
              <a:buNone/>
            </a:pPr>
            <a:endParaRPr lang="en-US" sz="1400" dirty="0"/>
          </a:p>
          <a:p>
            <a:pPr lvl="0"/>
            <a:r>
              <a:rPr lang="en-US" sz="1400" dirty="0"/>
              <a:t>The Plan must set specific, measurable, attainable hiring and promotion goals with target dates for each job category in which women or minorities were found to be underutilized. Each goal should be realistic and attainable</a:t>
            </a:r>
            <a:r>
              <a:rPr lang="en-US" sz="1400" dirty="0" smtClean="0"/>
              <a:t>.</a:t>
            </a:r>
          </a:p>
          <a:p>
            <a:pPr marL="0" lvl="0" indent="0">
              <a:buNone/>
            </a:pPr>
            <a:endParaRPr lang="en-US" sz="1400" dirty="0" smtClean="0"/>
          </a:p>
          <a:p>
            <a:pPr lvl="0"/>
            <a:r>
              <a:rPr lang="en-US" sz="1400" dirty="0" smtClean="0"/>
              <a:t>Develop </a:t>
            </a:r>
            <a:r>
              <a:rPr lang="en-US" sz="1400" dirty="0"/>
              <a:t>and execute action-oriented programs designed to attain goals and to eliminate any systemic barriers to maintaining a diverse and inclusive workforce</a:t>
            </a:r>
            <a:r>
              <a:rPr lang="en-US" sz="1400" dirty="0" smtClean="0"/>
              <a:t>.</a:t>
            </a:r>
          </a:p>
          <a:p>
            <a:pPr marL="0" lvl="0" indent="0">
              <a:buNone/>
            </a:pPr>
            <a:endParaRPr lang="en-US" sz="1400" dirty="0"/>
          </a:p>
          <a:p>
            <a:pPr lvl="0"/>
            <a:r>
              <a:rPr lang="en-US" sz="1400" dirty="0"/>
              <a:t>Design and implement a means for monitoring progress toward attaining goals, such as an internal audit and reporting systems to measure the effectiveness of the total program</a:t>
            </a:r>
            <a:r>
              <a:rPr lang="en-US" sz="1400" dirty="0" smtClean="0"/>
              <a:t>.</a:t>
            </a:r>
          </a:p>
          <a:p>
            <a:pPr marL="0" lvl="0" indent="0">
              <a:buNone/>
            </a:pPr>
            <a:endParaRPr lang="en-US" sz="1400" dirty="0"/>
          </a:p>
          <a:p>
            <a:pPr lvl="0"/>
            <a:r>
              <a:rPr lang="en-US" sz="1400" dirty="0"/>
              <a:t>If you are updating a prior affirmative action plan, and previously established goals and timetables were not met, you are to provide a justification (for instance, anticipated job openings may not have materialized or the applicant pool may not have yielded qualified female or minority candidates for positions that were open</a:t>
            </a:r>
          </a:p>
          <a:p>
            <a:pPr lvl="0"/>
            <a:endParaRPr lang="en-US" sz="1800" dirty="0"/>
          </a:p>
          <a:p>
            <a:pPr eaLnBrk="1" hangingPunct="1"/>
            <a:endParaRPr lang="en-US" sz="1800" dirty="0" smtClean="0">
              <a:solidFill>
                <a:schemeClr val="tx1"/>
              </a:solidFill>
            </a:endParaRPr>
          </a:p>
        </p:txBody>
      </p:sp>
      <p:pic>
        <p:nvPicPr>
          <p:cNvPr id="2" name="Picture 1"/>
          <p:cNvPicPr>
            <a:picLocks noChangeAspect="1"/>
          </p:cNvPicPr>
          <p:nvPr/>
        </p:nvPicPr>
        <p:blipFill>
          <a:blip r:embed="rId3"/>
          <a:stretch>
            <a:fillRect/>
          </a:stretch>
        </p:blipFill>
        <p:spPr>
          <a:xfrm>
            <a:off x="7153834" y="5384603"/>
            <a:ext cx="1344706" cy="1007232"/>
          </a:xfrm>
          <a:prstGeom prst="rect">
            <a:avLst/>
          </a:prstGeom>
        </p:spPr>
      </p:pic>
    </p:spTree>
    <p:extLst>
      <p:ext uri="{BB962C8B-B14F-4D97-AF65-F5344CB8AC3E}">
        <p14:creationId xmlns:p14="http://schemas.microsoft.com/office/powerpoint/2010/main" val="357401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86605"/>
            <a:ext cx="8458200" cy="780196"/>
          </a:xfrm>
        </p:spPr>
        <p:txBody>
          <a:bodyPr>
            <a:normAutofit/>
          </a:bodyPr>
          <a:lstStyle/>
          <a:p>
            <a:pPr eaLnBrk="1" hangingPunct="1"/>
            <a:r>
              <a:rPr lang="en-US" sz="4000" b="1" dirty="0" smtClean="0">
                <a:solidFill>
                  <a:schemeClr val="tx1"/>
                </a:solidFill>
                <a:latin typeface="+mn-lt"/>
              </a:rPr>
              <a:t>Monitoring and Reporting</a:t>
            </a:r>
          </a:p>
        </p:txBody>
      </p:sp>
      <p:sp>
        <p:nvSpPr>
          <p:cNvPr id="25603" name="Rectangle 3"/>
          <p:cNvSpPr>
            <a:spLocks noGrp="1" noChangeArrowheads="1"/>
          </p:cNvSpPr>
          <p:nvPr>
            <p:ph idx="1"/>
          </p:nvPr>
        </p:nvSpPr>
        <p:spPr>
          <a:xfrm>
            <a:off x="426098" y="1681263"/>
            <a:ext cx="8229600" cy="4524983"/>
          </a:xfrm>
        </p:spPr>
        <p:txBody>
          <a:bodyPr>
            <a:normAutofit/>
          </a:bodyPr>
          <a:lstStyle/>
          <a:p>
            <a:pPr marL="0" indent="0" eaLnBrk="1" hangingPunct="1">
              <a:buNone/>
            </a:pPr>
            <a:r>
              <a:rPr lang="en-US" sz="1600" b="1" u="sng" dirty="0" smtClean="0">
                <a:solidFill>
                  <a:schemeClr val="tx1"/>
                </a:solidFill>
              </a:rPr>
              <a:t>Purpose </a:t>
            </a:r>
          </a:p>
          <a:p>
            <a:pPr lvl="1" eaLnBrk="1" hangingPunct="1">
              <a:buClr>
                <a:schemeClr val="bg2">
                  <a:lumMod val="25000"/>
                </a:schemeClr>
              </a:buClr>
              <a:buFont typeface="Wingdings" panose="05000000000000000000" pitchFamily="2" charset="2"/>
              <a:buChar char="§"/>
            </a:pPr>
            <a:r>
              <a:rPr lang="en-US" sz="1600" dirty="0" smtClean="0">
                <a:solidFill>
                  <a:schemeClr val="tx1"/>
                </a:solidFill>
              </a:rPr>
              <a:t>Provide feedback on program progress</a:t>
            </a:r>
          </a:p>
          <a:p>
            <a:pPr lvl="1" eaLnBrk="1" hangingPunct="1">
              <a:buClr>
                <a:schemeClr val="bg2">
                  <a:lumMod val="25000"/>
                </a:schemeClr>
              </a:buClr>
              <a:buFont typeface="Wingdings" panose="05000000000000000000" pitchFamily="2" charset="2"/>
              <a:buChar char="§"/>
            </a:pPr>
            <a:r>
              <a:rPr lang="en-US" sz="1600" dirty="0" smtClean="0">
                <a:solidFill>
                  <a:schemeClr val="tx1"/>
                </a:solidFill>
              </a:rPr>
              <a:t>Identify problems that call for corrective action on your part</a:t>
            </a:r>
          </a:p>
          <a:p>
            <a:pPr lvl="1" eaLnBrk="1" hangingPunct="1">
              <a:buClr>
                <a:schemeClr val="bg2">
                  <a:lumMod val="25000"/>
                </a:schemeClr>
              </a:buClr>
              <a:buFont typeface="Wingdings" panose="05000000000000000000" pitchFamily="2" charset="2"/>
              <a:buChar char="§"/>
            </a:pPr>
            <a:r>
              <a:rPr lang="en-US" sz="1600" dirty="0" smtClean="0">
                <a:solidFill>
                  <a:schemeClr val="tx1"/>
                </a:solidFill>
              </a:rPr>
              <a:t>How are you monitoring your program</a:t>
            </a:r>
          </a:p>
          <a:p>
            <a:pPr lvl="1" eaLnBrk="1" hangingPunct="1"/>
            <a:endParaRPr lang="en-US" sz="1600" dirty="0">
              <a:solidFill>
                <a:schemeClr val="tx1"/>
              </a:solidFill>
            </a:endParaRPr>
          </a:p>
          <a:p>
            <a:pPr marL="400050" indent="-285750">
              <a:spcBef>
                <a:spcPts val="0"/>
              </a:spcBef>
              <a:spcAft>
                <a:spcPts val="1200"/>
              </a:spcAft>
              <a:buClrTx/>
              <a:buSzPct val="110000"/>
              <a:buFont typeface="Arial" panose="020B0604020202020204" pitchFamily="34" charset="0"/>
              <a:buChar char="•"/>
            </a:pPr>
            <a:r>
              <a:rPr lang="en-US" sz="1600" dirty="0">
                <a:solidFill>
                  <a:schemeClr val="tx1"/>
                </a:solidFill>
              </a:rPr>
              <a:t>Keep cumulative records on hiring, training, transfer and promotions in areas of under participation and prepare quarterly summaries.</a:t>
            </a:r>
          </a:p>
          <a:p>
            <a:pPr marL="400050" indent="-285750">
              <a:spcBef>
                <a:spcPts val="0"/>
              </a:spcBef>
              <a:spcAft>
                <a:spcPts val="1200"/>
              </a:spcAft>
              <a:buClrTx/>
              <a:buSzPct val="110000"/>
              <a:buFont typeface="Arial" panose="020B0604020202020204" pitchFamily="34" charset="0"/>
              <a:buChar char="•"/>
            </a:pPr>
            <a:r>
              <a:rPr lang="en-US" sz="1600" dirty="0">
                <a:solidFill>
                  <a:schemeClr val="tx1"/>
                </a:solidFill>
              </a:rPr>
              <a:t>Formal periodic reports are collected from supervisory personnel. </a:t>
            </a:r>
          </a:p>
          <a:p>
            <a:pPr marL="400050" indent="-285750">
              <a:spcBef>
                <a:spcPts val="0"/>
              </a:spcBef>
              <a:spcAft>
                <a:spcPts val="1200"/>
              </a:spcAft>
              <a:buClrTx/>
              <a:buSzPct val="110000"/>
              <a:buFont typeface="Arial" panose="020B0604020202020204" pitchFamily="34" charset="0"/>
              <a:buChar char="•"/>
            </a:pPr>
            <a:r>
              <a:rPr lang="en-US" sz="1600" dirty="0">
                <a:solidFill>
                  <a:schemeClr val="tx1"/>
                </a:solidFill>
              </a:rPr>
              <a:t>Discuss your mechanisms for tracking EEO complaints. </a:t>
            </a:r>
          </a:p>
          <a:p>
            <a:pPr marL="400050" indent="-285750">
              <a:spcBef>
                <a:spcPts val="0"/>
              </a:spcBef>
              <a:spcAft>
                <a:spcPts val="1200"/>
              </a:spcAft>
              <a:buClrTx/>
              <a:buSzPct val="110000"/>
              <a:buFont typeface="Arial" panose="020B0604020202020204" pitchFamily="34" charset="0"/>
              <a:buChar char="•"/>
            </a:pPr>
            <a:r>
              <a:rPr lang="en-US" sz="1600" dirty="0">
                <a:solidFill>
                  <a:schemeClr val="tx1"/>
                </a:solidFill>
              </a:rPr>
              <a:t>How are you monitoring your subs’ compliance?</a:t>
            </a:r>
          </a:p>
          <a:p>
            <a:pPr marL="400050" lvl="2" indent="-285750">
              <a:spcBef>
                <a:spcPts val="0"/>
              </a:spcBef>
              <a:spcAft>
                <a:spcPts val="1200"/>
              </a:spcAft>
              <a:buClrTx/>
              <a:buSzPct val="110000"/>
              <a:buFont typeface="Arial" panose="020B0604020202020204" pitchFamily="34" charset="0"/>
              <a:buChar char="•"/>
            </a:pPr>
            <a:r>
              <a:rPr lang="en-US" sz="1600" dirty="0">
                <a:solidFill>
                  <a:schemeClr val="tx1"/>
                </a:solidFill>
              </a:rPr>
              <a:t>Who is reporting to you; how often; what are they reporting.</a:t>
            </a:r>
          </a:p>
          <a:p>
            <a:pPr marL="400050" lvl="2" indent="-285750">
              <a:spcBef>
                <a:spcPts val="0"/>
              </a:spcBef>
              <a:spcAft>
                <a:spcPts val="1200"/>
              </a:spcAft>
              <a:buClrTx/>
              <a:buSzPct val="110000"/>
              <a:buFont typeface="Arial" panose="020B0604020202020204" pitchFamily="34" charset="0"/>
              <a:buChar char="•"/>
            </a:pPr>
            <a:r>
              <a:rPr lang="en-US" sz="1600" dirty="0">
                <a:solidFill>
                  <a:schemeClr val="tx1"/>
                </a:solidFill>
              </a:rPr>
              <a:t>Who are you reporting to; what are you reporting; how often.</a:t>
            </a:r>
          </a:p>
          <a:p>
            <a:pPr lvl="1" eaLnBrk="1" hangingPunct="1"/>
            <a:endParaRPr lang="en-US" sz="1600" dirty="0" smtClean="0">
              <a:solidFill>
                <a:schemeClr val="tx1"/>
              </a:solidFill>
            </a:endParaRPr>
          </a:p>
        </p:txBody>
      </p:sp>
      <p:pic>
        <p:nvPicPr>
          <p:cNvPr id="2" name="Picture 1"/>
          <p:cNvPicPr>
            <a:picLocks noChangeAspect="1"/>
          </p:cNvPicPr>
          <p:nvPr/>
        </p:nvPicPr>
        <p:blipFill>
          <a:blip r:embed="rId3"/>
          <a:stretch>
            <a:fillRect/>
          </a:stretch>
        </p:blipFill>
        <p:spPr>
          <a:xfrm>
            <a:off x="7257808" y="4727642"/>
            <a:ext cx="1032851" cy="1190990"/>
          </a:xfrm>
          <a:prstGeom prst="rect">
            <a:avLst/>
          </a:prstGeom>
        </p:spPr>
      </p:pic>
    </p:spTree>
    <p:extLst>
      <p:ext uri="{BB962C8B-B14F-4D97-AF65-F5344CB8AC3E}">
        <p14:creationId xmlns:p14="http://schemas.microsoft.com/office/powerpoint/2010/main" val="64217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latin typeface="+mn-lt"/>
              </a:rPr>
              <a:t>DBE Affirmative Action Program</a:t>
            </a:r>
            <a:endParaRPr lang="en-US" b="1" dirty="0">
              <a:solidFill>
                <a:schemeClr val="tx1"/>
              </a:solidFill>
              <a:latin typeface="+mn-lt"/>
            </a:endParaRPr>
          </a:p>
        </p:txBody>
      </p:sp>
      <p:sp>
        <p:nvSpPr>
          <p:cNvPr id="3" name="Content Placeholder 2"/>
          <p:cNvSpPr>
            <a:spLocks noGrp="1"/>
          </p:cNvSpPr>
          <p:nvPr>
            <p:ph sz="quarter" idx="1"/>
          </p:nvPr>
        </p:nvSpPr>
        <p:spPr/>
        <p:txBody>
          <a:bodyPr>
            <a:normAutofit lnSpcReduction="10000"/>
          </a:bodyPr>
          <a:lstStyle/>
          <a:p>
            <a:pPr marL="0" indent="0">
              <a:buNone/>
            </a:pPr>
            <a:r>
              <a:rPr lang="en-US" sz="1800" dirty="0"/>
              <a:t>Deals with nondiscrimination in the procurement of contracts -  the recruitment and hiring of female and minority contractors, consultants, etc.</a:t>
            </a:r>
          </a:p>
          <a:p>
            <a:pPr marL="0" indent="0">
              <a:buNone/>
            </a:pPr>
            <a:endParaRPr lang="en-US" sz="1800" dirty="0" smtClean="0"/>
          </a:p>
          <a:p>
            <a:pPr marL="0" indent="0">
              <a:buNone/>
            </a:pPr>
            <a:r>
              <a:rPr lang="en-US" sz="1800" dirty="0" smtClean="0"/>
              <a:t>DBE Affirmative Action Plan should include:</a:t>
            </a:r>
          </a:p>
          <a:p>
            <a:pPr marL="688975" indent="-403225" defTabSz="914400">
              <a:spcBef>
                <a:spcPts val="1800"/>
              </a:spcBef>
              <a:buClr>
                <a:schemeClr val="accent1">
                  <a:lumMod val="50000"/>
                </a:schemeClr>
              </a:buClr>
              <a:buFont typeface="Wingdings" panose="05000000000000000000" pitchFamily="2" charset="2"/>
              <a:buAutoNum type="arabicPeriod"/>
            </a:pPr>
            <a:r>
              <a:rPr lang="en-US" sz="1800" dirty="0"/>
              <a:t>Designation of Personnel Responsibility</a:t>
            </a:r>
          </a:p>
          <a:p>
            <a:pPr marL="688975" indent="-403225" defTabSz="914400">
              <a:spcBef>
                <a:spcPts val="1800"/>
              </a:spcBef>
              <a:buClr>
                <a:schemeClr val="accent1">
                  <a:lumMod val="50000"/>
                </a:schemeClr>
              </a:buClr>
              <a:buFont typeface="Wingdings" panose="05000000000000000000" pitchFamily="2" charset="2"/>
              <a:buAutoNum type="arabicPeriod"/>
            </a:pPr>
            <a:r>
              <a:rPr lang="en-US" sz="1800" dirty="0"/>
              <a:t>Statement of </a:t>
            </a:r>
            <a:r>
              <a:rPr lang="en-US" sz="1800" dirty="0" smtClean="0"/>
              <a:t>Policy on how LPA will seek out and utilize DBEs as consultants, prime contractors, suppliers, etc. in the procurement of contracts</a:t>
            </a:r>
            <a:endParaRPr lang="en-US" sz="1800" dirty="0"/>
          </a:p>
          <a:p>
            <a:pPr marL="688975" indent="-403225" defTabSz="914400">
              <a:spcBef>
                <a:spcPts val="1800"/>
              </a:spcBef>
              <a:buClr>
                <a:schemeClr val="accent1">
                  <a:lumMod val="50000"/>
                </a:schemeClr>
              </a:buClr>
              <a:buFont typeface="Wingdings" panose="05000000000000000000" pitchFamily="2" charset="2"/>
              <a:buAutoNum type="arabicPeriod"/>
            </a:pPr>
            <a:r>
              <a:rPr lang="en-US" sz="1800" dirty="0"/>
              <a:t>Dissemination of Policy</a:t>
            </a:r>
          </a:p>
          <a:p>
            <a:pPr marL="688975" indent="-403225" defTabSz="914400">
              <a:spcBef>
                <a:spcPts val="1800"/>
              </a:spcBef>
              <a:buClr>
                <a:schemeClr val="accent1">
                  <a:lumMod val="50000"/>
                </a:schemeClr>
              </a:buClr>
              <a:buFont typeface="Wingdings" panose="05000000000000000000" pitchFamily="2" charset="2"/>
              <a:buAutoNum type="arabicPeriod"/>
            </a:pPr>
            <a:r>
              <a:rPr lang="en-US" sz="1800" dirty="0" smtClean="0"/>
              <a:t>Implementation of the DBE Program</a:t>
            </a:r>
            <a:endParaRPr lang="en-US" sz="1800" dirty="0"/>
          </a:p>
          <a:p>
            <a:pPr marL="688975" indent="-403225" defTabSz="914400">
              <a:spcBef>
                <a:spcPts val="1800"/>
              </a:spcBef>
              <a:buClr>
                <a:schemeClr val="accent1">
                  <a:lumMod val="50000"/>
                </a:schemeClr>
              </a:buClr>
              <a:buFont typeface="Wingdings" panose="05000000000000000000" pitchFamily="2" charset="2"/>
              <a:buAutoNum type="arabicPeriod"/>
            </a:pPr>
            <a:r>
              <a:rPr lang="en-US" sz="1800" dirty="0" smtClean="0"/>
              <a:t>Monitoring &amp; Reporting</a:t>
            </a:r>
          </a:p>
          <a:p>
            <a:pPr marL="1089025" lvl="1" indent="-233363">
              <a:spcBef>
                <a:spcPts val="1800"/>
              </a:spcBef>
              <a:buClr>
                <a:schemeClr val="accent1">
                  <a:lumMod val="50000"/>
                </a:schemeClr>
              </a:buClr>
              <a:buSzPct val="115000"/>
              <a:buFont typeface="Arial" panose="020B0604020202020204" pitchFamily="34" charset="0"/>
              <a:buChar char="•"/>
            </a:pPr>
            <a:r>
              <a:rPr lang="en-US" sz="1800" dirty="0" smtClean="0">
                <a:solidFill>
                  <a:schemeClr val="tx1"/>
                </a:solidFill>
              </a:rPr>
              <a:t>DBE Consultants, Prime Contractors, Subcontractors, Suppliers, etc.</a:t>
            </a:r>
          </a:p>
          <a:p>
            <a:endParaRPr lang="en-US" sz="1800" dirty="0" smtClean="0"/>
          </a:p>
        </p:txBody>
      </p:sp>
      <p:sp>
        <p:nvSpPr>
          <p:cNvPr id="4" name="Content Placeholder 2"/>
          <p:cNvSpPr txBox="1">
            <a:spLocks/>
          </p:cNvSpPr>
          <p:nvPr/>
        </p:nvSpPr>
        <p:spPr>
          <a:xfrm>
            <a:off x="685800" y="2209800"/>
            <a:ext cx="7924799" cy="3581400"/>
          </a:xfrm>
          <a:prstGeom prst="rect">
            <a:avLst/>
          </a:prstGeom>
        </p:spPr>
        <p:txBody>
          <a:bodyPr vert="horz">
            <a:normAutofit/>
          </a:bodyPr>
          <a:lstStyle>
            <a:lvl1pPr marL="274303" indent="-274303" algn="l" rtl="0" eaLnBrk="1" latinLnBrk="0" hangingPunct="1">
              <a:spcBef>
                <a:spcPct val="20000"/>
              </a:spcBef>
              <a:buClr>
                <a:schemeClr val="accent1"/>
              </a:buClr>
              <a:buSzPct val="85000"/>
              <a:buFont typeface="Wingdings 2"/>
              <a:buChar char=""/>
              <a:defRPr kumimoji="0" sz="27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06" indent="-274303" algn="l" rtl="0" eaLnBrk="1" latinLnBrk="0" hangingPunct="1">
              <a:spcBef>
                <a:spcPct val="20000"/>
              </a:spcBef>
              <a:buClr>
                <a:schemeClr val="accent2"/>
              </a:buClr>
              <a:buSzPct val="70000"/>
              <a:buFont typeface="Wingdings"/>
              <a:buChar char=""/>
              <a:defRPr kumimoji="0" sz="2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822909" indent="-228586" algn="l" rtl="0" eaLnBrk="1" latinLnBrk="0" hangingPunct="1">
              <a:spcBef>
                <a:spcPct val="20000"/>
              </a:spcBef>
              <a:buClr>
                <a:schemeClr val="accent3"/>
              </a:buClr>
              <a:buSzPct val="75000"/>
              <a:buFont typeface="Wingdings 2"/>
              <a:buChar char=""/>
              <a:defRPr kumimoji="0"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11" indent="-228586" algn="l" rtl="0" eaLnBrk="1" latinLnBrk="0" hangingPunct="1">
              <a:spcBef>
                <a:spcPct val="20000"/>
              </a:spcBef>
              <a:buClr>
                <a:schemeClr val="accent4"/>
              </a:buClr>
              <a:buSzPct val="70000"/>
              <a:buFont typeface="Wingdings"/>
              <a:buChar char=""/>
              <a:defRPr kumimoji="0" sz="20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371514" indent="-228586" algn="l" rtl="0" eaLnBrk="1" latinLnBrk="0" hangingPunct="1">
              <a:spcBef>
                <a:spcPct val="20000"/>
              </a:spcBef>
              <a:buClr>
                <a:schemeClr val="accent5"/>
              </a:buClr>
              <a:buFontTx/>
              <a:buChar char="•"/>
              <a:defRPr kumimoji="0"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45817" indent="-18286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20" indent="-18286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988" indent="-18286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291" indent="-18286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defTabSz="914400">
              <a:spcBef>
                <a:spcPts val="1800"/>
              </a:spcBef>
            </a:pPr>
            <a:endParaRPr lang="en-US" sz="1800" dirty="0"/>
          </a:p>
        </p:txBody>
      </p:sp>
    </p:spTree>
    <p:extLst>
      <p:ext uri="{BB962C8B-B14F-4D97-AF65-F5344CB8AC3E}">
        <p14:creationId xmlns:p14="http://schemas.microsoft.com/office/powerpoint/2010/main" val="419158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427540" y="1270876"/>
            <a:ext cx="8403220" cy="5290431"/>
          </a:xfrm>
          <a:prstGeom prst="rect">
            <a:avLst/>
          </a:prstGeom>
        </p:spPr>
        <p:txBody>
          <a:bodyPr>
            <a:normAutofit/>
          </a:bodyPr>
          <a:lstStyle/>
          <a:p>
            <a:pPr marL="0" indent="0">
              <a:spcBef>
                <a:spcPts val="1200"/>
              </a:spcBef>
              <a:buNone/>
              <a:defRPr/>
            </a:pPr>
            <a:r>
              <a:rPr lang="en-US" sz="16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For all </a:t>
            </a:r>
            <a:r>
              <a:rPr lang="en-US" sz="1600" b="1" u="sng"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Public Agencies</a:t>
            </a:r>
            <a:r>
              <a:rPr lang="en-US" sz="16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spcBef>
                <a:spcPts val="600"/>
              </a:spcBef>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Local Public agencies (LPAs), grantees, etc. are required to </a:t>
            </a:r>
            <a:r>
              <a:rPr lang="en-US" sz="1600" b="1" u="sng"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annually</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submit the following for review and approval to the </a:t>
            </a:r>
            <a:r>
              <a:rPr lang="en-US" sz="16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Division of Civil Rights – </a:t>
            </a: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Title VI Unit:</a:t>
            </a:r>
          </a:p>
          <a:p>
            <a:pPr marL="400050" indent="-285750">
              <a:spcBef>
                <a:spcPts val="600"/>
              </a:spcBef>
              <a:spcAft>
                <a:spcPts val="400"/>
              </a:spcAft>
              <a:buSzPct val="110000"/>
              <a:buFont typeface="Arial"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Equal Employment Opportunity (EEO) /Affirmative Action Plan</a:t>
            </a:r>
          </a:p>
          <a:p>
            <a:pPr marL="400050" indent="-285750">
              <a:spcBef>
                <a:spcPts val="0"/>
              </a:spcBef>
              <a:spcAft>
                <a:spcPts val="400"/>
              </a:spcAft>
              <a:buSzPct val="110000"/>
              <a:buFont typeface="Arial"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EEO Policy Statement</a:t>
            </a:r>
          </a:p>
          <a:p>
            <a:pPr marL="400050" indent="-285750">
              <a:spcBef>
                <a:spcPts val="0"/>
              </a:spcBef>
              <a:spcAft>
                <a:spcPts val="400"/>
              </a:spcAft>
              <a:buSzPct val="110000"/>
              <a:buFont typeface="Arial"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Sexual Harassment Policy</a:t>
            </a:r>
          </a:p>
          <a:p>
            <a:pPr marL="400050" indent="-285750">
              <a:spcBef>
                <a:spcPts val="0"/>
              </a:spcBef>
              <a:spcAft>
                <a:spcPts val="400"/>
              </a:spcAft>
              <a:buSzPct val="110000"/>
              <a:buFont typeface="Arial"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Document designating LPAs EEO Officer, including name, address &amp; telephone number of the Officer)</a:t>
            </a:r>
          </a:p>
          <a:p>
            <a:pPr marL="400050" indent="-285750">
              <a:spcBef>
                <a:spcPts val="0"/>
              </a:spcBef>
              <a:spcAft>
                <a:spcPts val="400"/>
              </a:spcAft>
              <a:buSzPct val="110000"/>
              <a:buFont typeface="Arial"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D/E/SBE Affirmative Action Plan (explanation of affirmative action methods used in seeking out DBE’s/ESBEs/SBEs during procurement process,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ie</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as consultants, etc.)</a:t>
            </a:r>
          </a:p>
          <a:p>
            <a:pPr marL="114300" indent="0">
              <a:spcAft>
                <a:spcPts val="400"/>
              </a:spcAft>
              <a:buSzPct val="110000"/>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LPA’s Agency EEO/AA plan packages should be submitted directly to:</a:t>
            </a:r>
          </a:p>
          <a:p>
            <a:pPr marL="1020763" lvl="1" indent="350838">
              <a:lnSpc>
                <a:spcPct val="100000"/>
              </a:lnSpc>
              <a:spcBef>
                <a:spcPts val="0"/>
              </a:spcBef>
              <a:spcAft>
                <a:spcPts val="0"/>
              </a:spcAft>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New Jersey Department of Transportation</a:t>
            </a:r>
          </a:p>
          <a:p>
            <a:pPr marL="1020763" lvl="1" indent="350838">
              <a:lnSpc>
                <a:spcPct val="100000"/>
              </a:lnSpc>
              <a:spcBef>
                <a:spcPts val="0"/>
              </a:spcBef>
              <a:spcAft>
                <a:spcPts val="0"/>
              </a:spcAft>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Division of Civil Rights &amp; Affirmative Action – </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Title VI Unit</a:t>
            </a:r>
          </a:p>
          <a:p>
            <a:pPr marL="1020763" lvl="1" indent="350838">
              <a:lnSpc>
                <a:spcPct val="100000"/>
              </a:lnSpc>
              <a:spcBef>
                <a:spcPts val="0"/>
              </a:spcBef>
              <a:spcAft>
                <a:spcPts val="0"/>
              </a:spcAft>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P.O. Box 600</a:t>
            </a:r>
          </a:p>
          <a:p>
            <a:pPr marL="1020763" lvl="1" indent="350838">
              <a:lnSpc>
                <a:spcPct val="100000"/>
              </a:lnSpc>
              <a:spcBef>
                <a:spcPts val="0"/>
              </a:spcBef>
              <a:spcAft>
                <a:spcPts val="0"/>
              </a:spcAft>
              <a:buNone/>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Trenton, New Jersey 08625-0600</a:t>
            </a:r>
          </a:p>
          <a:p>
            <a:pPr marL="0" lvl="1" indent="0">
              <a:lnSpc>
                <a:spcPct val="100000"/>
              </a:lnSpc>
              <a:spcBef>
                <a:spcPts val="600"/>
              </a:spcBef>
              <a:spcAft>
                <a:spcPts val="0"/>
              </a:spcAft>
              <a:buNone/>
              <a:defRPr/>
            </a:pP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The Division of Civil Rights &amp; Affirmative Action has sole authority to review and approve all EEO/AA Plans.  Once a plan is approved, the DCR will issue an approval letter.</a:t>
            </a:r>
          </a:p>
        </p:txBody>
      </p:sp>
      <p:sp>
        <p:nvSpPr>
          <p:cNvPr id="6" name="Rectangle 5"/>
          <p:cNvSpPr txBox="1">
            <a:spLocks noChangeArrowheads="1"/>
          </p:cNvSpPr>
          <p:nvPr/>
        </p:nvSpPr>
        <p:spPr bwMode="auto">
          <a:xfrm>
            <a:off x="266700" y="381000"/>
            <a:ext cx="8724900" cy="762000"/>
          </a:xfrm>
          <a:prstGeom prst="rect">
            <a:avLst/>
          </a:prstGeom>
          <a:noFill/>
          <a:ln w="9525">
            <a:noFill/>
            <a:miter lim="800000"/>
            <a:headEnd/>
            <a:tailEnd/>
          </a:ln>
        </p:spPr>
        <p:txBody>
          <a:bodyPr lIns="91432" tIns="45716" rIns="91432" bIns="45716" anchor="b"/>
          <a:lstStyle/>
          <a:p>
            <a:pPr>
              <a:defRPr/>
            </a:pPr>
            <a:r>
              <a:rPr lang="en-US" sz="2800" b="1" kern="0" dirty="0" smtClean="0">
                <a:ea typeface="+mj-ea"/>
                <a:cs typeface="+mj-cs"/>
              </a:rPr>
              <a:t>EEO &amp; DBE Affirmative Action Submission Requirements</a:t>
            </a:r>
            <a:endParaRPr lang="en-US" sz="2800" b="1" kern="0" dirty="0">
              <a:ea typeface="+mj-ea"/>
              <a:cs typeface="+mj-cs"/>
            </a:endParaRPr>
          </a:p>
        </p:txBody>
      </p:sp>
    </p:spTree>
    <p:extLst>
      <p:ext uri="{BB962C8B-B14F-4D97-AF65-F5344CB8AC3E}">
        <p14:creationId xmlns:p14="http://schemas.microsoft.com/office/powerpoint/2010/main" val="224295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5113" y="1435261"/>
            <a:ext cx="8437329" cy="5575139"/>
          </a:xfrm>
        </p:spPr>
        <p:txBody>
          <a:bodyPr>
            <a:normAutofit/>
          </a:bodyPr>
          <a:lstStyle/>
          <a:p>
            <a:pPr marL="0" indent="0">
              <a:spcBef>
                <a:spcPts val="1200"/>
              </a:spcBef>
              <a:buNone/>
              <a:defRPr/>
            </a:pPr>
            <a:r>
              <a:rPr lang="en-US" sz="1600" b="1" u="sng" dirty="0" smtClean="0"/>
              <a:t>For all </a:t>
            </a:r>
            <a:r>
              <a:rPr lang="en-US" sz="1800" b="1" u="sng" dirty="0" smtClean="0">
                <a:solidFill>
                  <a:srgbClr val="C00000"/>
                </a:solidFill>
                <a:effectLst>
                  <a:outerShdw blurRad="38100" dist="38100" dir="2700000" algn="tl">
                    <a:srgbClr val="000000">
                      <a:alpha val="43137"/>
                    </a:srgbClr>
                  </a:outerShdw>
                </a:effectLst>
              </a:rPr>
              <a:t>CONSTRUCTION CONTRACTS</a:t>
            </a:r>
            <a:r>
              <a:rPr lang="en-US" sz="1800" b="1" u="sng" dirty="0" smtClean="0"/>
              <a:t>:</a:t>
            </a:r>
          </a:p>
          <a:p>
            <a:pPr marL="0" indent="0">
              <a:spcBef>
                <a:spcPts val="1200"/>
              </a:spcBef>
              <a:buNone/>
              <a:defRPr/>
            </a:pPr>
            <a:r>
              <a:rPr lang="en-US" sz="1600" dirty="0" smtClean="0">
                <a:solidFill>
                  <a:schemeClr val="tx1"/>
                </a:solidFill>
              </a:rPr>
              <a:t>Sub-recipients (Contractors, subcontractors and professional service firms) working on NJDOT construction contracts  are required to </a:t>
            </a:r>
            <a:r>
              <a:rPr lang="en-US" sz="1600" b="1" u="sng" dirty="0" smtClean="0">
                <a:solidFill>
                  <a:schemeClr val="tx1"/>
                </a:solidFill>
                <a:effectLst>
                  <a:outerShdw blurRad="38100" dist="38100" dir="2700000" algn="tl">
                    <a:srgbClr val="000000">
                      <a:alpha val="43137"/>
                    </a:srgbClr>
                  </a:outerShdw>
                </a:effectLst>
              </a:rPr>
              <a:t>annually</a:t>
            </a:r>
            <a:r>
              <a:rPr lang="en-US" sz="1600" dirty="0" smtClean="0">
                <a:solidFill>
                  <a:schemeClr val="tx1"/>
                </a:solidFill>
              </a:rPr>
              <a:t> submit the following for review and approval to the </a:t>
            </a:r>
            <a:r>
              <a:rPr lang="en-US" sz="1600" u="sng" dirty="0" smtClean="0">
                <a:solidFill>
                  <a:schemeClr val="tx1"/>
                </a:solidFill>
              </a:rPr>
              <a:t>Division of Civil Rights – </a:t>
            </a:r>
            <a:r>
              <a:rPr lang="en-US" sz="1600" b="1" u="sng" dirty="0" smtClean="0">
                <a:solidFill>
                  <a:srgbClr val="C00000"/>
                </a:solidFill>
              </a:rPr>
              <a:t>Contract Compliance Unit:</a:t>
            </a:r>
          </a:p>
          <a:p>
            <a:pPr marL="400050" indent="-285750">
              <a:spcBef>
                <a:spcPts val="600"/>
              </a:spcBef>
              <a:spcAft>
                <a:spcPts val="400"/>
              </a:spcAft>
              <a:buClr>
                <a:schemeClr val="bg2">
                  <a:lumMod val="25000"/>
                </a:schemeClr>
              </a:buClr>
              <a:buSzPct val="110000"/>
              <a:buFont typeface="Arial" pitchFamily="34" charset="0"/>
              <a:buChar char="•"/>
              <a:defRPr/>
            </a:pPr>
            <a:r>
              <a:rPr lang="en-US" sz="1600" dirty="0" smtClean="0">
                <a:solidFill>
                  <a:schemeClr val="tx1"/>
                </a:solidFill>
              </a:rPr>
              <a:t>Equal Employment Opportunity (EEO) /Affirmative Action Plan</a:t>
            </a:r>
          </a:p>
          <a:p>
            <a:pPr marL="400050" indent="-285750">
              <a:spcBef>
                <a:spcPts val="0"/>
              </a:spcBef>
              <a:spcAft>
                <a:spcPts val="400"/>
              </a:spcAft>
              <a:buClr>
                <a:schemeClr val="bg2">
                  <a:lumMod val="25000"/>
                </a:schemeClr>
              </a:buClr>
              <a:buSzPct val="110000"/>
              <a:buFont typeface="Arial" pitchFamily="34" charset="0"/>
              <a:buChar char="•"/>
              <a:defRPr/>
            </a:pPr>
            <a:r>
              <a:rPr lang="en-US" sz="1600" dirty="0" smtClean="0">
                <a:solidFill>
                  <a:schemeClr val="tx1"/>
                </a:solidFill>
              </a:rPr>
              <a:t>EEO Policy Statement</a:t>
            </a:r>
          </a:p>
          <a:p>
            <a:pPr marL="400050" indent="-285750">
              <a:spcBef>
                <a:spcPts val="0"/>
              </a:spcBef>
              <a:spcAft>
                <a:spcPts val="400"/>
              </a:spcAft>
              <a:buClr>
                <a:schemeClr val="bg2">
                  <a:lumMod val="25000"/>
                </a:schemeClr>
              </a:buClr>
              <a:buSzPct val="110000"/>
              <a:buFont typeface="Arial" pitchFamily="34" charset="0"/>
              <a:buChar char="•"/>
              <a:defRPr/>
            </a:pPr>
            <a:r>
              <a:rPr lang="en-US" sz="1600" dirty="0" smtClean="0">
                <a:solidFill>
                  <a:schemeClr val="tx1"/>
                </a:solidFill>
              </a:rPr>
              <a:t>Sexual Harassment Policy</a:t>
            </a:r>
          </a:p>
          <a:p>
            <a:pPr marL="400050" indent="-285750">
              <a:spcBef>
                <a:spcPts val="0"/>
              </a:spcBef>
              <a:spcAft>
                <a:spcPts val="400"/>
              </a:spcAft>
              <a:buClr>
                <a:schemeClr val="bg2">
                  <a:lumMod val="25000"/>
                </a:schemeClr>
              </a:buClr>
              <a:buSzPct val="110000"/>
              <a:buFont typeface="Arial" pitchFamily="34" charset="0"/>
              <a:buChar char="•"/>
              <a:defRPr/>
            </a:pPr>
            <a:r>
              <a:rPr lang="en-US" sz="1600" dirty="0" smtClean="0">
                <a:solidFill>
                  <a:schemeClr val="tx1"/>
                </a:solidFill>
              </a:rPr>
              <a:t>Document designating company’s Corporate EEO Officer, including name, address &amp; telephone number of the Officer)</a:t>
            </a:r>
          </a:p>
          <a:p>
            <a:pPr marL="400050" indent="-285750">
              <a:spcBef>
                <a:spcPts val="0"/>
              </a:spcBef>
              <a:spcAft>
                <a:spcPts val="400"/>
              </a:spcAft>
              <a:buClr>
                <a:schemeClr val="bg2">
                  <a:lumMod val="25000"/>
                </a:schemeClr>
              </a:buClr>
              <a:buSzPct val="110000"/>
              <a:buFont typeface="Arial" pitchFamily="34" charset="0"/>
              <a:buChar char="•"/>
              <a:defRPr/>
            </a:pPr>
            <a:r>
              <a:rPr lang="en-US" sz="1600" dirty="0" smtClean="0">
                <a:solidFill>
                  <a:schemeClr val="tx1"/>
                </a:solidFill>
              </a:rPr>
              <a:t>D/E/SBE Affirmative Action Plan (explanation of affirmative action methods used in seeking out DBEs/ESBEs/SBEs as subcontractors, material suppliers or equipment-lessors for construction contracts.)</a:t>
            </a:r>
          </a:p>
          <a:p>
            <a:pPr marL="114300" indent="0">
              <a:spcBef>
                <a:spcPts val="1200"/>
              </a:spcBef>
              <a:spcAft>
                <a:spcPts val="400"/>
              </a:spcAft>
              <a:buSzPct val="110000"/>
              <a:buNone/>
              <a:defRPr/>
            </a:pPr>
            <a:r>
              <a:rPr lang="en-US" sz="1600" dirty="0" smtClean="0">
                <a:solidFill>
                  <a:schemeClr val="tx1"/>
                </a:solidFill>
              </a:rPr>
              <a:t>EEO/AA plan packages </a:t>
            </a:r>
            <a:r>
              <a:rPr lang="en-US" sz="1600" u="sng" dirty="0" smtClean="0">
                <a:solidFill>
                  <a:schemeClr val="tx1"/>
                </a:solidFill>
              </a:rPr>
              <a:t>ONLY </a:t>
            </a:r>
            <a:r>
              <a:rPr lang="en-US" sz="1600" b="1" u="sng" dirty="0" smtClean="0">
                <a:solidFill>
                  <a:schemeClr val="tx1"/>
                </a:solidFill>
                <a:effectLst>
                  <a:outerShdw blurRad="38100" dist="38100" dir="2700000" algn="tl">
                    <a:srgbClr val="000000">
                      <a:alpha val="43137"/>
                    </a:srgbClr>
                  </a:outerShdw>
                </a:effectLst>
              </a:rPr>
              <a:t>r</a:t>
            </a:r>
            <a:r>
              <a:rPr lang="en-US" sz="1600" u="sng" dirty="0" smtClean="0">
                <a:solidFill>
                  <a:schemeClr val="tx1"/>
                </a:solidFill>
                <a:effectLst>
                  <a:outerShdw blurRad="38100" dist="38100" dir="2700000" algn="tl">
                    <a:srgbClr val="000000">
                      <a:alpha val="43137"/>
                    </a:srgbClr>
                  </a:outerShdw>
                </a:effectLst>
              </a:rPr>
              <a:t>elated to construction contracts </a:t>
            </a:r>
            <a:r>
              <a:rPr lang="en-US" sz="1600" dirty="0" smtClean="0">
                <a:solidFill>
                  <a:schemeClr val="tx1"/>
                </a:solidFill>
              </a:rPr>
              <a:t>should be submitted to:</a:t>
            </a:r>
          </a:p>
          <a:p>
            <a:pPr marL="1020763" lvl="1" indent="350838">
              <a:lnSpc>
                <a:spcPct val="100000"/>
              </a:lnSpc>
              <a:spcBef>
                <a:spcPts val="0"/>
              </a:spcBef>
              <a:spcAft>
                <a:spcPts val="0"/>
              </a:spcAft>
              <a:buNone/>
              <a:defRPr/>
            </a:pPr>
            <a:r>
              <a:rPr lang="en-US" sz="1600" dirty="0" smtClean="0">
                <a:solidFill>
                  <a:schemeClr val="tx1"/>
                </a:solidFill>
              </a:rPr>
              <a:t>New Jersey Department of Transportation</a:t>
            </a:r>
          </a:p>
          <a:p>
            <a:pPr marL="1020763" lvl="1" indent="350838">
              <a:lnSpc>
                <a:spcPct val="100000"/>
              </a:lnSpc>
              <a:spcBef>
                <a:spcPts val="0"/>
              </a:spcBef>
              <a:spcAft>
                <a:spcPts val="0"/>
              </a:spcAft>
              <a:buNone/>
              <a:defRPr/>
            </a:pPr>
            <a:r>
              <a:rPr lang="en-US" sz="1600" dirty="0" smtClean="0">
                <a:solidFill>
                  <a:schemeClr val="tx1"/>
                </a:solidFill>
              </a:rPr>
              <a:t>Division of Civil Rights &amp; Affirmative Action - </a:t>
            </a:r>
            <a:r>
              <a:rPr lang="en-US" sz="1600" b="1" dirty="0" smtClean="0">
                <a:solidFill>
                  <a:srgbClr val="C00000"/>
                </a:solidFill>
              </a:rPr>
              <a:t>Contract Compliance Unit</a:t>
            </a:r>
          </a:p>
          <a:p>
            <a:pPr marL="1020763" lvl="1" indent="350838">
              <a:lnSpc>
                <a:spcPct val="100000"/>
              </a:lnSpc>
              <a:spcBef>
                <a:spcPts val="0"/>
              </a:spcBef>
              <a:spcAft>
                <a:spcPts val="0"/>
              </a:spcAft>
              <a:buNone/>
              <a:defRPr/>
            </a:pPr>
            <a:r>
              <a:rPr lang="en-US" sz="1600" dirty="0" smtClean="0">
                <a:solidFill>
                  <a:schemeClr val="tx1"/>
                </a:solidFill>
              </a:rPr>
              <a:t>P.O. Box 600</a:t>
            </a:r>
          </a:p>
          <a:p>
            <a:pPr marL="1020763" lvl="1" indent="350838">
              <a:lnSpc>
                <a:spcPct val="100000"/>
              </a:lnSpc>
              <a:spcBef>
                <a:spcPts val="0"/>
              </a:spcBef>
              <a:spcAft>
                <a:spcPts val="0"/>
              </a:spcAft>
              <a:buNone/>
              <a:defRPr/>
            </a:pPr>
            <a:r>
              <a:rPr lang="en-US" sz="1600" dirty="0" smtClean="0">
                <a:solidFill>
                  <a:schemeClr val="tx1"/>
                </a:solidFill>
              </a:rPr>
              <a:t>Trenton, New Jersey 08625-0600</a:t>
            </a:r>
          </a:p>
        </p:txBody>
      </p:sp>
      <p:sp>
        <p:nvSpPr>
          <p:cNvPr id="5" name="Rectangle 5"/>
          <p:cNvSpPr txBox="1">
            <a:spLocks noChangeArrowheads="1"/>
          </p:cNvSpPr>
          <p:nvPr/>
        </p:nvSpPr>
        <p:spPr bwMode="auto">
          <a:xfrm>
            <a:off x="266700" y="381000"/>
            <a:ext cx="8724900" cy="762000"/>
          </a:xfrm>
          <a:prstGeom prst="rect">
            <a:avLst/>
          </a:prstGeom>
          <a:noFill/>
          <a:ln w="9525">
            <a:noFill/>
            <a:miter lim="800000"/>
            <a:headEnd/>
            <a:tailEnd/>
          </a:ln>
        </p:spPr>
        <p:txBody>
          <a:bodyPr lIns="91432" tIns="45716" rIns="91432" bIns="45716" anchor="b"/>
          <a:lstStyle/>
          <a:p>
            <a:pPr>
              <a:defRPr/>
            </a:pPr>
            <a:r>
              <a:rPr lang="en-US" sz="2800" b="1" kern="0" dirty="0" smtClean="0">
                <a:ea typeface="+mj-ea"/>
                <a:cs typeface="+mj-cs"/>
              </a:rPr>
              <a:t>EEO &amp; DBE Affirmative Action Submission Requirements</a:t>
            </a:r>
            <a:endParaRPr lang="en-US" sz="2800" b="1" kern="0" dirty="0">
              <a:ea typeface="+mj-ea"/>
              <a:cs typeface="+mj-cs"/>
            </a:endParaRPr>
          </a:p>
        </p:txBody>
      </p:sp>
    </p:spTree>
    <p:extLst>
      <p:ext uri="{BB962C8B-B14F-4D97-AF65-F5344CB8AC3E}">
        <p14:creationId xmlns:p14="http://schemas.microsoft.com/office/powerpoint/2010/main" val="1170186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en-US" dirty="0" smtClean="0">
                <a:solidFill>
                  <a:srgbClr val="FF0000"/>
                </a:solidFill>
                <a:effectLst>
                  <a:outerShdw blurRad="38100" dist="38100" dir="2700000" algn="tl">
                    <a:srgbClr val="000000">
                      <a:alpha val="43137"/>
                    </a:srgbClr>
                  </a:outerShdw>
                </a:effectLst>
              </a:rPr>
              <a:t>How to Develop an ADA Self-Evaluation &amp; Transition Plan</a:t>
            </a:r>
          </a:p>
        </p:txBody>
      </p:sp>
      <p:sp>
        <p:nvSpPr>
          <p:cNvPr id="4099" name="Rectangle 3"/>
          <p:cNvSpPr>
            <a:spLocks noGrp="1" noChangeArrowheads="1"/>
          </p:cNvSpPr>
          <p:nvPr>
            <p:ph type="subTitle" idx="1"/>
          </p:nvPr>
        </p:nvSpPr>
        <p:spPr>
          <a:xfrm>
            <a:off x="762000" y="3886200"/>
            <a:ext cx="7848600" cy="2667000"/>
          </a:xfrm>
        </p:spPr>
        <p:txBody>
          <a:bodyPr>
            <a:normAutofit/>
          </a:bodyPr>
          <a:lstStyle/>
          <a:p>
            <a:pPr eaLnBrk="1" hangingPunct="1"/>
            <a:r>
              <a:rPr lang="en-US" sz="2800" dirty="0" smtClean="0">
                <a:solidFill>
                  <a:schemeClr val="tx1"/>
                </a:solidFill>
              </a:rPr>
              <a:t>Chrystal Section</a:t>
            </a:r>
          </a:p>
          <a:p>
            <a:pPr eaLnBrk="1" hangingPunct="1"/>
            <a:r>
              <a:rPr lang="en-US" sz="2800" dirty="0" smtClean="0">
                <a:solidFill>
                  <a:schemeClr val="tx1"/>
                </a:solidFill>
              </a:rPr>
              <a:t>NJDOT</a:t>
            </a:r>
          </a:p>
          <a:p>
            <a:pPr eaLnBrk="1" hangingPunct="1"/>
            <a:r>
              <a:rPr lang="en-US" sz="2800" dirty="0" smtClean="0">
                <a:solidFill>
                  <a:schemeClr val="tx1"/>
                </a:solidFill>
              </a:rPr>
              <a:t> ADA Coordinator</a:t>
            </a:r>
          </a:p>
          <a:p>
            <a:pPr eaLnBrk="1" hangingPunct="1"/>
            <a:endParaRPr lang="en-US" sz="2800" dirty="0" smtClean="0">
              <a:solidFill>
                <a:schemeClr val="tx1"/>
              </a:solidFill>
            </a:endParaRPr>
          </a:p>
        </p:txBody>
      </p:sp>
    </p:spTree>
    <p:extLst>
      <p:ext uri="{BB962C8B-B14F-4D97-AF65-F5344CB8AC3E}">
        <p14:creationId xmlns:p14="http://schemas.microsoft.com/office/powerpoint/2010/main" val="2135424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1752" y="228600"/>
            <a:ext cx="8534400" cy="724437"/>
          </a:xfrm>
        </p:spPr>
        <p:txBody>
          <a:bodyPr>
            <a:normAutofit/>
          </a:bodyPr>
          <a:lstStyle/>
          <a:p>
            <a:r>
              <a:rPr lang="en-US" b="1" dirty="0" smtClean="0">
                <a:solidFill>
                  <a:schemeClr val="tx1"/>
                </a:solidFill>
              </a:rPr>
              <a:t>Title II- State and Local Governments</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smtClean="0"/>
              <a:t>Basic Requirements:</a:t>
            </a:r>
          </a:p>
          <a:p>
            <a:pPr>
              <a:defRPr/>
            </a:pPr>
            <a:r>
              <a:rPr lang="en-US" dirty="0" smtClean="0"/>
              <a:t>Must ensure that individuals with disabilities are not excluded from programs, services and activities (pedestrian facilities are an example of a program)</a:t>
            </a:r>
            <a:endParaRPr lang="en-US" dirty="0"/>
          </a:p>
        </p:txBody>
      </p:sp>
    </p:spTree>
    <p:extLst>
      <p:ext uri="{BB962C8B-B14F-4D97-AF65-F5344CB8AC3E}">
        <p14:creationId xmlns:p14="http://schemas.microsoft.com/office/powerpoint/2010/main" val="75769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16689" y="1481559"/>
            <a:ext cx="8117711" cy="4561489"/>
          </a:xfrm>
          <a:noFill/>
        </p:spPr>
        <p:txBody>
          <a:bodyPr>
            <a:noAutofit/>
          </a:bodyPr>
          <a:lstStyle/>
          <a:p>
            <a:pPr algn="just"/>
            <a:r>
              <a:rPr lang="en-US" sz="1800" cap="none" dirty="0" smtClean="0">
                <a:solidFill>
                  <a:schemeClr val="tx1"/>
                </a:solidFill>
              </a:rPr>
              <a:t>“Program or activity” is defined as:  </a:t>
            </a:r>
          </a:p>
          <a:p>
            <a:pPr marL="566738" indent="-227013" algn="just">
              <a:buFont typeface="Arial" panose="020B0604020202020204" pitchFamily="34" charset="0"/>
              <a:buChar char="•"/>
            </a:pPr>
            <a:r>
              <a:rPr lang="en-US" sz="1800" cap="none" dirty="0" smtClean="0">
                <a:solidFill>
                  <a:schemeClr val="tx1"/>
                </a:solidFill>
              </a:rPr>
              <a:t>A department, agency, special purpose district, or other instrumentality of a state or local government, or;</a:t>
            </a:r>
          </a:p>
          <a:p>
            <a:pPr marL="566738" indent="-227013" algn="just">
              <a:buFont typeface="Arial" panose="020B0604020202020204" pitchFamily="34" charset="0"/>
              <a:buChar char="•"/>
            </a:pPr>
            <a:r>
              <a:rPr lang="en-US" sz="1800" cap="none" dirty="0" smtClean="0">
                <a:solidFill>
                  <a:schemeClr val="tx1"/>
                </a:solidFill>
              </a:rPr>
              <a:t>The entity of such state or local government that distributes such assistance and each department or agency (and each other state or local government entity) to which the assistance is extended…</a:t>
            </a:r>
          </a:p>
          <a:p>
            <a:pPr algn="just"/>
            <a:r>
              <a:rPr lang="en-US" sz="1800" cap="none" dirty="0" smtClean="0">
                <a:solidFill>
                  <a:schemeClr val="tx1"/>
                </a:solidFill>
              </a:rPr>
              <a:t>“Financial assistance” means more than just money.  It is also aid that enhances the ability to improve or expand allocation of a recipient’s own resources:</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smtClean="0">
                <a:solidFill>
                  <a:schemeClr val="tx1"/>
                </a:solidFill>
              </a:rPr>
              <a:t>Use or rent of federal land or property</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smtClean="0">
                <a:solidFill>
                  <a:schemeClr val="tx1"/>
                </a:solidFill>
              </a:rPr>
              <a:t>Training </a:t>
            </a:r>
            <a:r>
              <a:rPr lang="en-US" sz="1800" dirty="0">
                <a:solidFill>
                  <a:schemeClr val="tx1"/>
                </a:solidFill>
              </a:rPr>
              <a:t>of employees</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a:solidFill>
                  <a:schemeClr val="tx1"/>
                </a:solidFill>
              </a:rPr>
              <a:t>Loan of personnel</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a:solidFill>
                  <a:schemeClr val="tx1"/>
                </a:solidFill>
              </a:rPr>
              <a:t>Tax incentives and tax exempt-status</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a:solidFill>
                  <a:schemeClr val="tx1"/>
                </a:solidFill>
              </a:rPr>
              <a:t>Subsidies</a:t>
            </a: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a:t>Technical assistance</a:t>
            </a:r>
            <a:endParaRPr lang="en-US" sz="1800" dirty="0">
              <a:solidFill>
                <a:schemeClr val="tx1"/>
              </a:solidFill>
            </a:endParaRPr>
          </a:p>
          <a:p>
            <a:pPr marL="628650" indent="-285750" algn="just" defTabSz="571500">
              <a:lnSpc>
                <a:spcPct val="100000"/>
              </a:lnSpc>
              <a:spcBef>
                <a:spcPts val="0"/>
              </a:spcBef>
              <a:buFont typeface="Arial" panose="020B0604020202020204" pitchFamily="34" charset="0"/>
              <a:buChar char="•"/>
              <a:tabLst>
                <a:tab pos="628650" algn="l"/>
              </a:tabLst>
            </a:pPr>
            <a:r>
              <a:rPr lang="en-US" sz="1800" dirty="0">
                <a:solidFill>
                  <a:schemeClr val="tx1"/>
                </a:solidFill>
              </a:rPr>
              <a:t>Other arrangements with the intention of providing assistance</a:t>
            </a:r>
          </a:p>
          <a:p>
            <a:pPr marL="628650" indent="-285750" algn="just" defTabSz="571500" eaLnBrk="1" hangingPunct="1">
              <a:tabLst>
                <a:tab pos="628650" algn="l"/>
              </a:tabLst>
            </a:pPr>
            <a:endParaRPr lang="en-US" sz="1800" cap="none" dirty="0" smtClean="0">
              <a:solidFill>
                <a:schemeClr val="tx1"/>
              </a:solidFill>
            </a:endParaRPr>
          </a:p>
          <a:p>
            <a:pPr marL="339725" algn="just" eaLnBrk="1" hangingPunct="1"/>
            <a:endParaRPr lang="en-US" sz="1800" cap="none" dirty="0">
              <a:solidFill>
                <a:schemeClr val="tx1"/>
              </a:solidFill>
            </a:endParaRPr>
          </a:p>
        </p:txBody>
      </p:sp>
      <p:sp>
        <p:nvSpPr>
          <p:cNvPr id="6" name="Title 1"/>
          <p:cNvSpPr txBox="1">
            <a:spLocks/>
          </p:cNvSpPr>
          <p:nvPr/>
        </p:nvSpPr>
        <p:spPr>
          <a:xfrm>
            <a:off x="221381" y="308008"/>
            <a:ext cx="8664117" cy="83499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US" sz="2400" b="1" dirty="0">
                <a:latin typeface="Georgia" panose="02040502050405020303" pitchFamily="18" charset="0"/>
              </a:rPr>
              <a:t>Definitions–Program, Activity &amp; Financial Assistance</a:t>
            </a:r>
          </a:p>
        </p:txBody>
      </p:sp>
      <p:pic>
        <p:nvPicPr>
          <p:cNvPr id="4" name="Picture 2" descr="C:\Documents and Settings\tpxtali\My Documents\My Pictures\Microsoft Clip Organizer\j0370400.wmf"/>
          <p:cNvPicPr>
            <a:picLocks noChangeAspect="1" noChangeArrowheads="1"/>
          </p:cNvPicPr>
          <p:nvPr/>
        </p:nvPicPr>
        <p:blipFill>
          <a:blip r:embed="rId3"/>
          <a:srcRect/>
          <a:stretch>
            <a:fillRect/>
          </a:stretch>
        </p:blipFill>
        <p:spPr bwMode="auto">
          <a:xfrm>
            <a:off x="7590098" y="5514373"/>
            <a:ext cx="1295400" cy="713871"/>
          </a:xfrm>
          <a:prstGeom prst="rect">
            <a:avLst/>
          </a:prstGeom>
          <a:noFill/>
        </p:spPr>
      </p:pic>
    </p:spTree>
    <p:extLst>
      <p:ext uri="{BB962C8B-B14F-4D97-AF65-F5344CB8AC3E}">
        <p14:creationId xmlns:p14="http://schemas.microsoft.com/office/powerpoint/2010/main" val="171864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b="1" dirty="0" smtClean="0">
                <a:solidFill>
                  <a:schemeClr val="tx1"/>
                </a:solidFill>
              </a:rPr>
              <a:t>Title II- State and Local Governments</a:t>
            </a:r>
          </a:p>
        </p:txBody>
      </p:sp>
      <p:sp>
        <p:nvSpPr>
          <p:cNvPr id="3" name="Content Placeholder 2"/>
          <p:cNvSpPr>
            <a:spLocks noGrp="1"/>
          </p:cNvSpPr>
          <p:nvPr>
            <p:ph idx="1"/>
          </p:nvPr>
        </p:nvSpPr>
        <p:spPr>
          <a:xfrm>
            <a:off x="1182688" y="2017713"/>
            <a:ext cx="7772400" cy="4611687"/>
          </a:xfrm>
        </p:spPr>
        <p:txBody>
          <a:bodyPr/>
          <a:lstStyle/>
          <a:p>
            <a:pPr marL="0" indent="0">
              <a:buFont typeface="Wingdings" panose="05000000000000000000" pitchFamily="2" charset="2"/>
              <a:buNone/>
              <a:defRPr/>
            </a:pPr>
            <a:r>
              <a:rPr lang="en-US" dirty="0" smtClean="0"/>
              <a:t>Basic Requirements:</a:t>
            </a:r>
          </a:p>
          <a:p>
            <a:pPr>
              <a:defRPr/>
            </a:pPr>
            <a:r>
              <a:rPr lang="en-US" dirty="0" smtClean="0"/>
              <a:t>Designate an ADA Coordinator</a:t>
            </a:r>
          </a:p>
          <a:p>
            <a:pPr>
              <a:defRPr/>
            </a:pPr>
            <a:r>
              <a:rPr lang="en-US" dirty="0" smtClean="0"/>
              <a:t>Development &amp; postings of an ADA Policy Statement</a:t>
            </a:r>
          </a:p>
          <a:p>
            <a:pPr>
              <a:defRPr/>
            </a:pPr>
            <a:r>
              <a:rPr lang="en-US" dirty="0" smtClean="0"/>
              <a:t>Development &amp; postings of Grievance/Complaint Procedures</a:t>
            </a:r>
          </a:p>
          <a:p>
            <a:pPr>
              <a:defRPr/>
            </a:pPr>
            <a:r>
              <a:rPr lang="en-US" dirty="0" smtClean="0"/>
              <a:t>Complete a Self-Evaluation</a:t>
            </a:r>
          </a:p>
          <a:p>
            <a:pPr>
              <a:defRPr/>
            </a:pPr>
            <a:r>
              <a:rPr lang="en-US" dirty="0" smtClean="0"/>
              <a:t>Development of a Transition Plan</a:t>
            </a:r>
            <a:endParaRPr lang="en-US" dirty="0"/>
          </a:p>
        </p:txBody>
      </p:sp>
    </p:spTree>
    <p:extLst>
      <p:ext uri="{BB962C8B-B14F-4D97-AF65-F5344CB8AC3E}">
        <p14:creationId xmlns:p14="http://schemas.microsoft.com/office/powerpoint/2010/main" val="192366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smtClean="0">
                <a:solidFill>
                  <a:schemeClr val="tx1"/>
                </a:solidFill>
                <a:cs typeface="Times New Roman" panose="02020603050405020304" pitchFamily="18" charset="0"/>
              </a:rPr>
              <a:t>Court Cases</a:t>
            </a:r>
            <a:endParaRPr lang="en-US" b="1" dirty="0" smtClean="0">
              <a:solidFill>
                <a:schemeClr val="tx1"/>
              </a:solidFill>
            </a:endParaRPr>
          </a:p>
        </p:txBody>
      </p:sp>
      <p:sp>
        <p:nvSpPr>
          <p:cNvPr id="7171" name="Content Placeholder 2"/>
          <p:cNvSpPr>
            <a:spLocks noGrp="1"/>
          </p:cNvSpPr>
          <p:nvPr>
            <p:ph idx="1"/>
          </p:nvPr>
        </p:nvSpPr>
        <p:spPr>
          <a:xfrm>
            <a:off x="1182688" y="2017713"/>
            <a:ext cx="7772400" cy="4711700"/>
          </a:xfrm>
        </p:spPr>
        <p:txBody>
          <a:bodyPr/>
          <a:lstStyle/>
          <a:p>
            <a:r>
              <a:rPr lang="en-US" sz="2800" dirty="0" smtClean="0"/>
              <a:t>ADA has impacted case law that significantly shapes budgets, alterations and how improvement contracts are structured.</a:t>
            </a:r>
          </a:p>
          <a:p>
            <a:endParaRPr lang="en-US" dirty="0" smtClean="0"/>
          </a:p>
        </p:txBody>
      </p:sp>
      <p:pic>
        <p:nvPicPr>
          <p:cNvPr id="7172" name="Picture 15" descr="Rt1&amp;9 Highway 200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228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nj_det2_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2800"/>
            <a:ext cx="1676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newark_sr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1975" y="335280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90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solidFill>
                  <a:schemeClr val="tx1"/>
                </a:solidFill>
                <a:cs typeface="Times New Roman" panose="02020603050405020304" pitchFamily="18" charset="0"/>
              </a:rPr>
              <a:t>Court Cases</a:t>
            </a:r>
            <a:endParaRPr lang="en-US" b="1" dirty="0" smtClean="0">
              <a:solidFill>
                <a:schemeClr val="tx1"/>
              </a:solidFill>
            </a:endParaRPr>
          </a:p>
        </p:txBody>
      </p:sp>
      <p:sp>
        <p:nvSpPr>
          <p:cNvPr id="8195" name="Content Placeholder 2"/>
          <p:cNvSpPr>
            <a:spLocks noGrp="1"/>
          </p:cNvSpPr>
          <p:nvPr>
            <p:ph idx="1"/>
          </p:nvPr>
        </p:nvSpPr>
        <p:spPr/>
        <p:txBody>
          <a:bodyPr/>
          <a:lstStyle/>
          <a:p>
            <a:r>
              <a:rPr lang="en-US" sz="2800" dirty="0" smtClean="0"/>
              <a:t>Major cases to be aware of</a:t>
            </a:r>
          </a:p>
          <a:p>
            <a:pPr lvl="1">
              <a:buFont typeface="Wingdings" panose="05000000000000000000" pitchFamily="2" charset="2"/>
              <a:buChar char="q"/>
            </a:pPr>
            <a:r>
              <a:rPr lang="en-US" dirty="0" smtClean="0">
                <a:solidFill>
                  <a:schemeClr val="tx1"/>
                </a:solidFill>
              </a:rPr>
              <a:t>Kinney v. </a:t>
            </a:r>
            <a:r>
              <a:rPr lang="en-US" dirty="0" err="1" smtClean="0">
                <a:solidFill>
                  <a:schemeClr val="tx1"/>
                </a:solidFill>
              </a:rPr>
              <a:t>Yerusalim</a:t>
            </a:r>
            <a:r>
              <a:rPr lang="en-US" dirty="0" smtClean="0">
                <a:solidFill>
                  <a:schemeClr val="tx1"/>
                </a:solidFill>
              </a:rPr>
              <a:t> (1993)</a:t>
            </a:r>
          </a:p>
          <a:p>
            <a:pPr lvl="1">
              <a:buFont typeface="Wingdings" panose="05000000000000000000" pitchFamily="2" charset="2"/>
              <a:buChar char="q"/>
            </a:pPr>
            <a:r>
              <a:rPr lang="en-US" dirty="0" smtClean="0">
                <a:solidFill>
                  <a:schemeClr val="tx1"/>
                </a:solidFill>
              </a:rPr>
              <a:t>Barden v. Sacramento (2004)</a:t>
            </a:r>
          </a:p>
          <a:p>
            <a:pPr lvl="1">
              <a:buFont typeface="Wingdings" panose="05000000000000000000" pitchFamily="2" charset="2"/>
              <a:buChar char="q"/>
            </a:pPr>
            <a:r>
              <a:rPr lang="en-US" dirty="0" smtClean="0">
                <a:solidFill>
                  <a:schemeClr val="tx1"/>
                </a:solidFill>
              </a:rPr>
              <a:t>CDR v. Chicago (2007)</a:t>
            </a:r>
          </a:p>
          <a:p>
            <a:pPr lvl="1">
              <a:buFont typeface="Wingdings" panose="05000000000000000000" pitchFamily="2" charset="2"/>
              <a:buChar char="q"/>
            </a:pPr>
            <a:r>
              <a:rPr lang="en-US" dirty="0" smtClean="0">
                <a:solidFill>
                  <a:schemeClr val="tx1"/>
                </a:solidFill>
              </a:rPr>
              <a:t>CDR v. Caltrans (2008)</a:t>
            </a:r>
          </a:p>
          <a:p>
            <a:pPr lvl="1">
              <a:buFont typeface="Wingdings" panose="05000000000000000000" pitchFamily="2" charset="2"/>
              <a:buChar char="q"/>
            </a:pPr>
            <a:r>
              <a:rPr lang="en-US" dirty="0" smtClean="0">
                <a:solidFill>
                  <a:schemeClr val="tx1"/>
                </a:solidFill>
              </a:rPr>
              <a:t>CDR v. Caltrans (2009 settlement agreement</a:t>
            </a:r>
          </a:p>
          <a:p>
            <a:pPr marL="274303" lvl="1" indent="0">
              <a:buNone/>
            </a:pPr>
            <a:endParaRPr lang="en-US" dirty="0"/>
          </a:p>
          <a:p>
            <a:pPr marL="274303" lvl="1" indent="0">
              <a:buNone/>
            </a:pPr>
            <a:r>
              <a:rPr lang="en-US" b="1" dirty="0" smtClean="0">
                <a:solidFill>
                  <a:srgbClr val="FF0000"/>
                </a:solidFill>
              </a:rPr>
              <a:t>Bottom Line: This could cost your county real money if you get hit with one of these lawsuits!</a:t>
            </a:r>
          </a:p>
          <a:p>
            <a:endParaRPr lang="en-US" dirty="0" smtClean="0"/>
          </a:p>
        </p:txBody>
      </p:sp>
    </p:spTree>
    <p:extLst>
      <p:ext uri="{BB962C8B-B14F-4D97-AF65-F5344CB8AC3E}">
        <p14:creationId xmlns:p14="http://schemas.microsoft.com/office/powerpoint/2010/main" val="824532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chemeClr val="tx1"/>
                </a:solidFill>
              </a:rPr>
              <a:t>Self-Evaluation</a:t>
            </a:r>
          </a:p>
        </p:txBody>
      </p:sp>
      <p:sp>
        <p:nvSpPr>
          <p:cNvPr id="9219" name="Rectangle 3"/>
          <p:cNvSpPr>
            <a:spLocks noGrp="1" noChangeArrowheads="1"/>
          </p:cNvSpPr>
          <p:nvPr>
            <p:ph type="body" idx="1"/>
          </p:nvPr>
        </p:nvSpPr>
        <p:spPr/>
        <p:txBody>
          <a:bodyPr/>
          <a:lstStyle/>
          <a:p>
            <a:pPr eaLnBrk="1" hangingPunct="1"/>
            <a:r>
              <a:rPr lang="en-US" dirty="0" smtClean="0"/>
              <a:t>Required of all entities</a:t>
            </a:r>
          </a:p>
          <a:p>
            <a:pPr lvl="1" eaLnBrk="1" hangingPunct="1"/>
            <a:r>
              <a:rPr lang="en-US" dirty="0" smtClean="0">
                <a:solidFill>
                  <a:schemeClr val="tx1"/>
                </a:solidFill>
              </a:rPr>
              <a:t>Rehabilitation Act of 1973</a:t>
            </a:r>
          </a:p>
          <a:p>
            <a:pPr lvl="2" eaLnBrk="1" hangingPunct="1"/>
            <a:r>
              <a:rPr lang="en-US" dirty="0" smtClean="0"/>
              <a:t>USDOT Implementing Regulations (49 CFR 27)</a:t>
            </a:r>
          </a:p>
          <a:p>
            <a:pPr lvl="1" eaLnBrk="1" hangingPunct="1"/>
            <a:r>
              <a:rPr lang="en-US" dirty="0" smtClean="0">
                <a:solidFill>
                  <a:schemeClr val="tx1"/>
                </a:solidFill>
              </a:rPr>
              <a:t>Americans w/Disabilities Act of 1990</a:t>
            </a:r>
          </a:p>
          <a:p>
            <a:pPr lvl="2" eaLnBrk="1" hangingPunct="1"/>
            <a:r>
              <a:rPr lang="en-US" dirty="0" smtClean="0"/>
              <a:t>DOJ Implementing Regulations (28 CFR 35)</a:t>
            </a:r>
          </a:p>
          <a:p>
            <a:pPr lvl="1" eaLnBrk="1" hangingPunct="1">
              <a:buFont typeface="Wingdings" panose="05000000000000000000" pitchFamily="2" charset="2"/>
              <a:buNone/>
            </a:pPr>
            <a:r>
              <a:rPr lang="en-US" dirty="0" smtClean="0">
                <a:solidFill>
                  <a:schemeClr val="tx1"/>
                </a:solidFill>
              </a:rPr>
              <a:t> </a:t>
            </a:r>
          </a:p>
        </p:txBody>
      </p:sp>
      <p:grpSp>
        <p:nvGrpSpPr>
          <p:cNvPr id="9220" name="Group 6"/>
          <p:cNvGrpSpPr>
            <a:grpSpLocks/>
          </p:cNvGrpSpPr>
          <p:nvPr/>
        </p:nvGrpSpPr>
        <p:grpSpPr bwMode="auto">
          <a:xfrm>
            <a:off x="3048000" y="4648200"/>
            <a:ext cx="3448050" cy="781050"/>
            <a:chOff x="2064" y="2931"/>
            <a:chExt cx="2172" cy="492"/>
          </a:xfrm>
        </p:grpSpPr>
        <p:pic>
          <p:nvPicPr>
            <p:cNvPr id="9221" name="Picture 4" descr="Department of Justic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 y="2931"/>
              <a:ext cx="49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Do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2952"/>
              <a:ext cx="512"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73191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chemeClr val="tx1"/>
                </a:solidFill>
              </a:rPr>
              <a:t>Self-Evaluation </a:t>
            </a:r>
          </a:p>
        </p:txBody>
      </p:sp>
      <p:sp>
        <p:nvSpPr>
          <p:cNvPr id="10243" name="Rectangle 3"/>
          <p:cNvSpPr>
            <a:spLocks noGrp="1" noChangeArrowheads="1"/>
          </p:cNvSpPr>
          <p:nvPr>
            <p:ph type="body" idx="1"/>
          </p:nvPr>
        </p:nvSpPr>
        <p:spPr/>
        <p:txBody>
          <a:bodyPr/>
          <a:lstStyle/>
          <a:p>
            <a:pPr eaLnBrk="1" hangingPunct="1"/>
            <a:r>
              <a:rPr lang="en-US" dirty="0" smtClean="0"/>
              <a:t>Purpose &amp; Scope</a:t>
            </a:r>
          </a:p>
          <a:p>
            <a:pPr lvl="1" eaLnBrk="1" hangingPunct="1"/>
            <a:r>
              <a:rPr lang="en-US" dirty="0" smtClean="0">
                <a:solidFill>
                  <a:schemeClr val="tx1"/>
                </a:solidFill>
              </a:rPr>
              <a:t>Identify barriers in programs &amp; activities that prevents persons with disabilities from access (includes evaluation of policies/practices)</a:t>
            </a:r>
          </a:p>
          <a:p>
            <a:pPr lvl="1" eaLnBrk="1" hangingPunct="1"/>
            <a:r>
              <a:rPr lang="en-US" dirty="0" smtClean="0">
                <a:solidFill>
                  <a:schemeClr val="tx1"/>
                </a:solidFill>
              </a:rPr>
              <a:t>Key – provide equivalent access to the maximum extent feasible</a:t>
            </a:r>
          </a:p>
          <a:p>
            <a:pPr lvl="1" eaLnBrk="1" hangingPunct="1"/>
            <a:endParaRPr lang="en-US" dirty="0" smtClean="0">
              <a:solidFill>
                <a:schemeClr val="tx2"/>
              </a:solidFill>
            </a:endParaRPr>
          </a:p>
        </p:txBody>
      </p:sp>
    </p:spTree>
    <p:extLst>
      <p:ext uri="{BB962C8B-B14F-4D97-AF65-F5344CB8AC3E}">
        <p14:creationId xmlns:p14="http://schemas.microsoft.com/office/powerpoint/2010/main" val="3432645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roken pavement in crosswalk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819400"/>
            <a:ext cx="28194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3"/>
          <p:cNvSpPr>
            <a:spLocks noGrp="1" noChangeArrowheads="1"/>
          </p:cNvSpPr>
          <p:nvPr>
            <p:ph type="title"/>
          </p:nvPr>
        </p:nvSpPr>
        <p:spPr>
          <a:xfrm>
            <a:off x="1150938" y="214314"/>
            <a:ext cx="7793037" cy="736600"/>
          </a:xfrm>
        </p:spPr>
        <p:txBody>
          <a:bodyPr/>
          <a:lstStyle/>
          <a:p>
            <a:pPr eaLnBrk="1" hangingPunct="1"/>
            <a:r>
              <a:rPr lang="en-US" b="1" dirty="0" smtClean="0">
                <a:solidFill>
                  <a:schemeClr val="tx1"/>
                </a:solidFill>
              </a:rPr>
              <a:t>Self-Evaluation Barriers</a:t>
            </a:r>
          </a:p>
        </p:txBody>
      </p:sp>
      <p:pic>
        <p:nvPicPr>
          <p:cNvPr id="11268" name="Picture 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057400"/>
            <a:ext cx="2932113" cy="2892425"/>
          </a:xfrm>
        </p:spPr>
      </p:pic>
      <p:sp>
        <p:nvSpPr>
          <p:cNvPr id="11269" name="Rectangle 15"/>
          <p:cNvSpPr>
            <a:spLocks noGrp="1" noChangeArrowheads="1"/>
          </p:cNvSpPr>
          <p:nvPr>
            <p:ph type="body" sz="half" idx="2"/>
          </p:nvPr>
        </p:nvSpPr>
        <p:spPr/>
        <p:txBody>
          <a:bodyPr/>
          <a:lstStyle/>
          <a:p>
            <a:pPr eaLnBrk="1" hangingPunct="1"/>
            <a:r>
              <a:rPr lang="en-US" sz="2800" dirty="0" smtClean="0"/>
              <a:t>Curbs/Slopes</a:t>
            </a:r>
          </a:p>
        </p:txBody>
      </p:sp>
      <p:pic>
        <p:nvPicPr>
          <p:cNvPr id="11270" name="Picture 10" descr="lack of level lan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886200"/>
            <a:ext cx="2819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43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a:xfrm>
            <a:off x="1150938" y="214313"/>
            <a:ext cx="7793037" cy="790239"/>
          </a:xfrm>
        </p:spPr>
        <p:txBody>
          <a:bodyPr/>
          <a:lstStyle/>
          <a:p>
            <a:pPr eaLnBrk="1" hangingPunct="1"/>
            <a:r>
              <a:rPr lang="en-US" b="1" dirty="0" smtClean="0">
                <a:solidFill>
                  <a:schemeClr val="tx1"/>
                </a:solidFill>
              </a:rPr>
              <a:t>Self-Evaluation Barriers</a:t>
            </a:r>
          </a:p>
        </p:txBody>
      </p:sp>
      <p:pic>
        <p:nvPicPr>
          <p:cNvPr id="12291" name="Picture 10" descr="103-0389_IMG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209800"/>
            <a:ext cx="3810000" cy="2392363"/>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17"/>
          <p:cNvSpPr>
            <a:spLocks noGrp="1" noChangeArrowheads="1"/>
          </p:cNvSpPr>
          <p:nvPr>
            <p:ph type="body" sz="half" idx="2"/>
          </p:nvPr>
        </p:nvSpPr>
        <p:spPr/>
        <p:txBody>
          <a:bodyPr/>
          <a:lstStyle/>
          <a:p>
            <a:pPr eaLnBrk="1" hangingPunct="1"/>
            <a:r>
              <a:rPr lang="en-US" sz="2800" dirty="0" smtClean="0"/>
              <a:t>Communication Devices</a:t>
            </a:r>
          </a:p>
        </p:txBody>
      </p:sp>
      <p:pic>
        <p:nvPicPr>
          <p:cNvPr id="12293" name="Picture 11" descr="104-0439_IMG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81400"/>
            <a:ext cx="2590800" cy="2484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58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214313"/>
            <a:ext cx="7793037" cy="815997"/>
          </a:xfrm>
        </p:spPr>
        <p:txBody>
          <a:bodyPr/>
          <a:lstStyle/>
          <a:p>
            <a:pPr eaLnBrk="1" hangingPunct="1"/>
            <a:r>
              <a:rPr lang="en-US" b="1" dirty="0" smtClean="0">
                <a:solidFill>
                  <a:schemeClr val="tx1"/>
                </a:solidFill>
              </a:rPr>
              <a:t>Self-Evaluation Barriers</a:t>
            </a:r>
            <a:r>
              <a:rPr lang="en-US" dirty="0" smtClean="0"/>
              <a:t>	</a:t>
            </a:r>
          </a:p>
        </p:txBody>
      </p:sp>
      <p:pic>
        <p:nvPicPr>
          <p:cNvPr id="13315" name="Picture 4" descr="img_0761"/>
          <p:cNvPicPr>
            <a:picLocks noGrp="1" noChangeAspect="1" noChangeArrowheads="1"/>
          </p:cNvPicPr>
          <p:nvPr>
            <p:ph type="body"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2133600"/>
            <a:ext cx="3810000" cy="212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11"/>
          <p:cNvSpPr>
            <a:spLocks noGrp="1" noChangeArrowheads="1"/>
          </p:cNvSpPr>
          <p:nvPr>
            <p:ph sz="half" idx="2"/>
          </p:nvPr>
        </p:nvSpPr>
        <p:spPr/>
        <p:txBody>
          <a:bodyPr/>
          <a:lstStyle/>
          <a:p>
            <a:pPr eaLnBrk="1" hangingPunct="1"/>
            <a:r>
              <a:rPr lang="en-US" sz="2800" dirty="0" smtClean="0"/>
              <a:t>Construction Work Zones</a:t>
            </a:r>
          </a:p>
        </p:txBody>
      </p:sp>
      <p:pic>
        <p:nvPicPr>
          <p:cNvPr id="13317" name="Picture 8" descr="DSC03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76600"/>
            <a:ext cx="4038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068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chemeClr val="tx1"/>
                </a:solidFill>
              </a:rPr>
              <a:t>Self-Evaluation	</a:t>
            </a:r>
          </a:p>
        </p:txBody>
      </p:sp>
      <p:sp>
        <p:nvSpPr>
          <p:cNvPr id="14339" name="Rectangle 3"/>
          <p:cNvSpPr>
            <a:spLocks noGrp="1" noChangeArrowheads="1"/>
          </p:cNvSpPr>
          <p:nvPr>
            <p:ph type="body" idx="1"/>
          </p:nvPr>
        </p:nvSpPr>
        <p:spPr/>
        <p:txBody>
          <a:bodyPr/>
          <a:lstStyle/>
          <a:p>
            <a:pPr eaLnBrk="1" hangingPunct="1"/>
            <a:r>
              <a:rPr lang="en-US" sz="2800" dirty="0" smtClean="0"/>
              <a:t>Identifying Barriers within public right-of-way</a:t>
            </a:r>
          </a:p>
          <a:p>
            <a:pPr lvl="1" eaLnBrk="1" hangingPunct="1"/>
            <a:r>
              <a:rPr lang="en-US" sz="2400" dirty="0" smtClean="0">
                <a:solidFill>
                  <a:schemeClr val="tx1"/>
                </a:solidFill>
              </a:rPr>
              <a:t>Curbs</a:t>
            </a:r>
          </a:p>
          <a:p>
            <a:pPr lvl="1" eaLnBrk="1" hangingPunct="1"/>
            <a:r>
              <a:rPr lang="en-US" sz="2400" dirty="0" smtClean="0">
                <a:solidFill>
                  <a:schemeClr val="tx1"/>
                </a:solidFill>
              </a:rPr>
              <a:t>Sidewalks</a:t>
            </a:r>
          </a:p>
          <a:p>
            <a:pPr lvl="1" eaLnBrk="1" hangingPunct="1"/>
            <a:r>
              <a:rPr lang="en-US" sz="2400" dirty="0" smtClean="0">
                <a:solidFill>
                  <a:schemeClr val="tx1"/>
                </a:solidFill>
              </a:rPr>
              <a:t>Pedestrian Crossings</a:t>
            </a:r>
          </a:p>
          <a:p>
            <a:pPr lvl="1" eaLnBrk="1" hangingPunct="1"/>
            <a:r>
              <a:rPr lang="en-US" sz="2400" dirty="0" smtClean="0">
                <a:solidFill>
                  <a:schemeClr val="tx1"/>
                </a:solidFill>
              </a:rPr>
              <a:t>Pedestrian Signals</a:t>
            </a:r>
          </a:p>
          <a:p>
            <a:pPr lvl="1" eaLnBrk="1" hangingPunct="1"/>
            <a:r>
              <a:rPr lang="en-US" sz="2400" dirty="0" smtClean="0">
                <a:solidFill>
                  <a:schemeClr val="tx1"/>
                </a:solidFill>
              </a:rPr>
              <a:t>Shared Use Trails</a:t>
            </a:r>
          </a:p>
          <a:p>
            <a:pPr lvl="1" eaLnBrk="1" hangingPunct="1"/>
            <a:r>
              <a:rPr lang="en-US" sz="2400" dirty="0" smtClean="0">
                <a:solidFill>
                  <a:schemeClr val="tx1"/>
                </a:solidFill>
              </a:rPr>
              <a:t>Parking Lots</a:t>
            </a:r>
          </a:p>
          <a:p>
            <a:pPr lvl="1" eaLnBrk="1" hangingPunct="1"/>
            <a:r>
              <a:rPr lang="en-US" sz="2400" dirty="0" smtClean="0">
                <a:solidFill>
                  <a:schemeClr val="tx1"/>
                </a:solidFill>
              </a:rPr>
              <a:t>Bus Stops</a:t>
            </a:r>
          </a:p>
          <a:p>
            <a:pPr eaLnBrk="1" hangingPunct="1"/>
            <a:endParaRPr lang="en-US" sz="2800" dirty="0" smtClean="0">
              <a:solidFill>
                <a:schemeClr val="tx2"/>
              </a:solidFill>
            </a:endParaRPr>
          </a:p>
          <a:p>
            <a:pPr eaLnBrk="1" hangingPunct="1"/>
            <a:endParaRPr lang="en-US" sz="2800" dirty="0" smtClean="0">
              <a:solidFill>
                <a:schemeClr val="tx2"/>
              </a:solidFill>
            </a:endParaRPr>
          </a:p>
        </p:txBody>
      </p:sp>
    </p:spTree>
    <p:extLst>
      <p:ext uri="{BB962C8B-B14F-4D97-AF65-F5344CB8AC3E}">
        <p14:creationId xmlns:p14="http://schemas.microsoft.com/office/powerpoint/2010/main" val="1090946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smtClean="0">
                <a:solidFill>
                  <a:schemeClr val="tx1"/>
                </a:solidFill>
              </a:rPr>
              <a:t>Self-Evaluation</a:t>
            </a:r>
          </a:p>
        </p:txBody>
      </p:sp>
      <p:sp>
        <p:nvSpPr>
          <p:cNvPr id="15363" name="Rectangle 3"/>
          <p:cNvSpPr>
            <a:spLocks noGrp="1" noChangeArrowheads="1"/>
          </p:cNvSpPr>
          <p:nvPr>
            <p:ph type="body" idx="1"/>
          </p:nvPr>
        </p:nvSpPr>
        <p:spPr/>
        <p:txBody>
          <a:bodyPr/>
          <a:lstStyle/>
          <a:p>
            <a:pPr eaLnBrk="1" hangingPunct="1"/>
            <a:r>
              <a:rPr lang="en-US" dirty="0" smtClean="0"/>
              <a:t>Developing the Evaluation</a:t>
            </a:r>
          </a:p>
          <a:p>
            <a:pPr lvl="1" eaLnBrk="1" hangingPunct="1"/>
            <a:r>
              <a:rPr lang="en-US" dirty="0" smtClean="0">
                <a:solidFill>
                  <a:schemeClr val="tx1"/>
                </a:solidFill>
              </a:rPr>
              <a:t>Agency commitment</a:t>
            </a:r>
          </a:p>
          <a:p>
            <a:pPr lvl="2" eaLnBrk="1" hangingPunct="1"/>
            <a:r>
              <a:rPr lang="en-US" dirty="0" smtClean="0"/>
              <a:t>Funding</a:t>
            </a:r>
          </a:p>
          <a:p>
            <a:pPr lvl="2" eaLnBrk="1" hangingPunct="1"/>
            <a:r>
              <a:rPr lang="en-US" dirty="0" smtClean="0"/>
              <a:t>Staff resources (i.e., survey/maintenance staff, interns) or contract with knowledgeable consultants </a:t>
            </a:r>
          </a:p>
          <a:p>
            <a:pPr lvl="2" eaLnBrk="1" hangingPunct="1"/>
            <a:endParaRPr lang="en-US" dirty="0" smtClean="0">
              <a:solidFill>
                <a:schemeClr val="tx2"/>
              </a:solidFill>
            </a:endParaRPr>
          </a:p>
          <a:p>
            <a:pPr lvl="1" eaLnBrk="1" hangingPunct="1">
              <a:buFont typeface="Wingdings" panose="05000000000000000000" pitchFamily="2" charset="2"/>
              <a:buNone/>
            </a:pPr>
            <a:endParaRPr lang="en-US" dirty="0" smtClean="0">
              <a:solidFill>
                <a:schemeClr val="tx2"/>
              </a:solidFill>
            </a:endParaRPr>
          </a:p>
          <a:p>
            <a:pPr lvl="1" eaLnBrk="1" hangingPunct="1"/>
            <a:endParaRPr lang="en-US" dirty="0" smtClean="0">
              <a:solidFill>
                <a:schemeClr val="tx2"/>
              </a:solidFill>
            </a:endParaRPr>
          </a:p>
          <a:p>
            <a:pPr eaLnBrk="1" hangingPunct="1"/>
            <a:endParaRPr lang="en-US" dirty="0" smtClean="0">
              <a:solidFill>
                <a:schemeClr val="tx2"/>
              </a:solidFill>
            </a:endParaRPr>
          </a:p>
        </p:txBody>
      </p:sp>
    </p:spTree>
    <p:extLst>
      <p:ext uri="{BB962C8B-B14F-4D97-AF65-F5344CB8AC3E}">
        <p14:creationId xmlns:p14="http://schemas.microsoft.com/office/powerpoint/2010/main" val="367715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1344" y="1365722"/>
            <a:ext cx="3932127" cy="902670"/>
          </a:xfrm>
        </p:spPr>
        <p:txBody>
          <a:bodyPr>
            <a:normAutofit fontScale="92500"/>
          </a:bodyPr>
          <a:lstStyle/>
          <a:p>
            <a:pPr>
              <a:spcBef>
                <a:spcPts val="0"/>
              </a:spcBef>
            </a:pPr>
            <a:r>
              <a:rPr lang="en-US" cap="none" dirty="0" smtClean="0">
                <a:solidFill>
                  <a:schemeClr val="tx1"/>
                </a:solidFill>
              </a:rPr>
              <a:t>Intentional Discrimination/</a:t>
            </a:r>
          </a:p>
          <a:p>
            <a:pPr>
              <a:spcBef>
                <a:spcPts val="0"/>
              </a:spcBef>
            </a:pPr>
            <a:r>
              <a:rPr lang="en-US" cap="none" dirty="0" smtClean="0">
                <a:solidFill>
                  <a:schemeClr val="tx1"/>
                </a:solidFill>
              </a:rPr>
              <a:t>Disparate Treatment</a:t>
            </a:r>
            <a:endParaRPr lang="en-US" cap="none" dirty="0">
              <a:solidFill>
                <a:schemeClr val="tx1"/>
              </a:solidFill>
            </a:endParaRPr>
          </a:p>
        </p:txBody>
      </p:sp>
      <p:sp>
        <p:nvSpPr>
          <p:cNvPr id="3" name="Content Placeholder 2"/>
          <p:cNvSpPr>
            <a:spLocks noGrp="1"/>
          </p:cNvSpPr>
          <p:nvPr>
            <p:ph sz="half" idx="2"/>
          </p:nvPr>
        </p:nvSpPr>
        <p:spPr>
          <a:xfrm>
            <a:off x="421344" y="2486772"/>
            <a:ext cx="3932127" cy="3791601"/>
          </a:xfrm>
        </p:spPr>
        <p:txBody>
          <a:bodyPr>
            <a:noAutofit/>
          </a:bodyPr>
          <a:lstStyle/>
          <a:p>
            <a:pPr marL="285767" lvl="1" indent="-285750">
              <a:buClr>
                <a:schemeClr val="accent1"/>
              </a:buClr>
              <a:buSzPct val="120000"/>
              <a:buFont typeface="Arial" panose="020B0604020202020204" pitchFamily="34" charset="0"/>
              <a:buChar char="•"/>
            </a:pPr>
            <a:r>
              <a:rPr lang="en-US" sz="1800" dirty="0">
                <a:solidFill>
                  <a:schemeClr val="tx1"/>
                </a:solidFill>
              </a:rPr>
              <a:t>Engaging in treating persons differently because of their race, color, national origin, sex, disability, or another protected basis. </a:t>
            </a:r>
            <a:endParaRPr lang="en-US" sz="1800" dirty="0" smtClean="0">
              <a:solidFill>
                <a:schemeClr val="tx1"/>
              </a:solidFill>
            </a:endParaRPr>
          </a:p>
          <a:p>
            <a:pPr marL="285767" lvl="1" indent="-285750">
              <a:buClr>
                <a:schemeClr val="accent1"/>
              </a:buClr>
              <a:buSzPct val="120000"/>
              <a:buFont typeface="Arial" panose="020B0604020202020204" pitchFamily="34" charset="0"/>
              <a:buChar char="•"/>
            </a:pPr>
            <a:r>
              <a:rPr lang="en-US" sz="1800" dirty="0" smtClean="0">
                <a:solidFill>
                  <a:schemeClr val="tx1"/>
                </a:solidFill>
              </a:rPr>
              <a:t>Does </a:t>
            </a:r>
            <a:r>
              <a:rPr lang="en-US" sz="1800" dirty="0">
                <a:solidFill>
                  <a:schemeClr val="tx1"/>
                </a:solidFill>
              </a:rPr>
              <a:t>not require evidence of “bad faith, ill will or any evil motive</a:t>
            </a:r>
            <a:r>
              <a:rPr lang="en-US" sz="1800" dirty="0" smtClean="0">
                <a:solidFill>
                  <a:schemeClr val="tx1"/>
                </a:solidFill>
              </a:rPr>
              <a:t>.”</a:t>
            </a:r>
            <a:endParaRPr lang="en-US" sz="1800" dirty="0">
              <a:solidFill>
                <a:schemeClr val="tx1"/>
              </a:solidFill>
            </a:endParaRPr>
          </a:p>
          <a:p>
            <a:pPr lvl="1"/>
            <a:endParaRPr lang="en-US" sz="1800" dirty="0">
              <a:solidFill>
                <a:schemeClr val="tx1"/>
              </a:solidFill>
            </a:endParaRPr>
          </a:p>
          <a:p>
            <a:pPr marL="509588" lvl="1" indent="-234950">
              <a:buClr>
                <a:schemeClr val="accent1">
                  <a:lumMod val="75000"/>
                </a:schemeClr>
              </a:buClr>
              <a:buSzPct val="75000"/>
              <a:buFont typeface="Wingdings" panose="05000000000000000000" pitchFamily="2" charset="2"/>
              <a:buChar char="Ø"/>
            </a:pPr>
            <a:r>
              <a:rPr lang="en-US" sz="1600" dirty="0" smtClean="0">
                <a:solidFill>
                  <a:schemeClr val="tx1"/>
                </a:solidFill>
              </a:rPr>
              <a:t>Where direct evidence is unavailable, may be shown with demonstration that similarly situated persons received benefit or more favorable treatment.</a:t>
            </a:r>
          </a:p>
          <a:p>
            <a:pPr lvl="1"/>
            <a:endParaRPr lang="en-US" sz="1800" dirty="0" smtClean="0">
              <a:solidFill>
                <a:schemeClr val="tx1"/>
              </a:solidFill>
            </a:endParaRPr>
          </a:p>
        </p:txBody>
      </p:sp>
      <p:sp>
        <p:nvSpPr>
          <p:cNvPr id="7" name="Text Placeholder 6"/>
          <p:cNvSpPr>
            <a:spLocks noGrp="1"/>
          </p:cNvSpPr>
          <p:nvPr>
            <p:ph type="body" sz="quarter" idx="3"/>
          </p:nvPr>
        </p:nvSpPr>
        <p:spPr>
          <a:xfrm>
            <a:off x="4688007" y="1441188"/>
            <a:ext cx="4263488" cy="827204"/>
          </a:xfrm>
        </p:spPr>
        <p:txBody>
          <a:bodyPr/>
          <a:lstStyle/>
          <a:p>
            <a:pPr>
              <a:spcBef>
                <a:spcPts val="0"/>
              </a:spcBef>
            </a:pPr>
            <a:r>
              <a:rPr lang="en-US" sz="2000" cap="none" dirty="0" smtClean="0">
                <a:solidFill>
                  <a:schemeClr val="tx1"/>
                </a:solidFill>
              </a:rPr>
              <a:t>Unintentional Discrimination/</a:t>
            </a:r>
          </a:p>
          <a:p>
            <a:pPr>
              <a:spcBef>
                <a:spcPts val="0"/>
              </a:spcBef>
            </a:pPr>
            <a:r>
              <a:rPr lang="en-US" sz="2000" cap="none" dirty="0" smtClean="0">
                <a:solidFill>
                  <a:schemeClr val="tx1"/>
                </a:solidFill>
              </a:rPr>
              <a:t>Disparate Impact</a:t>
            </a:r>
            <a:endParaRPr lang="en-US" sz="2000" cap="none" dirty="0">
              <a:solidFill>
                <a:schemeClr val="tx1"/>
              </a:solidFill>
            </a:endParaRPr>
          </a:p>
        </p:txBody>
      </p:sp>
      <p:sp>
        <p:nvSpPr>
          <p:cNvPr id="8" name="Content Placeholder 7"/>
          <p:cNvSpPr>
            <a:spLocks noGrp="1"/>
          </p:cNvSpPr>
          <p:nvPr>
            <p:ph sz="quarter" idx="4"/>
          </p:nvPr>
        </p:nvSpPr>
        <p:spPr>
          <a:xfrm>
            <a:off x="4688007" y="2493452"/>
            <a:ext cx="4190035" cy="3354876"/>
          </a:xfrm>
        </p:spPr>
        <p:txBody>
          <a:bodyPr>
            <a:normAutofit/>
          </a:bodyPr>
          <a:lstStyle/>
          <a:p>
            <a:pPr marL="285750" lvl="1" indent="-285750">
              <a:spcBef>
                <a:spcPts val="1200"/>
              </a:spcBef>
              <a:spcAft>
                <a:spcPts val="200"/>
              </a:spcAft>
              <a:buClr>
                <a:schemeClr val="accent1"/>
              </a:buClr>
              <a:buSzPct val="120000"/>
              <a:buFont typeface="Arial" panose="020B0604020202020204" pitchFamily="34" charset="0"/>
              <a:buChar char="•"/>
            </a:pPr>
            <a:r>
              <a:rPr lang="en-US" sz="1800" dirty="0">
                <a:solidFill>
                  <a:schemeClr val="tx1"/>
                </a:solidFill>
              </a:rPr>
              <a:t>Use of neutral procedure/practice having a disproportionate impact on individuals of a particular race, color, national origin, sex, disability, or another protected class.</a:t>
            </a:r>
          </a:p>
          <a:p>
            <a:pPr>
              <a:buSzPct val="120000"/>
              <a:buFont typeface="Arial" panose="020B0604020202020204" pitchFamily="34" charset="0"/>
              <a:buChar char="•"/>
            </a:pPr>
            <a:endParaRPr lang="en-US" sz="1800" dirty="0">
              <a:solidFill>
                <a:schemeClr val="tx1"/>
              </a:solidFill>
            </a:endParaRPr>
          </a:p>
        </p:txBody>
      </p:sp>
      <p:sp>
        <p:nvSpPr>
          <p:cNvPr id="9" name="Title 1"/>
          <p:cNvSpPr txBox="1">
            <a:spLocks/>
          </p:cNvSpPr>
          <p:nvPr/>
        </p:nvSpPr>
        <p:spPr>
          <a:xfrm>
            <a:off x="421344" y="196770"/>
            <a:ext cx="8074915" cy="943892"/>
          </a:xfrm>
          <a:prstGeom prst="rect">
            <a:avLst/>
          </a:prstGeom>
        </p:spPr>
        <p:txBody>
          <a:bodyPr vert="horz" lIns="90559" tIns="45280" rIns="90559" bIns="4528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US" sz="3565" b="1" dirty="0">
                <a:latin typeface="+mn-lt"/>
              </a:rPr>
              <a:t>Types of Discrimination </a:t>
            </a:r>
          </a:p>
        </p:txBody>
      </p:sp>
      <p:pic>
        <p:nvPicPr>
          <p:cNvPr id="2" name="Picture 1"/>
          <p:cNvPicPr>
            <a:picLocks noChangeAspect="1"/>
          </p:cNvPicPr>
          <p:nvPr/>
        </p:nvPicPr>
        <p:blipFill>
          <a:blip r:embed="rId3"/>
          <a:stretch>
            <a:fillRect/>
          </a:stretch>
        </p:blipFill>
        <p:spPr>
          <a:xfrm>
            <a:off x="5711403" y="4880340"/>
            <a:ext cx="1905000" cy="967988"/>
          </a:xfrm>
          <a:prstGeom prst="rect">
            <a:avLst/>
          </a:prstGeom>
        </p:spPr>
      </p:pic>
    </p:spTree>
    <p:extLst>
      <p:ext uri="{BB962C8B-B14F-4D97-AF65-F5344CB8AC3E}">
        <p14:creationId xmlns:p14="http://schemas.microsoft.com/office/powerpoint/2010/main" val="271123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50963" y="214314"/>
            <a:ext cx="7793037" cy="1174872"/>
          </a:xfrm>
        </p:spPr>
        <p:txBody>
          <a:bodyPr/>
          <a:lstStyle/>
          <a:p>
            <a:pPr eaLnBrk="1" hangingPunct="1"/>
            <a:r>
              <a:rPr lang="en-US" b="1" dirty="0" smtClean="0">
                <a:solidFill>
                  <a:schemeClr val="tx1"/>
                </a:solidFill>
              </a:rPr>
              <a:t>Self-Evaluation</a:t>
            </a:r>
          </a:p>
        </p:txBody>
      </p:sp>
      <p:sp>
        <p:nvSpPr>
          <p:cNvPr id="16387" name="Rectangle 3"/>
          <p:cNvSpPr>
            <a:spLocks noGrp="1" noChangeArrowheads="1"/>
          </p:cNvSpPr>
          <p:nvPr>
            <p:ph type="body" sz="half" idx="4294967295"/>
          </p:nvPr>
        </p:nvSpPr>
        <p:spPr>
          <a:xfrm>
            <a:off x="685800" y="2057400"/>
            <a:ext cx="3810000" cy="4114800"/>
          </a:xfrm>
        </p:spPr>
        <p:txBody>
          <a:bodyPr/>
          <a:lstStyle/>
          <a:p>
            <a:pPr eaLnBrk="1" hangingPunct="1"/>
            <a:r>
              <a:rPr lang="en-US" sz="2800" dirty="0" smtClean="0"/>
              <a:t>Methods</a:t>
            </a:r>
          </a:p>
          <a:p>
            <a:pPr lvl="1" eaLnBrk="1" hangingPunct="1"/>
            <a:r>
              <a:rPr lang="en-US" sz="2400" dirty="0" smtClean="0">
                <a:solidFill>
                  <a:schemeClr val="tx1"/>
                </a:solidFill>
              </a:rPr>
              <a:t>Field inspections/surveys (form/checklist)</a:t>
            </a:r>
          </a:p>
          <a:p>
            <a:pPr lvl="1" eaLnBrk="1" hangingPunct="1"/>
            <a:r>
              <a:rPr lang="en-US" sz="2400" dirty="0" smtClean="0">
                <a:solidFill>
                  <a:schemeClr val="tx1"/>
                </a:solidFill>
              </a:rPr>
              <a:t>GIS (recording locations/measurements)</a:t>
            </a:r>
          </a:p>
          <a:p>
            <a:pPr lvl="1" eaLnBrk="1" hangingPunct="1"/>
            <a:endParaRPr lang="en-US" sz="2400" dirty="0" smtClean="0">
              <a:solidFill>
                <a:schemeClr val="tx2"/>
              </a:solidFill>
            </a:endParaRPr>
          </a:p>
          <a:p>
            <a:pPr lvl="1" eaLnBrk="1" hangingPunct="1"/>
            <a:endParaRPr lang="en-US" sz="2400" dirty="0" smtClean="0">
              <a:solidFill>
                <a:schemeClr val="tx2"/>
              </a:solidFill>
            </a:endParaRPr>
          </a:p>
        </p:txBody>
      </p:sp>
      <p:pic>
        <p:nvPicPr>
          <p:cNvPr id="16388" name="Picture 11" descr="Curb-Ramp-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81200"/>
            <a:ext cx="25527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egway-for-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1868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83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chemeClr val="tx1"/>
                </a:solidFill>
              </a:rPr>
              <a:t>Self-Evaluation	</a:t>
            </a:r>
          </a:p>
        </p:txBody>
      </p:sp>
      <p:sp>
        <p:nvSpPr>
          <p:cNvPr id="17411" name="Rectangle 3"/>
          <p:cNvSpPr>
            <a:spLocks noGrp="1" noChangeArrowheads="1"/>
          </p:cNvSpPr>
          <p:nvPr>
            <p:ph type="body" idx="1"/>
          </p:nvPr>
        </p:nvSpPr>
        <p:spPr/>
        <p:txBody>
          <a:bodyPr/>
          <a:lstStyle/>
          <a:p>
            <a:pPr eaLnBrk="1" hangingPunct="1"/>
            <a:r>
              <a:rPr lang="en-US" dirty="0" smtClean="0"/>
              <a:t>Critical Areas to Evaluate</a:t>
            </a:r>
          </a:p>
          <a:p>
            <a:pPr lvl="1" eaLnBrk="1" hangingPunct="1"/>
            <a:r>
              <a:rPr lang="en-US" dirty="0" smtClean="0">
                <a:solidFill>
                  <a:schemeClr val="tx1"/>
                </a:solidFill>
              </a:rPr>
              <a:t>Public right-of-way accessing government offices, medical facilities, downtown core areas, school zones, residential areas, et al</a:t>
            </a:r>
          </a:p>
          <a:p>
            <a:pPr lvl="1" eaLnBrk="1" hangingPunct="1"/>
            <a:r>
              <a:rPr lang="en-US" dirty="0" smtClean="0">
                <a:solidFill>
                  <a:schemeClr val="tx1"/>
                </a:solidFill>
              </a:rPr>
              <a:t>Rest Areas, parks, shared use trails</a:t>
            </a:r>
          </a:p>
          <a:p>
            <a:pPr lvl="1" eaLnBrk="1" hangingPunct="1"/>
            <a:r>
              <a:rPr lang="en-US" dirty="0" smtClean="0">
                <a:solidFill>
                  <a:schemeClr val="tx1"/>
                </a:solidFill>
              </a:rPr>
              <a:t>Access to public buildings (permit/licensing offices, public meeting rooms, etc.)   </a:t>
            </a:r>
          </a:p>
        </p:txBody>
      </p:sp>
    </p:spTree>
    <p:extLst>
      <p:ext uri="{BB962C8B-B14F-4D97-AF65-F5344CB8AC3E}">
        <p14:creationId xmlns:p14="http://schemas.microsoft.com/office/powerpoint/2010/main" val="3688547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chemeClr val="tx1"/>
                </a:solidFill>
              </a:rPr>
              <a:t>Self-Evaluation</a:t>
            </a:r>
          </a:p>
        </p:txBody>
      </p:sp>
      <p:sp>
        <p:nvSpPr>
          <p:cNvPr id="18435" name="Rectangle 3"/>
          <p:cNvSpPr>
            <a:spLocks noGrp="1" noChangeArrowheads="1"/>
          </p:cNvSpPr>
          <p:nvPr>
            <p:ph type="body" idx="1"/>
          </p:nvPr>
        </p:nvSpPr>
        <p:spPr/>
        <p:txBody>
          <a:bodyPr/>
          <a:lstStyle/>
          <a:p>
            <a:pPr eaLnBrk="1" hangingPunct="1">
              <a:lnSpc>
                <a:spcPct val="90000"/>
              </a:lnSpc>
            </a:pPr>
            <a:r>
              <a:rPr lang="en-US" dirty="0" smtClean="0"/>
              <a:t>End Result</a:t>
            </a:r>
          </a:p>
          <a:p>
            <a:pPr lvl="1" eaLnBrk="1" hangingPunct="1">
              <a:lnSpc>
                <a:spcPct val="90000"/>
              </a:lnSpc>
            </a:pPr>
            <a:r>
              <a:rPr lang="en-US" dirty="0" smtClean="0">
                <a:solidFill>
                  <a:schemeClr val="tx1"/>
                </a:solidFill>
              </a:rPr>
              <a:t>Inventory (and details) of facilities where structural modifications are needed to make facilities accessible to persons with disabilities </a:t>
            </a:r>
          </a:p>
          <a:p>
            <a:pPr lvl="1" eaLnBrk="1" hangingPunct="1">
              <a:lnSpc>
                <a:spcPct val="90000"/>
              </a:lnSpc>
            </a:pPr>
            <a:r>
              <a:rPr lang="en-US" dirty="0" smtClean="0">
                <a:solidFill>
                  <a:schemeClr val="tx1"/>
                </a:solidFill>
              </a:rPr>
              <a:t>Foundation for Transition Plan</a:t>
            </a:r>
          </a:p>
          <a:p>
            <a:pPr lvl="1" eaLnBrk="1" hangingPunct="1">
              <a:lnSpc>
                <a:spcPct val="90000"/>
              </a:lnSpc>
            </a:pPr>
            <a:r>
              <a:rPr lang="en-US" dirty="0" smtClean="0">
                <a:solidFill>
                  <a:schemeClr val="tx1"/>
                </a:solidFill>
              </a:rPr>
              <a:t>Maintain in file/available for public inspection for 3 </a:t>
            </a:r>
            <a:r>
              <a:rPr lang="en-US" dirty="0" err="1" smtClean="0">
                <a:solidFill>
                  <a:schemeClr val="tx1"/>
                </a:solidFill>
              </a:rPr>
              <a:t>yrs</a:t>
            </a:r>
            <a:r>
              <a:rPr lang="en-US" dirty="0" smtClean="0">
                <a:solidFill>
                  <a:schemeClr val="tx1"/>
                </a:solidFill>
              </a:rPr>
              <a:t> from date of completion</a:t>
            </a:r>
          </a:p>
          <a:p>
            <a:pPr lvl="1" eaLnBrk="1" hangingPunct="1">
              <a:lnSpc>
                <a:spcPct val="90000"/>
              </a:lnSpc>
            </a:pPr>
            <a:endParaRPr lang="en-US" dirty="0" smtClean="0">
              <a:solidFill>
                <a:schemeClr val="tx2"/>
              </a:solidFill>
            </a:endParaRPr>
          </a:p>
        </p:txBody>
      </p:sp>
    </p:spTree>
    <p:extLst>
      <p:ext uri="{BB962C8B-B14F-4D97-AF65-F5344CB8AC3E}">
        <p14:creationId xmlns:p14="http://schemas.microsoft.com/office/powerpoint/2010/main" val="528663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1752" y="228600"/>
            <a:ext cx="8534400" cy="801710"/>
          </a:xfrm>
        </p:spPr>
        <p:txBody>
          <a:bodyPr/>
          <a:lstStyle/>
          <a:p>
            <a:pPr algn="l" eaLnBrk="1" hangingPunct="1"/>
            <a:r>
              <a:rPr lang="en-US" dirty="0" smtClean="0"/>
              <a:t>		</a:t>
            </a:r>
            <a:r>
              <a:rPr lang="en-US" b="1" dirty="0" smtClean="0">
                <a:solidFill>
                  <a:schemeClr val="tx1"/>
                </a:solidFill>
              </a:rPr>
              <a:t>Transition Plan</a:t>
            </a:r>
          </a:p>
        </p:txBody>
      </p:sp>
      <p:sp>
        <p:nvSpPr>
          <p:cNvPr id="19459" name="Rectangle 42"/>
          <p:cNvSpPr>
            <a:spLocks noGrp="1" noChangeArrowheads="1"/>
          </p:cNvSpPr>
          <p:nvPr>
            <p:ph type="body" idx="1"/>
          </p:nvPr>
        </p:nvSpPr>
        <p:spPr/>
        <p:txBody>
          <a:bodyPr/>
          <a:lstStyle/>
          <a:p>
            <a:pPr eaLnBrk="1" hangingPunct="1"/>
            <a:endParaRPr lang="en-US" dirty="0" smtClean="0">
              <a:solidFill>
                <a:schemeClr val="tx2"/>
              </a:solidFill>
            </a:endParaRPr>
          </a:p>
          <a:p>
            <a:pPr eaLnBrk="1" hangingPunct="1"/>
            <a:endParaRPr lang="en-US" dirty="0">
              <a:solidFill>
                <a:schemeClr val="tx2"/>
              </a:solidFill>
            </a:endParaRPr>
          </a:p>
          <a:p>
            <a:pPr eaLnBrk="1" hangingPunct="1"/>
            <a:r>
              <a:rPr lang="en-US" dirty="0" smtClean="0"/>
              <a:t>Required by Rehabilitation Act and the ADA </a:t>
            </a:r>
          </a:p>
          <a:p>
            <a:pPr lvl="1" eaLnBrk="1" hangingPunct="1"/>
            <a:r>
              <a:rPr lang="en-US" dirty="0" smtClean="0">
                <a:solidFill>
                  <a:schemeClr val="tx1"/>
                </a:solidFill>
              </a:rPr>
              <a:t>50 plus employees (entire agency)</a:t>
            </a:r>
          </a:p>
          <a:p>
            <a:pPr lvl="1" eaLnBrk="1" hangingPunct="1"/>
            <a:r>
              <a:rPr lang="en-US" dirty="0" smtClean="0">
                <a:solidFill>
                  <a:schemeClr val="tx1"/>
                </a:solidFill>
              </a:rPr>
              <a:t>Public input</a:t>
            </a:r>
          </a:p>
          <a:p>
            <a:pPr lvl="1" eaLnBrk="1" hangingPunct="1">
              <a:buFont typeface="Wingdings" panose="05000000000000000000" pitchFamily="2" charset="2"/>
              <a:buNone/>
            </a:pPr>
            <a:endParaRPr lang="en-US" dirty="0" smtClean="0">
              <a:solidFill>
                <a:schemeClr val="tx1"/>
              </a:solidFill>
            </a:endParaRPr>
          </a:p>
        </p:txBody>
      </p:sp>
      <p:pic>
        <p:nvPicPr>
          <p:cNvPr id="19461" name="Picture 44" descr="acces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555" y="228600"/>
            <a:ext cx="2352117" cy="96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005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chemeClr val="tx1"/>
                </a:solidFill>
              </a:rPr>
              <a:t>Transition Plan</a:t>
            </a:r>
          </a:p>
        </p:txBody>
      </p:sp>
      <p:sp>
        <p:nvSpPr>
          <p:cNvPr id="20483" name="Rectangle 3"/>
          <p:cNvSpPr>
            <a:spLocks noGrp="1" noChangeArrowheads="1"/>
          </p:cNvSpPr>
          <p:nvPr>
            <p:ph type="body" idx="1"/>
          </p:nvPr>
        </p:nvSpPr>
        <p:spPr/>
        <p:txBody>
          <a:bodyPr/>
          <a:lstStyle/>
          <a:p>
            <a:pPr eaLnBrk="1" hangingPunct="1"/>
            <a:r>
              <a:rPr lang="en-US" dirty="0" smtClean="0"/>
              <a:t>Purpose &amp; Scope</a:t>
            </a:r>
          </a:p>
          <a:p>
            <a:pPr lvl="1" eaLnBrk="1" hangingPunct="1"/>
            <a:r>
              <a:rPr lang="en-US" dirty="0" smtClean="0">
                <a:solidFill>
                  <a:schemeClr val="tx1"/>
                </a:solidFill>
              </a:rPr>
              <a:t>Set forth steps necessary to complete modifications identified through self-evaluation (those areas not covered in a previously developed plan)</a:t>
            </a:r>
          </a:p>
          <a:p>
            <a:pPr lvl="1" eaLnBrk="1" hangingPunct="1"/>
            <a:r>
              <a:rPr lang="en-US" dirty="0" smtClean="0">
                <a:solidFill>
                  <a:schemeClr val="tx1"/>
                </a:solidFill>
              </a:rPr>
              <a:t>Provide a schedule for completing modifications</a:t>
            </a:r>
          </a:p>
          <a:p>
            <a:pPr lvl="1" eaLnBrk="1" hangingPunct="1"/>
            <a:endParaRPr lang="en-US" dirty="0" smtClean="0">
              <a:solidFill>
                <a:schemeClr val="tx1"/>
              </a:solidFill>
            </a:endParaRPr>
          </a:p>
        </p:txBody>
      </p:sp>
    </p:spTree>
    <p:extLst>
      <p:ext uri="{BB962C8B-B14F-4D97-AF65-F5344CB8AC3E}">
        <p14:creationId xmlns:p14="http://schemas.microsoft.com/office/powerpoint/2010/main" val="2288180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solidFill>
                  <a:schemeClr val="tx1"/>
                </a:solidFill>
              </a:rPr>
              <a:t>Transition Plan</a:t>
            </a:r>
            <a:r>
              <a:rPr lang="en-US" dirty="0" smtClean="0"/>
              <a:t>	</a:t>
            </a:r>
          </a:p>
        </p:txBody>
      </p:sp>
      <p:sp>
        <p:nvSpPr>
          <p:cNvPr id="21507" name="Rectangle 3"/>
          <p:cNvSpPr>
            <a:spLocks noGrp="1" noChangeArrowheads="1"/>
          </p:cNvSpPr>
          <p:nvPr>
            <p:ph type="body" idx="1"/>
          </p:nvPr>
        </p:nvSpPr>
        <p:spPr/>
        <p:txBody>
          <a:bodyPr/>
          <a:lstStyle/>
          <a:p>
            <a:pPr eaLnBrk="1" hangingPunct="1"/>
            <a:r>
              <a:rPr lang="en-US" dirty="0" smtClean="0"/>
              <a:t>Content (at a minimum)</a:t>
            </a:r>
          </a:p>
          <a:p>
            <a:pPr lvl="1" eaLnBrk="1" hangingPunct="1"/>
            <a:r>
              <a:rPr lang="en-US" dirty="0" smtClean="0">
                <a:solidFill>
                  <a:schemeClr val="tx1"/>
                </a:solidFill>
              </a:rPr>
              <a:t>Identify physical obstacles and location</a:t>
            </a:r>
          </a:p>
          <a:p>
            <a:pPr lvl="1" eaLnBrk="1" hangingPunct="1"/>
            <a:r>
              <a:rPr lang="en-US" dirty="0" smtClean="0">
                <a:solidFill>
                  <a:schemeClr val="tx1"/>
                </a:solidFill>
              </a:rPr>
              <a:t>Describe the methods to make facilities accessible</a:t>
            </a:r>
          </a:p>
          <a:p>
            <a:pPr lvl="1" eaLnBrk="1" hangingPunct="1"/>
            <a:r>
              <a:rPr lang="en-US" dirty="0" smtClean="0">
                <a:solidFill>
                  <a:schemeClr val="tx1"/>
                </a:solidFill>
              </a:rPr>
              <a:t>Specify the schedule for achieving completion (if longer than 1 year, identify steps to be taken each year but as expeditiously as possible)</a:t>
            </a:r>
          </a:p>
          <a:p>
            <a:pPr lvl="1" eaLnBrk="1" hangingPunct="1">
              <a:buFont typeface="Wingdings" panose="05000000000000000000" pitchFamily="2" charset="2"/>
              <a:buNone/>
            </a:pPr>
            <a:endParaRPr lang="en-US" dirty="0" smtClean="0">
              <a:solidFill>
                <a:schemeClr val="tx2"/>
              </a:solidFill>
            </a:endParaRPr>
          </a:p>
          <a:p>
            <a:pPr lvl="1" eaLnBrk="1" hangingPunct="1"/>
            <a:endParaRPr lang="en-US" dirty="0" smtClean="0">
              <a:solidFill>
                <a:schemeClr val="tx2"/>
              </a:solidFill>
            </a:endParaRPr>
          </a:p>
        </p:txBody>
      </p:sp>
    </p:spTree>
    <p:extLst>
      <p:ext uri="{BB962C8B-B14F-4D97-AF65-F5344CB8AC3E}">
        <p14:creationId xmlns:p14="http://schemas.microsoft.com/office/powerpoint/2010/main" val="2511872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solidFill>
                  <a:schemeClr val="tx1"/>
                </a:solidFill>
              </a:rPr>
              <a:t>Transition Plan</a:t>
            </a:r>
          </a:p>
        </p:txBody>
      </p:sp>
      <p:sp>
        <p:nvSpPr>
          <p:cNvPr id="22531" name="Rectangle 3"/>
          <p:cNvSpPr>
            <a:spLocks noGrp="1" noChangeArrowheads="1"/>
          </p:cNvSpPr>
          <p:nvPr>
            <p:ph type="body" idx="1"/>
          </p:nvPr>
        </p:nvSpPr>
        <p:spPr/>
        <p:txBody>
          <a:bodyPr/>
          <a:lstStyle/>
          <a:p>
            <a:pPr eaLnBrk="1" hangingPunct="1"/>
            <a:r>
              <a:rPr lang="en-US" dirty="0" smtClean="0"/>
              <a:t>Content (cont.)</a:t>
            </a:r>
          </a:p>
          <a:p>
            <a:pPr lvl="1" eaLnBrk="1" hangingPunct="1"/>
            <a:r>
              <a:rPr lang="en-US" dirty="0" smtClean="0">
                <a:solidFill>
                  <a:schemeClr val="tx1"/>
                </a:solidFill>
              </a:rPr>
              <a:t>Identify official responsible for implementation of plan</a:t>
            </a:r>
          </a:p>
          <a:p>
            <a:pPr lvl="1" eaLnBrk="1" hangingPunct="1"/>
            <a:r>
              <a:rPr lang="en-US" dirty="0" smtClean="0">
                <a:solidFill>
                  <a:schemeClr val="tx1"/>
                </a:solidFill>
              </a:rPr>
              <a:t>Estimated Cost of each modification</a:t>
            </a:r>
          </a:p>
          <a:p>
            <a:pPr lvl="1" eaLnBrk="1" hangingPunct="1"/>
            <a:r>
              <a:rPr lang="en-US" dirty="0" smtClean="0">
                <a:solidFill>
                  <a:schemeClr val="tx1"/>
                </a:solidFill>
              </a:rPr>
              <a:t>Status column to record completion date </a:t>
            </a:r>
          </a:p>
          <a:p>
            <a:pPr lvl="1" eaLnBrk="1" hangingPunct="1"/>
            <a:endParaRPr lang="en-US" dirty="0" smtClean="0">
              <a:solidFill>
                <a:schemeClr val="tx2"/>
              </a:solidFill>
            </a:endParaRPr>
          </a:p>
          <a:p>
            <a:pPr lvl="1" eaLnBrk="1" hangingPunct="1"/>
            <a:endParaRPr lang="en-US" dirty="0" smtClean="0">
              <a:solidFill>
                <a:schemeClr val="tx2"/>
              </a:solidFill>
            </a:endParaRPr>
          </a:p>
        </p:txBody>
      </p:sp>
    </p:spTree>
    <p:extLst>
      <p:ext uri="{BB962C8B-B14F-4D97-AF65-F5344CB8AC3E}">
        <p14:creationId xmlns:p14="http://schemas.microsoft.com/office/powerpoint/2010/main" val="17194453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solidFill>
                  <a:schemeClr val="tx1"/>
                </a:solidFill>
              </a:rPr>
              <a:t>Transition Plan</a:t>
            </a:r>
          </a:p>
        </p:txBody>
      </p:sp>
      <p:sp>
        <p:nvSpPr>
          <p:cNvPr id="23555" name="Rectangle 3"/>
          <p:cNvSpPr>
            <a:spLocks noGrp="1" noChangeArrowheads="1"/>
          </p:cNvSpPr>
          <p:nvPr>
            <p:ph type="body" idx="1"/>
          </p:nvPr>
        </p:nvSpPr>
        <p:spPr/>
        <p:txBody>
          <a:bodyPr/>
          <a:lstStyle/>
          <a:p>
            <a:pPr eaLnBrk="1" hangingPunct="1"/>
            <a:r>
              <a:rPr lang="en-US" dirty="0" smtClean="0"/>
              <a:t>Important things to remember</a:t>
            </a:r>
          </a:p>
          <a:p>
            <a:pPr lvl="1" eaLnBrk="1" hangingPunct="1"/>
            <a:r>
              <a:rPr lang="en-US" dirty="0" smtClean="0">
                <a:solidFill>
                  <a:schemeClr val="tx1"/>
                </a:solidFill>
              </a:rPr>
              <a:t>Prioritize modifications (using same criteria as self-evaluation)</a:t>
            </a:r>
          </a:p>
          <a:p>
            <a:pPr lvl="1" eaLnBrk="1" hangingPunct="1"/>
            <a:r>
              <a:rPr lang="en-US" dirty="0" smtClean="0">
                <a:solidFill>
                  <a:schemeClr val="tx1"/>
                </a:solidFill>
              </a:rPr>
              <a:t>Coordinate/integrate schedule of modifications with planned alterations (paving, building, utility work)</a:t>
            </a:r>
          </a:p>
          <a:p>
            <a:pPr lvl="1" eaLnBrk="1" hangingPunct="1"/>
            <a:r>
              <a:rPr lang="en-US" dirty="0" smtClean="0">
                <a:solidFill>
                  <a:schemeClr val="tx1"/>
                </a:solidFill>
              </a:rPr>
              <a:t>Inform/educate persons with authority over budget/prioritizing projects</a:t>
            </a:r>
          </a:p>
          <a:p>
            <a:pPr eaLnBrk="1" hangingPunct="1"/>
            <a:endParaRPr lang="en-US" dirty="0" smtClean="0">
              <a:solidFill>
                <a:schemeClr val="tx2"/>
              </a:solidFill>
            </a:endParaRPr>
          </a:p>
          <a:p>
            <a:pPr eaLnBrk="1" hangingPunct="1"/>
            <a:endParaRPr lang="en-US" dirty="0" smtClean="0">
              <a:solidFill>
                <a:schemeClr val="tx2"/>
              </a:solidFill>
            </a:endParaRPr>
          </a:p>
        </p:txBody>
      </p:sp>
    </p:spTree>
    <p:extLst>
      <p:ext uri="{BB962C8B-B14F-4D97-AF65-F5344CB8AC3E}">
        <p14:creationId xmlns:p14="http://schemas.microsoft.com/office/powerpoint/2010/main" val="1205481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smtClean="0">
                <a:solidFill>
                  <a:schemeClr val="tx1"/>
                </a:solidFill>
              </a:rPr>
              <a:t>Transition Plan	</a:t>
            </a:r>
          </a:p>
        </p:txBody>
      </p:sp>
      <p:sp>
        <p:nvSpPr>
          <p:cNvPr id="24579" name="Rectangle 3"/>
          <p:cNvSpPr>
            <a:spLocks noGrp="1" noChangeArrowheads="1"/>
          </p:cNvSpPr>
          <p:nvPr>
            <p:ph type="body" idx="1"/>
          </p:nvPr>
        </p:nvSpPr>
        <p:spPr/>
        <p:txBody>
          <a:bodyPr/>
          <a:lstStyle/>
          <a:p>
            <a:pPr eaLnBrk="1" hangingPunct="1"/>
            <a:r>
              <a:rPr lang="en-US" dirty="0" smtClean="0"/>
              <a:t>Important things to remember</a:t>
            </a:r>
          </a:p>
          <a:p>
            <a:pPr lvl="1" eaLnBrk="1" hangingPunct="1"/>
            <a:r>
              <a:rPr lang="en-US" dirty="0" smtClean="0">
                <a:solidFill>
                  <a:schemeClr val="tx1"/>
                </a:solidFill>
              </a:rPr>
              <a:t>Transition Plan is a living document – evolving planning &amp; monitoring tool</a:t>
            </a:r>
          </a:p>
          <a:p>
            <a:pPr lvl="1" eaLnBrk="1" hangingPunct="1"/>
            <a:r>
              <a:rPr lang="en-US" dirty="0" smtClean="0">
                <a:solidFill>
                  <a:schemeClr val="tx1"/>
                </a:solidFill>
              </a:rPr>
              <a:t>As boundaries grow, so does the need to incorporate acquired facilities into Self-Evaluation/Transition Plan process</a:t>
            </a:r>
          </a:p>
          <a:p>
            <a:pPr lvl="1" eaLnBrk="1" hangingPunct="1"/>
            <a:r>
              <a:rPr lang="en-US" dirty="0" smtClean="0">
                <a:solidFill>
                  <a:schemeClr val="tx1"/>
                </a:solidFill>
              </a:rPr>
              <a:t>Special Requests/Complaints &amp; Transition Plan schedule</a:t>
            </a:r>
          </a:p>
        </p:txBody>
      </p:sp>
    </p:spTree>
    <p:extLst>
      <p:ext uri="{BB962C8B-B14F-4D97-AF65-F5344CB8AC3E}">
        <p14:creationId xmlns:p14="http://schemas.microsoft.com/office/powerpoint/2010/main" val="3831065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solidFill>
                  <a:schemeClr val="tx1"/>
                </a:solidFill>
              </a:rPr>
              <a:t>ADA Links</a:t>
            </a:r>
          </a:p>
        </p:txBody>
      </p:sp>
      <p:sp>
        <p:nvSpPr>
          <p:cNvPr id="25603" name="Rectangle 3"/>
          <p:cNvSpPr>
            <a:spLocks noGrp="1" noChangeArrowheads="1"/>
          </p:cNvSpPr>
          <p:nvPr>
            <p:ph type="body" idx="1"/>
          </p:nvPr>
        </p:nvSpPr>
        <p:spPr/>
        <p:txBody>
          <a:bodyPr/>
          <a:lstStyle/>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rPr>
              <a:t>NJDOT Americans with Disabilities/Section 504 Overview – Self Evaluation and Transition Plans </a:t>
            </a:r>
            <a:r>
              <a:rPr lang="en-US" sz="1600" b="1" u="sng" dirty="0" smtClean="0">
                <a:solidFill>
                  <a:srgbClr val="FF0000"/>
                </a:solidFill>
                <a:latin typeface="Arial" panose="020B0604020202020204" pitchFamily="34" charset="0"/>
                <a:cs typeface="Arial" panose="020B0604020202020204" pitchFamily="34" charset="0"/>
                <a:hlinkClick r:id="rId2"/>
              </a:rPr>
              <a:t>h</a:t>
            </a:r>
            <a:r>
              <a:rPr lang="en-US" sz="1600" b="1" u="sng" dirty="0" smtClean="0">
                <a:latin typeface="Arial" panose="020B0604020202020204" pitchFamily="34" charset="0"/>
                <a:cs typeface="Arial" panose="020B0604020202020204" pitchFamily="34" charset="0"/>
                <a:hlinkClick r:id="rId2"/>
              </a:rPr>
              <a:t>ttp://www.state.nj.us/transportation/business/ada/</a:t>
            </a:r>
            <a:endParaRPr lang="en-US" sz="1600" b="1" u="sng"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endParaRPr lang="en-US" sz="14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rPr>
              <a:t>FHWA Questions and Answers about ADA/Section 504</a:t>
            </a:r>
          </a:p>
          <a:p>
            <a:pPr marL="0" indent="0">
              <a:spcBef>
                <a:spcPct val="0"/>
              </a:spcBef>
              <a:buFont typeface="Wingdings" panose="05000000000000000000" pitchFamily="2" charset="2"/>
              <a:buNone/>
            </a:pPr>
            <a:r>
              <a:rPr lang="en-US" sz="1600" b="1" u="sng" dirty="0" smtClean="0">
                <a:solidFill>
                  <a:srgbClr val="00B0F0"/>
                </a:solidFill>
                <a:latin typeface="Arial" panose="020B0604020202020204" pitchFamily="34" charset="0"/>
                <a:cs typeface="Arial" panose="020B0604020202020204" pitchFamily="34" charset="0"/>
              </a:rPr>
              <a:t>http://www.fhwa.dot.gov/civilrights/programs/ada.cfm</a:t>
            </a:r>
          </a:p>
          <a:p>
            <a:pPr marL="0" indent="0">
              <a:spcBef>
                <a:spcPct val="0"/>
              </a:spcBef>
              <a:buFont typeface="Wingdings" panose="05000000000000000000" pitchFamily="2" charset="2"/>
              <a:buNone/>
            </a:pPr>
            <a:endParaRPr lang="en-US" sz="14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rPr>
              <a:t>US Access Board- </a:t>
            </a:r>
          </a:p>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hlinkClick r:id="rId3"/>
              </a:rPr>
              <a:t>http://www.access-board.gov/guidelines-and-standards/streets-sidewalks</a:t>
            </a:r>
            <a:endParaRPr lang="en-US" sz="16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endParaRPr lang="en-US" sz="16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hlinkClick r:id="rId4"/>
              </a:rPr>
              <a:t>http://www.access-board.gov/guidelines-and-standards/streets-sidewalks/public-rights-of-way/guidance-and-research</a:t>
            </a:r>
            <a:endParaRPr lang="en-US" sz="16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endParaRPr lang="en-US" sz="14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r>
              <a:rPr lang="en-US" sz="1600" b="1" dirty="0" smtClean="0">
                <a:latin typeface="Arial" panose="020B0604020202020204" pitchFamily="34" charset="0"/>
                <a:cs typeface="Arial" panose="020B0604020202020204" pitchFamily="34" charset="0"/>
              </a:rPr>
              <a:t>USDOJ/USDOT ADA Standards </a:t>
            </a:r>
            <a:r>
              <a:rPr lang="en-US" sz="1600" b="1" i="1" dirty="0" smtClean="0">
                <a:latin typeface="Arial" panose="020B0604020202020204" pitchFamily="34" charset="0"/>
                <a:cs typeface="Arial" panose="020B0604020202020204" pitchFamily="34" charset="0"/>
              </a:rPr>
              <a:t>-</a:t>
            </a:r>
          </a:p>
          <a:p>
            <a:pPr marL="0" indent="0">
              <a:spcBef>
                <a:spcPct val="0"/>
              </a:spcBef>
              <a:buFont typeface="Wingdings" panose="05000000000000000000" pitchFamily="2" charset="2"/>
              <a:buNone/>
            </a:pPr>
            <a:r>
              <a:rPr lang="en-US" sz="1600" b="1" i="1" dirty="0" smtClean="0">
                <a:latin typeface="Arial" panose="020B0604020202020204" pitchFamily="34" charset="0"/>
                <a:cs typeface="Arial" panose="020B0604020202020204" pitchFamily="34" charset="0"/>
                <a:hlinkClick r:id="rId5"/>
              </a:rPr>
              <a:t>http://www.access-board.gov/guidelines-and-standards/buildings-and-sites/about-the-ada-standards/ada-standards</a:t>
            </a:r>
            <a:endParaRPr lang="en-US" sz="1600" b="1" i="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endParaRPr lang="en-US" sz="1100" b="1" dirty="0" smtClean="0">
              <a:latin typeface="Arial" panose="020B0604020202020204" pitchFamily="34" charset="0"/>
              <a:cs typeface="Arial" panose="020B0604020202020204" pitchFamily="34" charset="0"/>
            </a:endParaRPr>
          </a:p>
          <a:p>
            <a:pPr marL="0" indent="0">
              <a:spcBef>
                <a:spcPct val="0"/>
              </a:spcBef>
              <a:buFont typeface="Wingdings" panose="05000000000000000000" pitchFamily="2" charset="2"/>
              <a:buNone/>
            </a:pPr>
            <a:endParaRPr lang="en-US" sz="1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36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44" y="1724628"/>
            <a:ext cx="8343277" cy="4449266"/>
          </a:xfrm>
        </p:spPr>
        <p:txBody>
          <a:bodyPr>
            <a:noAutofit/>
          </a:bodyPr>
          <a:lstStyle/>
          <a:p>
            <a:pPr marL="286136" indent="-286136">
              <a:spcBef>
                <a:spcPts val="1800"/>
              </a:spcBef>
              <a:buSzPct val="115000"/>
              <a:buFont typeface="Arial" panose="020B0604020202020204" pitchFamily="34" charset="0"/>
              <a:buChar char="•"/>
            </a:pPr>
            <a:r>
              <a:rPr lang="en-US" sz="1783" b="1" dirty="0">
                <a:solidFill>
                  <a:schemeClr val="tx1"/>
                </a:solidFill>
              </a:rPr>
              <a:t>Denying an individual </a:t>
            </a:r>
            <a:r>
              <a:rPr lang="en-US" sz="1783" dirty="0">
                <a:solidFill>
                  <a:schemeClr val="tx1"/>
                </a:solidFill>
              </a:rPr>
              <a:t>any service, financial aid, or other benefit because of race, color or national origin. </a:t>
            </a:r>
          </a:p>
          <a:p>
            <a:pPr marL="286136" indent="-286136">
              <a:spcBef>
                <a:spcPts val="1800"/>
              </a:spcBef>
              <a:buSzPct val="115000"/>
              <a:buFont typeface="Arial" panose="020B0604020202020204" pitchFamily="34" charset="0"/>
              <a:buChar char="•"/>
            </a:pPr>
            <a:r>
              <a:rPr lang="en-US" sz="1783" b="1" dirty="0">
                <a:solidFill>
                  <a:schemeClr val="tx1"/>
                </a:solidFill>
              </a:rPr>
              <a:t>Providing a different service or benefit</a:t>
            </a:r>
            <a:r>
              <a:rPr lang="en-US" sz="1783" dirty="0">
                <a:solidFill>
                  <a:schemeClr val="tx1"/>
                </a:solidFill>
              </a:rPr>
              <a:t>, or providing these in a different manner from those provided to others under the program. </a:t>
            </a:r>
          </a:p>
          <a:p>
            <a:pPr marL="286136" indent="-286136">
              <a:spcBef>
                <a:spcPts val="1800"/>
              </a:spcBef>
              <a:buSzPct val="115000"/>
              <a:buFont typeface="Arial" panose="020B0604020202020204" pitchFamily="34" charset="0"/>
              <a:buChar char="•"/>
            </a:pPr>
            <a:r>
              <a:rPr lang="en-US" sz="1783" b="1" dirty="0">
                <a:solidFill>
                  <a:schemeClr val="tx1"/>
                </a:solidFill>
              </a:rPr>
              <a:t>Segregation or separate treatment </a:t>
            </a:r>
            <a:r>
              <a:rPr lang="en-US" sz="1783" dirty="0">
                <a:solidFill>
                  <a:schemeClr val="tx1"/>
                </a:solidFill>
              </a:rPr>
              <a:t>in any manner related to receiving program services or benefits. </a:t>
            </a:r>
          </a:p>
          <a:p>
            <a:pPr marL="286136" indent="-286136">
              <a:spcBef>
                <a:spcPts val="1800"/>
              </a:spcBef>
              <a:buSzPct val="115000"/>
              <a:buFont typeface="Arial" panose="020B0604020202020204" pitchFamily="34" charset="0"/>
              <a:buChar char="•"/>
            </a:pPr>
            <a:r>
              <a:rPr lang="en-US" sz="1783" b="1" dirty="0">
                <a:solidFill>
                  <a:schemeClr val="tx1"/>
                </a:solidFill>
              </a:rPr>
              <a:t>Requiring different standards or conditions </a:t>
            </a:r>
            <a:r>
              <a:rPr lang="en-US" sz="1783" dirty="0">
                <a:solidFill>
                  <a:schemeClr val="tx1"/>
                </a:solidFill>
              </a:rPr>
              <a:t>as prerequisites for serving individuals.</a:t>
            </a:r>
          </a:p>
          <a:p>
            <a:pPr marL="286136" indent="-286136">
              <a:spcBef>
                <a:spcPts val="1800"/>
              </a:spcBef>
              <a:buSzPct val="115000"/>
              <a:buFont typeface="Arial" panose="020B0604020202020204" pitchFamily="34" charset="0"/>
              <a:buChar char="•"/>
            </a:pPr>
            <a:r>
              <a:rPr lang="en-US" sz="1783" b="1" dirty="0">
                <a:solidFill>
                  <a:schemeClr val="tx1"/>
                </a:solidFill>
              </a:rPr>
              <a:t>Discriminatory activity </a:t>
            </a:r>
            <a:r>
              <a:rPr lang="en-US" sz="1783" dirty="0">
                <a:solidFill>
                  <a:schemeClr val="tx1"/>
                </a:solidFill>
              </a:rPr>
              <a:t>in a facility built in whole or part with Federal funds.</a:t>
            </a:r>
          </a:p>
          <a:p>
            <a:pPr marL="286136" indent="-286136">
              <a:spcBef>
                <a:spcPts val="1800"/>
              </a:spcBef>
              <a:buSzPct val="115000"/>
              <a:buFont typeface="Arial" panose="020B0604020202020204" pitchFamily="34" charset="0"/>
              <a:buChar char="•"/>
            </a:pPr>
            <a:r>
              <a:rPr lang="en-US" sz="1783" b="1" dirty="0">
                <a:solidFill>
                  <a:schemeClr val="tx1"/>
                </a:solidFill>
              </a:rPr>
              <a:t>Locating facilities in any way that would limit or impede access </a:t>
            </a:r>
            <a:r>
              <a:rPr lang="en-US" sz="1783" dirty="0">
                <a:solidFill>
                  <a:schemeClr val="tx1"/>
                </a:solidFill>
              </a:rPr>
              <a:t>to a Federally funded service or benefit. </a:t>
            </a:r>
          </a:p>
          <a:p>
            <a:pPr marL="167902" indent="-167902">
              <a:spcBef>
                <a:spcPts val="1800"/>
              </a:spcBef>
              <a:buSzPct val="115000"/>
              <a:buFont typeface="Arial" panose="020B0604020202020204" pitchFamily="34" charset="0"/>
              <a:buChar char="•"/>
            </a:pPr>
            <a:endParaRPr lang="en-US" sz="1783" dirty="0">
              <a:solidFill>
                <a:schemeClr val="tx1"/>
              </a:solidFill>
            </a:endParaRPr>
          </a:p>
          <a:p>
            <a:pPr marL="286136" indent="-286136">
              <a:buSzPct val="115000"/>
              <a:buFont typeface="Arial" panose="020B0604020202020204" pitchFamily="34" charset="0"/>
              <a:buChar char="•"/>
            </a:pPr>
            <a:endParaRPr lang="en-US" sz="1783" dirty="0">
              <a:solidFill>
                <a:schemeClr val="tx1"/>
              </a:solidFill>
            </a:endParaRPr>
          </a:p>
        </p:txBody>
      </p:sp>
      <p:sp>
        <p:nvSpPr>
          <p:cNvPr id="4" name="Title 1"/>
          <p:cNvSpPr txBox="1">
            <a:spLocks/>
          </p:cNvSpPr>
          <p:nvPr/>
        </p:nvSpPr>
        <p:spPr>
          <a:xfrm>
            <a:off x="421344" y="291830"/>
            <a:ext cx="8074915" cy="873176"/>
          </a:xfrm>
          <a:prstGeom prst="rect">
            <a:avLst/>
          </a:prstGeom>
        </p:spPr>
        <p:txBody>
          <a:bodyPr vert="horz" lIns="90559" tIns="45280" rIns="90559" bIns="4528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US" sz="3565" b="1" dirty="0">
                <a:latin typeface="+mn-lt"/>
              </a:rPr>
              <a:t>Title VI Prohibits</a:t>
            </a:r>
          </a:p>
        </p:txBody>
      </p:sp>
    </p:spTree>
    <p:extLst>
      <p:ext uri="{BB962C8B-B14F-4D97-AF65-F5344CB8AC3E}">
        <p14:creationId xmlns:p14="http://schemas.microsoft.com/office/powerpoint/2010/main" val="378277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b="1" dirty="0" smtClean="0">
                <a:solidFill>
                  <a:schemeClr val="tx1"/>
                </a:solidFill>
              </a:rPr>
              <a:t>Questions?</a:t>
            </a:r>
          </a:p>
        </p:txBody>
      </p:sp>
      <p:pic>
        <p:nvPicPr>
          <p:cNvPr id="26627" name="Picture 5" descr="Wide sidewalk w bench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133600"/>
            <a:ext cx="4038600" cy="242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6" descr="Wide Waikiki sw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743200"/>
            <a:ext cx="43211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836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822959" y="76199"/>
            <a:ext cx="7543800" cy="1092843"/>
          </a:xfrm>
        </p:spPr>
        <p:txBody>
          <a:bodyPr anchor="ctr">
            <a:normAutofit/>
          </a:bodyPr>
          <a:lstStyle/>
          <a:p>
            <a:pPr algn="ctr" eaLnBrk="1" hangingPunct="1"/>
            <a:r>
              <a:rPr lang="en-US" sz="3600" b="1" dirty="0" smtClean="0">
                <a:solidFill>
                  <a:schemeClr val="tx1">
                    <a:lumMod val="95000"/>
                    <a:lumOff val="5000"/>
                  </a:schemeClr>
                </a:solidFill>
                <a:latin typeface="+mn-lt"/>
              </a:rPr>
              <a:t>Title VI Contact Information</a:t>
            </a:r>
          </a:p>
        </p:txBody>
      </p:sp>
      <p:sp>
        <p:nvSpPr>
          <p:cNvPr id="2" name="Content Placeholder 1"/>
          <p:cNvSpPr>
            <a:spLocks noGrp="1"/>
          </p:cNvSpPr>
          <p:nvPr>
            <p:ph idx="1"/>
          </p:nvPr>
        </p:nvSpPr>
        <p:spPr>
          <a:xfrm>
            <a:off x="822959" y="1470212"/>
            <a:ext cx="7543801" cy="4674015"/>
          </a:xfrm>
        </p:spPr>
        <p:txBody>
          <a:bodyPr>
            <a:noAutofit/>
          </a:bodyPr>
          <a:lstStyle/>
          <a:p>
            <a:pPr marL="0" indent="0" algn="ctr">
              <a:lnSpc>
                <a:spcPct val="100000"/>
              </a:lnSpc>
              <a:spcBef>
                <a:spcPts val="0"/>
              </a:spcBef>
              <a:spcAft>
                <a:spcPts val="0"/>
              </a:spcAft>
              <a:buNone/>
            </a:pPr>
            <a:r>
              <a:rPr lang="en-US" sz="1400" b="1" dirty="0" smtClean="0">
                <a:solidFill>
                  <a:schemeClr val="tx1"/>
                </a:solidFill>
                <a:latin typeface="Arial" panose="020B0604020202020204" pitchFamily="34" charset="0"/>
                <a:cs typeface="Arial" panose="020B0604020202020204" pitchFamily="34" charset="0"/>
              </a:rPr>
              <a:t>New Jersey Department of Transportation</a:t>
            </a:r>
          </a:p>
          <a:p>
            <a:pPr marL="0" indent="0" algn="ctr">
              <a:lnSpc>
                <a:spcPct val="100000"/>
              </a:lnSpc>
              <a:spcBef>
                <a:spcPts val="0"/>
              </a:spcBef>
              <a:spcAft>
                <a:spcPts val="0"/>
              </a:spcAft>
              <a:buNone/>
            </a:pPr>
            <a:r>
              <a:rPr lang="en-US" sz="1400" dirty="0" smtClean="0">
                <a:solidFill>
                  <a:schemeClr val="tx1"/>
                </a:solidFill>
                <a:latin typeface="Arial" panose="020B0604020202020204" pitchFamily="34" charset="0"/>
                <a:cs typeface="Arial" panose="020B0604020202020204" pitchFamily="34" charset="0"/>
              </a:rPr>
              <a:t>Division </a:t>
            </a:r>
            <a:r>
              <a:rPr lang="en-US" sz="1400" dirty="0">
                <a:solidFill>
                  <a:schemeClr val="tx1"/>
                </a:solidFill>
                <a:latin typeface="Arial" panose="020B0604020202020204" pitchFamily="34" charset="0"/>
                <a:cs typeface="Arial" panose="020B0604020202020204" pitchFamily="34" charset="0"/>
              </a:rPr>
              <a:t>of Civil Rights and Affirmative </a:t>
            </a:r>
            <a:r>
              <a:rPr lang="en-US" sz="1400" dirty="0" smtClean="0">
                <a:solidFill>
                  <a:schemeClr val="tx1"/>
                </a:solidFill>
                <a:latin typeface="Arial" panose="020B0604020202020204" pitchFamily="34" charset="0"/>
                <a:cs typeface="Arial" panose="020B0604020202020204" pitchFamily="34" charset="0"/>
              </a:rPr>
              <a:t>Action - Title VI Unit</a:t>
            </a:r>
          </a:p>
          <a:p>
            <a:pPr marL="0" indent="0" algn="ctr">
              <a:lnSpc>
                <a:spcPct val="100000"/>
              </a:lnSpc>
              <a:spcBef>
                <a:spcPts val="0"/>
              </a:spcBef>
              <a:spcAft>
                <a:spcPts val="0"/>
              </a:spcAft>
              <a:buNone/>
            </a:pPr>
            <a:r>
              <a:rPr lang="en-US" sz="1400" dirty="0" smtClean="0">
                <a:solidFill>
                  <a:schemeClr val="tx1"/>
                </a:solidFill>
                <a:latin typeface="Arial" panose="020B0604020202020204" pitchFamily="34" charset="0"/>
                <a:cs typeface="Arial" panose="020B0604020202020204" pitchFamily="34" charset="0"/>
              </a:rPr>
              <a:t>PO Box 600</a:t>
            </a:r>
          </a:p>
          <a:p>
            <a:pPr marL="0" indent="0" algn="ctr">
              <a:lnSpc>
                <a:spcPct val="100000"/>
              </a:lnSpc>
              <a:spcBef>
                <a:spcPts val="0"/>
              </a:spcBef>
              <a:spcAft>
                <a:spcPts val="0"/>
              </a:spcAft>
              <a:buNone/>
            </a:pPr>
            <a:r>
              <a:rPr lang="en-US" sz="1400" dirty="0" smtClean="0">
                <a:solidFill>
                  <a:schemeClr val="tx1"/>
                </a:solidFill>
                <a:latin typeface="Arial" panose="020B0604020202020204" pitchFamily="34" charset="0"/>
                <a:cs typeface="Arial" panose="020B0604020202020204" pitchFamily="34" charset="0"/>
              </a:rPr>
              <a:t>Trenton, NJ -08625-0600</a:t>
            </a:r>
          </a:p>
          <a:p>
            <a:pPr marL="0" indent="0" algn="ctr">
              <a:lnSpc>
                <a:spcPct val="100000"/>
              </a:lnSpc>
              <a:spcBef>
                <a:spcPts val="600"/>
              </a:spcBef>
              <a:spcAft>
                <a:spcPts val="0"/>
              </a:spcAft>
              <a:buNone/>
            </a:pPr>
            <a:r>
              <a:rPr lang="en-US" sz="1400" dirty="0" smtClean="0">
                <a:solidFill>
                  <a:schemeClr val="tx1"/>
                </a:solidFill>
                <a:latin typeface="Arial" panose="020B0604020202020204" pitchFamily="34" charset="0"/>
                <a:cs typeface="Arial" panose="020B0604020202020204" pitchFamily="34" charset="0"/>
                <a:hlinkClick r:id="rId3"/>
              </a:rPr>
              <a:t>TitleVI@dot.nj.gov</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Black" panose="020B0A04020102020204" pitchFamily="34" charset="0"/>
              </a:rPr>
              <a:t/>
            </a:r>
            <a:br>
              <a:rPr lang="en-US" sz="1400" dirty="0">
                <a:solidFill>
                  <a:schemeClr val="tx1"/>
                </a:solidFill>
                <a:latin typeface="Arial Black" panose="020B0A04020102020204" pitchFamily="34" charset="0"/>
              </a:rPr>
            </a:br>
            <a:r>
              <a:rPr lang="en-US" sz="1400" dirty="0">
                <a:solidFill>
                  <a:schemeClr val="tx1"/>
                </a:solidFill>
              </a:rPr>
              <a:t/>
            </a:r>
            <a:br>
              <a:rPr lang="en-US" sz="1400" dirty="0">
                <a:solidFill>
                  <a:schemeClr val="tx1"/>
                </a:solidFill>
              </a:rPr>
            </a:br>
            <a:r>
              <a:rPr lang="en-US" sz="1400" dirty="0" smtClean="0">
                <a:solidFill>
                  <a:schemeClr val="tx1"/>
                </a:solidFill>
              </a:rPr>
              <a:t>Tony </a:t>
            </a:r>
            <a:r>
              <a:rPr lang="en-US" sz="1400" dirty="0">
                <a:solidFill>
                  <a:schemeClr val="tx1"/>
                </a:solidFill>
              </a:rPr>
              <a:t>Davis</a:t>
            </a:r>
            <a:br>
              <a:rPr lang="en-US" sz="1400" dirty="0">
                <a:solidFill>
                  <a:schemeClr val="tx1"/>
                </a:solidFill>
              </a:rPr>
            </a:br>
            <a:r>
              <a:rPr lang="en-US" sz="1400" dirty="0">
                <a:solidFill>
                  <a:schemeClr val="tx1"/>
                </a:solidFill>
              </a:rPr>
              <a:t>Manager, Title VI and ADA Unit</a:t>
            </a:r>
            <a:br>
              <a:rPr lang="en-US" sz="1400" dirty="0">
                <a:solidFill>
                  <a:schemeClr val="tx1"/>
                </a:solidFill>
              </a:rPr>
            </a:br>
            <a:r>
              <a:rPr lang="en-US" sz="1400" dirty="0">
                <a:solidFill>
                  <a:schemeClr val="tx1"/>
                </a:solidFill>
              </a:rPr>
              <a:t>(609)530-2893</a:t>
            </a:r>
            <a:br>
              <a:rPr lang="en-US" sz="1400" dirty="0">
                <a:solidFill>
                  <a:schemeClr val="tx1"/>
                </a:solidFill>
              </a:rPr>
            </a:br>
            <a:r>
              <a:rPr lang="en-US" sz="1400" dirty="0" smtClean="0">
                <a:solidFill>
                  <a:schemeClr val="tx1"/>
                </a:solidFill>
                <a:hlinkClick r:id="rId4"/>
              </a:rPr>
              <a:t>Anthony.Davis@dot.nj.gov</a:t>
            </a:r>
            <a:endParaRPr lang="en-US" sz="1400" dirty="0" smtClean="0">
              <a:solidFill>
                <a:schemeClr val="tx1"/>
              </a:solidFill>
            </a:endParaRPr>
          </a:p>
          <a:p>
            <a:pPr marL="0" indent="0" algn="ctr">
              <a:lnSpc>
                <a:spcPct val="100000"/>
              </a:lnSpc>
              <a:spcBef>
                <a:spcPts val="600"/>
              </a:spcBef>
              <a:spcAft>
                <a:spcPts val="0"/>
              </a:spcAft>
              <a:buNone/>
            </a:pPr>
            <a:endParaRPr lang="en-US" sz="1400" dirty="0" smtClean="0"/>
          </a:p>
          <a:p>
            <a:pPr marL="0" indent="0" algn="ctr">
              <a:lnSpc>
                <a:spcPct val="100000"/>
              </a:lnSpc>
              <a:spcBef>
                <a:spcPts val="600"/>
              </a:spcBef>
              <a:spcAft>
                <a:spcPts val="0"/>
              </a:spcAft>
              <a:buNone/>
            </a:pPr>
            <a:r>
              <a:rPr lang="en-US" sz="1400" dirty="0" smtClean="0"/>
              <a:t>Chrystal Section</a:t>
            </a:r>
            <a:r>
              <a:rPr lang="en-US" sz="1400" dirty="0"/>
              <a:t/>
            </a:r>
            <a:br>
              <a:rPr lang="en-US" sz="1400" dirty="0"/>
            </a:br>
            <a:r>
              <a:rPr lang="en-US" sz="1400" dirty="0" smtClean="0"/>
              <a:t>External ADA Coordinator</a:t>
            </a:r>
            <a:r>
              <a:rPr lang="en-US" sz="1400" dirty="0"/>
              <a:t/>
            </a:r>
            <a:br>
              <a:rPr lang="en-US" sz="1400" dirty="0"/>
            </a:br>
            <a:r>
              <a:rPr lang="en-US" sz="1400" dirty="0"/>
              <a:t>(609)530-2893</a:t>
            </a:r>
            <a:br>
              <a:rPr lang="en-US" sz="1400" dirty="0"/>
            </a:br>
            <a:r>
              <a:rPr lang="en-US" sz="1400" dirty="0" smtClean="0">
                <a:hlinkClick r:id="rId5"/>
              </a:rPr>
              <a:t>Chrystal.Section@dot.nj.gov</a:t>
            </a:r>
            <a:endParaRPr lang="en-US" sz="1400" dirty="0" smtClean="0"/>
          </a:p>
          <a:p>
            <a:pPr marL="0" indent="0" algn="ctr">
              <a:lnSpc>
                <a:spcPct val="100000"/>
              </a:lnSpc>
              <a:spcBef>
                <a:spcPts val="0"/>
              </a:spcBef>
              <a:spcAft>
                <a:spcPts val="0"/>
              </a:spcAft>
              <a:buNone/>
            </a:pPr>
            <a:r>
              <a:rPr lang="en-US" sz="1400" dirty="0">
                <a:solidFill>
                  <a:schemeClr val="tx1"/>
                </a:solidFill>
              </a:rPr>
              <a:t/>
            </a:r>
            <a:br>
              <a:rPr lang="en-US" sz="1400" dirty="0">
                <a:solidFill>
                  <a:schemeClr val="tx1"/>
                </a:solidFill>
              </a:rPr>
            </a:br>
            <a:r>
              <a:rPr lang="en-US" sz="1400" dirty="0"/>
              <a:t>Shivani Patel</a:t>
            </a:r>
          </a:p>
          <a:p>
            <a:pPr marL="0" indent="0" algn="ctr">
              <a:lnSpc>
                <a:spcPct val="100000"/>
              </a:lnSpc>
              <a:spcBef>
                <a:spcPts val="0"/>
              </a:spcBef>
              <a:spcAft>
                <a:spcPts val="0"/>
              </a:spcAft>
              <a:buNone/>
            </a:pPr>
            <a:r>
              <a:rPr lang="en-US" sz="1400" dirty="0"/>
              <a:t>Affirmative Action Specialist</a:t>
            </a:r>
          </a:p>
          <a:p>
            <a:pPr marL="0" indent="0" algn="ctr">
              <a:lnSpc>
                <a:spcPct val="100000"/>
              </a:lnSpc>
              <a:spcBef>
                <a:spcPts val="0"/>
              </a:spcBef>
              <a:spcAft>
                <a:spcPts val="0"/>
              </a:spcAft>
              <a:buNone/>
            </a:pPr>
            <a:r>
              <a:rPr lang="en-US" sz="1400" dirty="0"/>
              <a:t>(609)530-2336</a:t>
            </a:r>
            <a:r>
              <a:rPr lang="en-US" sz="1400"/>
              <a:t/>
            </a:r>
            <a:br>
              <a:rPr lang="en-US" sz="1400"/>
            </a:br>
            <a:r>
              <a:rPr lang="en-US" sz="1400" smtClean="0">
                <a:hlinkClick r:id="rId6"/>
              </a:rPr>
              <a:t>Shivani.Patel@dot.nj.gov</a:t>
            </a:r>
            <a:endParaRPr lang="en-US" sz="1400" smtClean="0"/>
          </a:p>
          <a:p>
            <a:pPr marL="0" indent="0" algn="ctr">
              <a:lnSpc>
                <a:spcPct val="100000"/>
              </a:lnSpc>
              <a:spcBef>
                <a:spcPts val="0"/>
              </a:spcBef>
              <a:spcAft>
                <a:spcPts val="0"/>
              </a:spcAft>
              <a:buNone/>
            </a:pPr>
            <a:endParaRPr lang="en-US" sz="1400" dirty="0" smtClean="0"/>
          </a:p>
          <a:p>
            <a:pPr marL="0" indent="0" algn="ctr">
              <a:lnSpc>
                <a:spcPct val="100000"/>
              </a:lnSpc>
              <a:spcBef>
                <a:spcPts val="0"/>
              </a:spcBef>
              <a:spcAft>
                <a:spcPts val="0"/>
              </a:spcAft>
              <a:buNone/>
            </a:pPr>
            <a:endParaRPr lang="en-US" sz="1400" dirty="0" smtClean="0"/>
          </a:p>
          <a:p>
            <a:pPr marL="0" indent="0" algn="ctr">
              <a:lnSpc>
                <a:spcPct val="100000"/>
              </a:lnSpc>
              <a:spcBef>
                <a:spcPts val="0"/>
              </a:spcBef>
              <a:spcAft>
                <a:spcPts val="0"/>
              </a:spcAft>
              <a:buNone/>
            </a:pPr>
            <a:endParaRPr lang="en-US" sz="1400" dirty="0"/>
          </a:p>
          <a:p>
            <a:pPr marL="0" indent="0" algn="ctr">
              <a:lnSpc>
                <a:spcPct val="100000"/>
              </a:lnSpc>
              <a:spcBef>
                <a:spcPts val="600"/>
              </a:spcBef>
              <a:spcAft>
                <a:spcPts val="0"/>
              </a:spcAft>
              <a:buNone/>
            </a:pPr>
            <a:endParaRPr lang="en-US" sz="1400" dirty="0">
              <a:solidFill>
                <a:schemeClr val="tx1"/>
              </a:solidFill>
            </a:endParaRPr>
          </a:p>
        </p:txBody>
      </p:sp>
    </p:spTree>
    <p:extLst>
      <p:ext uri="{BB962C8B-B14F-4D97-AF65-F5344CB8AC3E}">
        <p14:creationId xmlns:p14="http://schemas.microsoft.com/office/powerpoint/2010/main" val="132523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1673342"/>
            <a:ext cx="8576841" cy="2457642"/>
          </a:xfrm>
        </p:spPr>
        <p:txBody>
          <a:bodyPr>
            <a:noAutofit/>
          </a:bodyPr>
          <a:lstStyle/>
          <a:p>
            <a:pPr marL="286136" indent="-286136">
              <a:spcBef>
                <a:spcPts val="1800"/>
              </a:spcBef>
              <a:buSzPct val="115000"/>
              <a:buFont typeface="Arial" panose="020B0604020202020204" pitchFamily="34" charset="0"/>
              <a:buChar char="•"/>
            </a:pPr>
            <a:r>
              <a:rPr lang="en-US" sz="1800" dirty="0" smtClean="0">
                <a:solidFill>
                  <a:schemeClr val="tx1"/>
                </a:solidFill>
              </a:rPr>
              <a:t>Notifying </a:t>
            </a:r>
            <a:r>
              <a:rPr lang="en-US" sz="1800" dirty="0">
                <a:solidFill>
                  <a:schemeClr val="tx1"/>
                </a:solidFill>
              </a:rPr>
              <a:t>the respective population about applicable programs. </a:t>
            </a:r>
          </a:p>
          <a:p>
            <a:pPr marL="286136" indent="-286136">
              <a:spcBef>
                <a:spcPts val="1800"/>
              </a:spcBef>
              <a:buSzPct val="115000"/>
              <a:buFont typeface="Arial" panose="020B0604020202020204" pitchFamily="34" charset="0"/>
              <a:buChar char="•"/>
            </a:pPr>
            <a:r>
              <a:rPr lang="en-US" sz="1800" dirty="0">
                <a:solidFill>
                  <a:schemeClr val="tx1"/>
                </a:solidFill>
              </a:rPr>
              <a:t>Information and services to be provided in languages other than English when significant numbers of beneficiaries are of limited English speaking ability. </a:t>
            </a:r>
          </a:p>
          <a:p>
            <a:pPr marL="286136" indent="-286136">
              <a:spcBef>
                <a:spcPts val="1800"/>
              </a:spcBef>
              <a:buSzPct val="115000"/>
              <a:buFont typeface="Arial" panose="020B0604020202020204" pitchFamily="34" charset="0"/>
              <a:buChar char="•"/>
            </a:pPr>
            <a:r>
              <a:rPr lang="en-US" sz="1800" dirty="0">
                <a:solidFill>
                  <a:schemeClr val="tx1"/>
                </a:solidFill>
              </a:rPr>
              <a:t>Assurance of nondiscrimination in purchasing of services. </a:t>
            </a:r>
          </a:p>
        </p:txBody>
      </p:sp>
      <p:sp>
        <p:nvSpPr>
          <p:cNvPr id="4" name="Title 1"/>
          <p:cNvSpPr txBox="1">
            <a:spLocks/>
          </p:cNvSpPr>
          <p:nvPr/>
        </p:nvSpPr>
        <p:spPr>
          <a:xfrm>
            <a:off x="421344" y="272374"/>
            <a:ext cx="8074915" cy="892632"/>
          </a:xfrm>
          <a:prstGeom prst="rect">
            <a:avLst/>
          </a:prstGeom>
        </p:spPr>
        <p:txBody>
          <a:bodyPr vert="horz" lIns="90559" tIns="45280" rIns="90559" bIns="4528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fontAlgn="auto">
              <a:spcAft>
                <a:spcPts val="0"/>
              </a:spcAft>
            </a:pPr>
            <a:r>
              <a:rPr lang="en-US" sz="3565" b="1" dirty="0">
                <a:latin typeface="+mn-lt"/>
              </a:rPr>
              <a:t>Title VI </a:t>
            </a:r>
            <a:r>
              <a:rPr lang="en-US" sz="3565" b="1" dirty="0" smtClean="0">
                <a:latin typeface="+mn-lt"/>
              </a:rPr>
              <a:t>Requires</a:t>
            </a:r>
            <a:endParaRPr lang="en-US" sz="3565" b="1" dirty="0">
              <a:latin typeface="+mn-lt"/>
            </a:endParaRPr>
          </a:p>
        </p:txBody>
      </p:sp>
      <p:sp>
        <p:nvSpPr>
          <p:cNvPr id="2" name="Rectangle 1"/>
          <p:cNvSpPr/>
          <p:nvPr/>
        </p:nvSpPr>
        <p:spPr>
          <a:xfrm>
            <a:off x="894586" y="4597064"/>
            <a:ext cx="7400545" cy="646331"/>
          </a:xfrm>
          <a:prstGeom prst="rect">
            <a:avLst/>
          </a:prstGeom>
        </p:spPr>
        <p:txBody>
          <a:bodyPr wrap="square">
            <a:spAutoFit/>
          </a:bodyPr>
          <a:lstStyle/>
          <a:p>
            <a:pPr marL="286136" indent="-286136">
              <a:buSzPct val="115000"/>
              <a:buFont typeface="Arial" panose="020B0604020202020204" pitchFamily="34" charset="0"/>
              <a:buChar char="•"/>
            </a:pPr>
            <a:r>
              <a:rPr lang="en-US" sz="1800" dirty="0" smtClean="0">
                <a:latin typeface="+mn-lt"/>
              </a:rPr>
              <a:t>Participation </a:t>
            </a:r>
            <a:r>
              <a:rPr lang="en-US" sz="1800" dirty="0">
                <a:latin typeface="+mn-lt"/>
              </a:rPr>
              <a:t>of minorities as members of planning or advisory bodies for programs receiving federal funds. </a:t>
            </a:r>
          </a:p>
        </p:txBody>
      </p:sp>
      <p:sp>
        <p:nvSpPr>
          <p:cNvPr id="8" name="TextBox 7"/>
          <p:cNvSpPr txBox="1"/>
          <p:nvPr/>
        </p:nvSpPr>
        <p:spPr>
          <a:xfrm>
            <a:off x="609600" y="4130984"/>
            <a:ext cx="31242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libri" panose="020F0502020204030204" pitchFamily="34" charset="0"/>
              </a:rPr>
              <a:t>Title VI encourages </a:t>
            </a:r>
            <a:endParaRPr lang="en-US" sz="2000" b="1" dirty="0">
              <a:effectLst>
                <a:outerShdw blurRad="38100" dist="38100" dir="2700000" algn="tl">
                  <a:srgbClr val="000000">
                    <a:alpha val="43137"/>
                  </a:srgbClr>
                </a:outerShdw>
              </a:effectLst>
              <a:latin typeface="Calibri" panose="020F050202020403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961672" y="5105400"/>
            <a:ext cx="1333459" cy="893296"/>
          </a:xfrm>
          <a:prstGeom prst="rect">
            <a:avLst/>
          </a:prstGeom>
        </p:spPr>
      </p:pic>
    </p:spTree>
    <p:extLst>
      <p:ext uri="{BB962C8B-B14F-4D97-AF65-F5344CB8AC3E}">
        <p14:creationId xmlns:p14="http://schemas.microsoft.com/office/powerpoint/2010/main" val="407778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1457528"/>
            <a:ext cx="4267200" cy="4768174"/>
          </a:xfrm>
        </p:spPr>
        <p:txBody>
          <a:bodyPr>
            <a:noAutofit/>
          </a:bodyPr>
          <a:lstStyle/>
          <a:p>
            <a:pPr marL="274320" lvl="1">
              <a:buClr>
                <a:schemeClr val="bg2">
                  <a:lumMod val="25000"/>
                </a:schemeClr>
              </a:buClr>
              <a:buSzPct val="85000"/>
              <a:buFont typeface="Wingdings 2"/>
              <a:buChar char=""/>
            </a:pPr>
            <a:r>
              <a:rPr lang="en-US"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Maintain a signed Title VI Nondiscrimination Policy Statement</a:t>
            </a:r>
          </a:p>
          <a:p>
            <a:pPr marL="274320" lvl="1">
              <a:spcBef>
                <a:spcPts val="1200"/>
              </a:spcBef>
              <a:buClr>
                <a:schemeClr val="bg2">
                  <a:lumMod val="25000"/>
                </a:schemeClr>
              </a:buClr>
              <a:buSzPct val="85000"/>
              <a:buFont typeface="Wingdings 2"/>
              <a:buChar char=""/>
            </a:pPr>
            <a:r>
              <a:rPr lang="en-US"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Submit </a:t>
            </a:r>
            <a:r>
              <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signed Standard Title VI Assurance </a:t>
            </a: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that programs, activities, and facilities will be operated in a nondiscriminatory manner.</a:t>
            </a:r>
          </a:p>
          <a:p>
            <a:pPr marL="282575" indent="-282575" fontAlgn="auto">
              <a:spcBef>
                <a:spcPts val="1200"/>
              </a:spcBef>
              <a:spcAft>
                <a:spcPts val="0"/>
              </a:spcAft>
              <a:buClr>
                <a:schemeClr val="bg2">
                  <a:lumMod val="25000"/>
                </a:schemeClr>
              </a:buClr>
              <a:buSzPct val="115000"/>
              <a:buFont typeface="Arial" panose="020B0604020202020204" pitchFamily="34" charset="0"/>
              <a:buChar char="•"/>
              <a:defRPr/>
            </a:pPr>
            <a:r>
              <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Develop EEO/Affirmative Action Program </a:t>
            </a: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 how the LPA addresses recruiting, hiring and promoting females, minorities, disabled and veterans.</a:t>
            </a:r>
          </a:p>
          <a:p>
            <a:pPr marL="282575" indent="-282575" fontAlgn="auto">
              <a:spcBef>
                <a:spcPts val="1200"/>
              </a:spcBef>
              <a:spcAft>
                <a:spcPts val="0"/>
              </a:spcAft>
              <a:buClr>
                <a:schemeClr val="bg2">
                  <a:lumMod val="25000"/>
                </a:schemeClr>
              </a:buClr>
              <a:buSzPct val="115000"/>
              <a:buFont typeface="Arial" panose="020B0604020202020204" pitchFamily="34" charset="0"/>
              <a:buChar char="•"/>
              <a:defRPr/>
            </a:pPr>
            <a:r>
              <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rPr>
              <a:t>Develop DBE/Affirmative Action Program </a:t>
            </a: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 how the LPA addresses recruiting Disadvantaged Business Enterprises for work as consultants, contractors, etc.</a:t>
            </a:r>
          </a:p>
          <a:p>
            <a:pPr marL="282575" lvl="1" indent="-282575">
              <a:buClr>
                <a:schemeClr val="bg2">
                  <a:lumMod val="25000"/>
                </a:schemeClr>
              </a:buClr>
              <a:buSzPct val="85000"/>
              <a:buFont typeface="Wingdings 2"/>
              <a:buChar char=""/>
            </a:pPr>
            <a:endParaRPr lang="en-US" sz="1600" i="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half" idx="2"/>
          </p:nvPr>
        </p:nvSpPr>
        <p:spPr>
          <a:xfrm>
            <a:off x="4797552" y="1457528"/>
            <a:ext cx="4038600" cy="4768174"/>
          </a:xfrm>
        </p:spPr>
        <p:txBody>
          <a:bodyPr>
            <a:noAutofit/>
          </a:bodyPr>
          <a:lstStyle/>
          <a:p>
            <a:pPr marL="282575" indent="-282575" fontAlgn="auto">
              <a:spcBef>
                <a:spcPts val="1200"/>
              </a:spcBef>
              <a:spcAft>
                <a:spcPts val="600"/>
              </a:spcAft>
              <a:buClr>
                <a:schemeClr val="bg2">
                  <a:lumMod val="25000"/>
                </a:schemeClr>
              </a:buClr>
              <a:buSzPct val="115000"/>
              <a:buFont typeface="Arial" panose="020B0604020202020204" pitchFamily="34" charset="0"/>
              <a:buChar char="•"/>
              <a:defRP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Extend subcontracting opportunities to Disadvantaged Business Enterprises (DBEs)</a:t>
            </a:r>
          </a:p>
          <a:p>
            <a:pPr marL="290513" indent="-236538">
              <a:spcBef>
                <a:spcPts val="1200"/>
              </a:spcBef>
              <a:buClr>
                <a:schemeClr val="bg2">
                  <a:lumMod val="25000"/>
                </a:schemeClr>
              </a:buClr>
              <a:buSzPct val="115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Disseminate Title VI information to your beneficiaries and stakeholders, including employees, subcontractors and the General public.</a:t>
            </a:r>
          </a:p>
          <a:p>
            <a:pPr marL="290513" indent="-290513">
              <a:spcBef>
                <a:spcPts val="1200"/>
              </a:spcBef>
              <a:buClr>
                <a:schemeClr val="bg2">
                  <a:lumMod val="25000"/>
                </a:schemeClr>
              </a:buClr>
              <a:buSzPct val="115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Ensure Title VI provisions are included in all contracts and subcontracts</a:t>
            </a:r>
          </a:p>
          <a:p>
            <a:pPr marL="290513" indent="-290513">
              <a:spcBef>
                <a:spcPts val="1200"/>
              </a:spcBef>
              <a:buClr>
                <a:schemeClr val="bg2">
                  <a:lumMod val="25000"/>
                </a:schemeClr>
              </a:buClr>
              <a:buSzPct val="115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Develop Title VI procedures to ensure nondiscrimination in all services, programs and activities, including involving persons of LEP, the public and other protected groups.</a:t>
            </a:r>
          </a:p>
          <a:p>
            <a:pPr marL="407987" indent="-285750" fontAlgn="auto">
              <a:spcBef>
                <a:spcPts val="1200"/>
              </a:spcBef>
              <a:spcAft>
                <a:spcPts val="600"/>
              </a:spcAft>
              <a:buClr>
                <a:schemeClr val="bg2">
                  <a:lumMod val="25000"/>
                </a:schemeClr>
              </a:buClr>
              <a:buSzPct val="115000"/>
              <a:buFont typeface="Arial" panose="020B0604020202020204" pitchFamily="34" charset="0"/>
              <a:buChar char="•"/>
              <a:defRPr/>
            </a:pP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7402749" y="296666"/>
            <a:ext cx="1433403" cy="792622"/>
          </a:xfrm>
          <a:prstGeom prst="rect">
            <a:avLst/>
          </a:prstGeom>
        </p:spPr>
      </p:pic>
      <p:sp>
        <p:nvSpPr>
          <p:cNvPr id="7" name="Title 1"/>
          <p:cNvSpPr txBox="1">
            <a:spLocks noGrp="1"/>
          </p:cNvSpPr>
          <p:nvPr>
            <p:ph type="title"/>
          </p:nvPr>
        </p:nvSpPr>
        <p:spPr>
          <a:xfrm>
            <a:off x="301752" y="214009"/>
            <a:ext cx="8534400" cy="95836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000" b="1" dirty="0"/>
              <a:t>Responsibilities </a:t>
            </a:r>
            <a:r>
              <a:rPr lang="en-US" sz="3000" b="1" dirty="0" smtClean="0"/>
              <a:t>at the County</a:t>
            </a:r>
            <a:br>
              <a:rPr lang="en-US" sz="3000" b="1" dirty="0" smtClean="0"/>
            </a:br>
            <a:r>
              <a:rPr lang="en-US" sz="3000" b="1" dirty="0" smtClean="0"/>
              <a:t>Agency Level</a:t>
            </a:r>
            <a:endParaRPr lang="en-US" sz="3000" b="1" dirty="0"/>
          </a:p>
        </p:txBody>
      </p:sp>
    </p:spTree>
    <p:extLst>
      <p:ext uri="{BB962C8B-B14F-4D97-AF65-F5344CB8AC3E}">
        <p14:creationId xmlns:p14="http://schemas.microsoft.com/office/powerpoint/2010/main" val="332020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943" y="2511707"/>
            <a:ext cx="8623139" cy="3450500"/>
          </a:xfrm>
        </p:spPr>
        <p:txBody>
          <a:bodyPr anchor="ctr">
            <a:normAutofit/>
          </a:bodyPr>
          <a:lstStyle/>
          <a:p>
            <a:r>
              <a:rPr lang="en-US" sz="4000" b="1" dirty="0" smtClean="0">
                <a:solidFill>
                  <a:schemeClr val="tx1"/>
                </a:solidFill>
              </a:rPr>
              <a:t>Title VI Nondiscrimination</a:t>
            </a:r>
            <a:br>
              <a:rPr lang="en-US" sz="4000" b="1" dirty="0" smtClean="0">
                <a:solidFill>
                  <a:schemeClr val="tx1"/>
                </a:solidFill>
              </a:rPr>
            </a:br>
            <a:r>
              <a:rPr lang="en-US" sz="4000" b="1" dirty="0" smtClean="0">
                <a:solidFill>
                  <a:schemeClr val="tx1"/>
                </a:solidFill>
              </a:rPr>
              <a:t> Policy Statement </a:t>
            </a:r>
            <a:br>
              <a:rPr lang="en-US" sz="4000" b="1" dirty="0" smtClean="0">
                <a:solidFill>
                  <a:schemeClr val="tx1"/>
                </a:solidFill>
              </a:rPr>
            </a:br>
            <a:r>
              <a:rPr lang="en-US" sz="4000" b="1" dirty="0" smtClean="0">
                <a:solidFill>
                  <a:schemeClr val="tx1"/>
                </a:solidFill>
              </a:rPr>
              <a:t>&amp;</a:t>
            </a:r>
            <a:br>
              <a:rPr lang="en-US" sz="4000" b="1" dirty="0" smtClean="0">
                <a:solidFill>
                  <a:schemeClr val="tx1"/>
                </a:solidFill>
              </a:rPr>
            </a:br>
            <a:r>
              <a:rPr lang="en-US" sz="4000" b="1" dirty="0" smtClean="0">
                <a:solidFill>
                  <a:schemeClr val="tx1"/>
                </a:solidFill>
              </a:rPr>
              <a:t> Standard Title VI Assurances</a:t>
            </a:r>
            <a:endParaRPr lang="en-US" sz="4000" b="1"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682" t="25000" r="6370"/>
          <a:stretch/>
        </p:blipFill>
        <p:spPr>
          <a:xfrm>
            <a:off x="7170914" y="230925"/>
            <a:ext cx="1652812" cy="1043881"/>
          </a:xfrm>
          <a:prstGeom prst="rect">
            <a:avLst/>
          </a:prstGeom>
        </p:spPr>
      </p:pic>
    </p:spTree>
    <p:extLst>
      <p:ext uri="{BB962C8B-B14F-4D97-AF65-F5344CB8AC3E}">
        <p14:creationId xmlns:p14="http://schemas.microsoft.com/office/powerpoint/2010/main" val="294454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4456</Words>
  <Application>Microsoft Office PowerPoint</Application>
  <PresentationFormat>Letter Paper (8.5x11 in)</PresentationFormat>
  <Paragraphs>921</Paragraphs>
  <Slides>61</Slides>
  <Notes>23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61</vt:i4>
      </vt:variant>
    </vt:vector>
  </HeadingPairs>
  <TitlesOfParts>
    <vt:vector size="76" baseType="lpstr">
      <vt:lpstr>Arial</vt:lpstr>
      <vt:lpstr>Arial Black</vt:lpstr>
      <vt:lpstr>Calibri</vt:lpstr>
      <vt:lpstr>Franklin Gothic Book</vt:lpstr>
      <vt:lpstr>Georgia</vt:lpstr>
      <vt:lpstr>SansSerif</vt:lpstr>
      <vt:lpstr>Tahoma</vt:lpstr>
      <vt:lpstr>Times New Roman</vt:lpstr>
      <vt:lpstr>Wingdings</vt:lpstr>
      <vt:lpstr>Wingdings 2</vt:lpstr>
      <vt:lpstr>Civic</vt:lpstr>
      <vt:lpstr>4_Civic</vt:lpstr>
      <vt:lpstr>6_Civic</vt:lpstr>
      <vt:lpstr>Acrobat Document</vt:lpstr>
      <vt:lpstr>Document</vt:lpstr>
      <vt:lpstr>New Jersey Department of Transportation </vt:lpstr>
      <vt:lpstr>Presentation Objectives</vt:lpstr>
      <vt:lpstr>PowerPoint Presentation</vt:lpstr>
      <vt:lpstr>PowerPoint Presentation</vt:lpstr>
      <vt:lpstr>PowerPoint Presentation</vt:lpstr>
      <vt:lpstr>PowerPoint Presentation</vt:lpstr>
      <vt:lpstr>PowerPoint Presentation</vt:lpstr>
      <vt:lpstr>Responsibilities at the County Agency Level</vt:lpstr>
      <vt:lpstr>Title VI Nondiscrimination  Policy Statement  &amp;  Standard Title VI Assurances</vt:lpstr>
      <vt:lpstr>Title VI Nondiscrimination Policy Statement</vt:lpstr>
      <vt:lpstr>PowerPoint Presentation</vt:lpstr>
      <vt:lpstr>Standard Title VI Assurance</vt:lpstr>
      <vt:lpstr>Standard Title VI Assurance</vt:lpstr>
      <vt:lpstr>Standard Title VI Assurance -Appendix A</vt:lpstr>
      <vt:lpstr>Standard Title VI Assurance – Appendix B</vt:lpstr>
      <vt:lpstr>Standard Title VI Assurance – Appendix C</vt:lpstr>
      <vt:lpstr>Standard Title VI Assurance – Appendix D</vt:lpstr>
      <vt:lpstr>Standard Title VI Assurance – Appendix E</vt:lpstr>
      <vt:lpstr>Equal Employment Opportunity Program</vt:lpstr>
      <vt:lpstr>PowerPoint Presentation</vt:lpstr>
      <vt:lpstr>Statement of Policy  </vt:lpstr>
      <vt:lpstr>Statement of Policy  </vt:lpstr>
      <vt:lpstr>Dissemination of Policy - Internally</vt:lpstr>
      <vt:lpstr>Dissemination of Policy - Externally</vt:lpstr>
      <vt:lpstr>Employment Practices</vt:lpstr>
      <vt:lpstr>Employment Practices</vt:lpstr>
      <vt:lpstr>Workforce Analysis</vt:lpstr>
      <vt:lpstr>Workforce Analysis Worksheet</vt:lpstr>
      <vt:lpstr>Availability Analysis</vt:lpstr>
      <vt:lpstr>PowerPoint Presentation</vt:lpstr>
      <vt:lpstr>Utilization Analysis</vt:lpstr>
      <vt:lpstr>PowerPoint Presentation</vt:lpstr>
      <vt:lpstr>Goals and Timetables</vt:lpstr>
      <vt:lpstr>Monitoring and Reporting</vt:lpstr>
      <vt:lpstr>DBE Affirmative Action Program</vt:lpstr>
      <vt:lpstr>PowerPoint Presentation</vt:lpstr>
      <vt:lpstr>PowerPoint Presentation</vt:lpstr>
      <vt:lpstr>How to Develop an ADA Self-Evaluation &amp; Transition Plan</vt:lpstr>
      <vt:lpstr>Title II- State and Local Governments</vt:lpstr>
      <vt:lpstr>Title II- State and Local Governments</vt:lpstr>
      <vt:lpstr>Court Cases</vt:lpstr>
      <vt:lpstr>Court Cases</vt:lpstr>
      <vt:lpstr>Self-Evaluation</vt:lpstr>
      <vt:lpstr>Self-Evaluation </vt:lpstr>
      <vt:lpstr>Self-Evaluation Barriers</vt:lpstr>
      <vt:lpstr>Self-Evaluation Barriers</vt:lpstr>
      <vt:lpstr>Self-Evaluation Barriers </vt:lpstr>
      <vt:lpstr>Self-Evaluation </vt:lpstr>
      <vt:lpstr>Self-Evaluation</vt:lpstr>
      <vt:lpstr>Self-Evaluation</vt:lpstr>
      <vt:lpstr>Self-Evaluation </vt:lpstr>
      <vt:lpstr>Self-Evaluation</vt:lpstr>
      <vt:lpstr>  Transition Plan</vt:lpstr>
      <vt:lpstr>Transition Plan</vt:lpstr>
      <vt:lpstr>Transition Plan </vt:lpstr>
      <vt:lpstr>Transition Plan</vt:lpstr>
      <vt:lpstr>Transition Plan</vt:lpstr>
      <vt:lpstr>Transition Plan </vt:lpstr>
      <vt:lpstr>ADA Links</vt:lpstr>
      <vt:lpstr>Questions?</vt:lpstr>
      <vt:lpstr>Title VI Contact Information</vt:lpstr>
    </vt:vector>
  </TitlesOfParts>
  <Company>New Jersey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Taliaferro, Cheryl</dc:creator>
  <cp:lastModifiedBy>Section, Chrystal</cp:lastModifiedBy>
  <cp:revision>82</cp:revision>
  <cp:lastPrinted>2016-04-05T15:25:21Z</cp:lastPrinted>
  <dcterms:created xsi:type="dcterms:W3CDTF">2015-03-26T15:39:53Z</dcterms:created>
  <dcterms:modified xsi:type="dcterms:W3CDTF">2017-03-13T18:09:39Z</dcterms:modified>
</cp:coreProperties>
</file>