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0" r:id="rId4"/>
    <p:sldId id="258" r:id="rId5"/>
    <p:sldId id="270" r:id="rId6"/>
    <p:sldId id="267" r:id="rId7"/>
    <p:sldId id="271" r:id="rId8"/>
    <p:sldId id="272" r:id="rId9"/>
    <p:sldId id="285" r:id="rId10"/>
    <p:sldId id="279" r:id="rId11"/>
    <p:sldId id="286" r:id="rId12"/>
    <p:sldId id="287" r:id="rId13"/>
    <p:sldId id="288" r:id="rId14"/>
    <p:sldId id="289" r:id="rId15"/>
    <p:sldId id="262" r:id="rId16"/>
    <p:sldId id="265" r:id="rId17"/>
    <p:sldId id="291" r:id="rId18"/>
    <p:sldId id="283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BA78223-EDA4-49F7-B7F7-B8D13F9406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E2B1E0-AC99-4090-A8CF-782AE47FB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1EE469-FCF0-4A81-BB3B-A8B43DF0A11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1F86CF-6A58-4EEC-8ABB-C3C3C6EE4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5329A7-3501-4BB6-8250-D56C6C1A7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CAFFAA-9649-4A0F-A95B-2A1D799D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6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9D9B8E-B342-4B62-8402-1404344C332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B467E3-1E8B-4826-A201-4BB2C37B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5798-1445-4DB6-9680-FCB4B2AF68DB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4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B195-C778-450C-B407-417FED960734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EF3-428A-4B56-B89A-38792C9E2132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95BA-ADA7-4B24-A583-2DC71364D9BE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615B-0B3B-4AE3-BBC6-CEF95C304786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0547-E2A8-4757-A419-A96DF45A38DE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B86C-22FB-4C51-AC47-0685B158C3D0}" type="datetime1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537D-6019-4062-8062-0492B09F6816}" type="datetime1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22B1-6E4C-48F0-A66C-4BC902B484C8}" type="datetime1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D359-6826-4F3E-8765-762930451552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62B-0548-416F-A7D1-585EF0BB9F39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8DC-712C-443A-B4A8-B8D4A262D8CA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900F-9B72-4548-9EBB-283BFFD1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1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G"/><Relationship Id="rId7" Type="http://schemas.openxmlformats.org/officeDocument/2006/relationships/image" Target="../media/image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6.JPG"/><Relationship Id="rId7" Type="http://schemas.openxmlformats.org/officeDocument/2006/relationships/image" Target="../media/image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6.JPG"/><Relationship Id="rId7" Type="http://schemas.openxmlformats.org/officeDocument/2006/relationships/image" Target="../media/image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image" Target="../media/image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7.svg"/><Relationship Id="rId5" Type="http://schemas.openxmlformats.org/officeDocument/2006/relationships/image" Target="../media/image3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12" Type="http://schemas.openxmlformats.org/officeDocument/2006/relationships/image" Target="../media/image17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openxmlformats.org/officeDocument/2006/relationships/image" Target="../media/image3.sv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CC2BB-B60E-4C91-9147-F44B0EB2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938" y="1698914"/>
            <a:ext cx="6858000" cy="1229699"/>
          </a:xfrm>
        </p:spPr>
        <p:txBody>
          <a:bodyPr>
            <a:normAutofit/>
          </a:bodyPr>
          <a:lstStyle/>
          <a:p>
            <a:r>
              <a:rPr lang="en-US" sz="4050" dirty="0" err="1">
                <a:latin typeface="Century Gothic" panose="020B0502020202020204" pitchFamily="34" charset="0"/>
              </a:rPr>
              <a:t>Redesignation</a:t>
            </a:r>
            <a:r>
              <a:rPr lang="en-US" sz="4050" dirty="0">
                <a:latin typeface="Century Gothic" panose="020B0502020202020204" pitchFamily="34" charset="0"/>
              </a:rPr>
              <a:t> of</a:t>
            </a:r>
            <a:br>
              <a:rPr lang="en-US" sz="4050" dirty="0">
                <a:latin typeface="Century Gothic" panose="020B0502020202020204" pitchFamily="34" charset="0"/>
              </a:rPr>
            </a:br>
            <a:r>
              <a:rPr lang="en-US" sz="4050" dirty="0">
                <a:latin typeface="Century Gothic" panose="020B0502020202020204" pitchFamily="34" charset="0"/>
              </a:rPr>
              <a:t>I-95 and I-295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212444-0523-4C1F-9925-416848C07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238"/>
            <a:ext cx="9144000" cy="17573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2C7A9907-1AE5-43C8-9285-30519206F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5946" y="2021036"/>
            <a:ext cx="601965" cy="6019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330416F-81C9-42CD-AF66-6DDAC5597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12268" y="2021036"/>
            <a:ext cx="752205" cy="601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929C4F-606B-45E3-A56D-1E864F6C0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47" y="5583935"/>
            <a:ext cx="633681" cy="633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5A3EB8-8B46-4006-8E33-95209BF9FF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6" y="5506847"/>
            <a:ext cx="713318" cy="7285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898416C-4038-4880-872A-F28B6C364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47" y="5572616"/>
            <a:ext cx="672118" cy="6909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8546D31-7FD3-4D24-A248-DA75F4B8A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51" y="5591009"/>
            <a:ext cx="717280" cy="6768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07DCDE0-11DE-4C40-9B30-7B633596EE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27" y="5572616"/>
            <a:ext cx="661833" cy="6768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7728CB-4FD1-4DC3-AAA8-36A504E0D7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07" y="5516251"/>
            <a:ext cx="777319" cy="7690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93E39CC-7F12-4B39-9401-01C6972217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50" y="5689947"/>
            <a:ext cx="1625904" cy="4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1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7FB8-B53C-4CDD-B43F-36D81010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94ED959-0727-47B6-91A6-333E1CB5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9" y="678221"/>
            <a:ext cx="2949178" cy="395894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latin typeface="Century Gothic" panose="020B0502020202020204" pitchFamily="34" charset="0"/>
              </a:rPr>
              <a:t>Overhead Sign Replacement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F86B3793-1DCB-40F3-A8A3-A99AF9A54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08" y="1164822"/>
            <a:ext cx="3397679" cy="1824309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Overhead signs will be updated to reflect the </a:t>
            </a:r>
            <a:r>
              <a:rPr lang="en-US" sz="1500" dirty="0" err="1">
                <a:latin typeface="Century Gothic" panose="020B0502020202020204" pitchFamily="34" charset="0"/>
              </a:rPr>
              <a:t>redesignation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Guide signs, destination signs, exit subpanels and mile markers will be replaced to reflect </a:t>
            </a:r>
            <a:r>
              <a:rPr lang="en-US" sz="1500" dirty="0" err="1">
                <a:latin typeface="Century Gothic" panose="020B0502020202020204" pitchFamily="34" charset="0"/>
              </a:rPr>
              <a:t>redesignation</a:t>
            </a:r>
            <a:r>
              <a:rPr lang="en-US" sz="1500" dirty="0">
                <a:latin typeface="Century Gothic" panose="020B0502020202020204" pitchFamily="34" charset="0"/>
              </a:rPr>
              <a:t> of road and exit numbers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FE0174-FAF7-4AE9-8232-3656D99F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98" y="532788"/>
            <a:ext cx="4301366" cy="56182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0398AE-DFFA-43AF-B3CE-1544F238AC09}"/>
              </a:ext>
            </a:extLst>
          </p:cNvPr>
          <p:cNvGrpSpPr/>
          <p:nvPr/>
        </p:nvGrpSpPr>
        <p:grpSpPr>
          <a:xfrm flipH="1">
            <a:off x="3027605" y="1449238"/>
            <a:ext cx="2079229" cy="2518914"/>
            <a:chOff x="4892040" y="1623697"/>
            <a:chExt cx="1874980" cy="28535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77850CD2-4C30-4B85-959C-22D8410BA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2040" y="1909051"/>
              <a:ext cx="18749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2C872818-B862-408B-87BD-8E28F76952ED}"/>
                </a:ext>
              </a:extLst>
            </p:cNvPr>
            <p:cNvCxnSpPr/>
            <p:nvPr/>
          </p:nvCxnSpPr>
          <p:spPr>
            <a:xfrm flipV="1">
              <a:off x="4900705" y="1623697"/>
              <a:ext cx="0" cy="2853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617B79-8358-4534-9BC5-941A38C9C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4" t="50803" r="4434" b="6187"/>
          <a:stretch/>
        </p:blipFill>
        <p:spPr>
          <a:xfrm>
            <a:off x="205566" y="3192721"/>
            <a:ext cx="2841924" cy="2388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D266E2A-4236-4219-9E8C-EA0DBBC995CE}"/>
              </a:ext>
            </a:extLst>
          </p:cNvPr>
          <p:cNvGrpSpPr/>
          <p:nvPr/>
        </p:nvGrpSpPr>
        <p:grpSpPr>
          <a:xfrm>
            <a:off x="5259233" y="1449238"/>
            <a:ext cx="908653" cy="2671314"/>
            <a:chOff x="4892040" y="1623697"/>
            <a:chExt cx="1874980" cy="28535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ABE106F-A439-4C5A-A809-39596BC79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2040" y="1909051"/>
              <a:ext cx="18749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C261FEF3-9427-43AC-9218-41476187FE0F}"/>
                </a:ext>
              </a:extLst>
            </p:cNvPr>
            <p:cNvCxnSpPr/>
            <p:nvPr/>
          </p:nvCxnSpPr>
          <p:spPr>
            <a:xfrm flipV="1">
              <a:off x="4900705" y="1623697"/>
              <a:ext cx="0" cy="2853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A0E5B6-57B5-4E7E-BA69-E831E3F94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2" y="3795622"/>
            <a:ext cx="180372" cy="1725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B31317F-0171-4193-BF01-2CF46AF73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2" y="3050686"/>
            <a:ext cx="160395" cy="16402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4A8BA292-0882-4283-B5F1-683D6B087B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76560" y="4175360"/>
            <a:ext cx="143354" cy="1433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BFAA14-26C9-47E2-AA28-676778F0B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20" y="4653792"/>
            <a:ext cx="160395" cy="164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C87D7DE-1823-4A5A-B1A9-6F4D953669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6" y="4011334"/>
            <a:ext cx="160395" cy="164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DEE940D-130E-4362-BA82-070CCB78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4464" y="6501259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E23122-77A2-4071-B9D7-7A84D65A0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45225" r="48526" b="5106"/>
          <a:stretch/>
        </p:blipFill>
        <p:spPr>
          <a:xfrm>
            <a:off x="5807552" y="2989131"/>
            <a:ext cx="3127037" cy="2097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50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7FB8-B53C-4CDD-B43F-36D81010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FE0174-FAF7-4AE9-8232-3656D99F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98" y="532788"/>
            <a:ext cx="4301366" cy="561824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68E49CA-B82E-4E60-9F81-AB095770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8" y="678221"/>
            <a:ext cx="3089337" cy="395894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latin typeface="Century Gothic" panose="020B0502020202020204" pitchFamily="34" charset="0"/>
              </a:rPr>
              <a:t>Trailblazer and Mile Post Marker Replacement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8862C325-215C-4B37-82AC-3FF1357F6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09" y="1164822"/>
            <a:ext cx="3366838" cy="1241948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Both trailblazer signs and mile posts will be replaced to reflect changes to route designation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795011B-AF67-4901-BFE3-0260C016B5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2182" r="59163" b="14638"/>
          <a:stretch/>
        </p:blipFill>
        <p:spPr>
          <a:xfrm>
            <a:off x="212426" y="2253128"/>
            <a:ext cx="1719684" cy="1748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DF80008-2247-4E56-B3CF-D07CCDC3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150" y="6492874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41591D-F64D-40AE-9491-2F67F7548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2" y="3795622"/>
            <a:ext cx="180372" cy="172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0DC5CC-C3AC-40F9-A982-B016671AA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2" y="3050686"/>
            <a:ext cx="160395" cy="16402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98200309-FC83-4575-B2C8-FC7B0863E8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76560" y="4175360"/>
            <a:ext cx="143354" cy="143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442876-937B-4B9E-B79A-3578A4858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20" y="4653792"/>
            <a:ext cx="160395" cy="1640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7C7CCA-AAA1-4CF3-B690-1F497E2F2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6" y="4011334"/>
            <a:ext cx="160395" cy="1640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D0CAFE0-89BB-446C-B7B8-A3F4745724E3}"/>
              </a:ext>
            </a:extLst>
          </p:cNvPr>
          <p:cNvGrpSpPr/>
          <p:nvPr/>
        </p:nvGrpSpPr>
        <p:grpSpPr>
          <a:xfrm flipH="1">
            <a:off x="2160961" y="1449237"/>
            <a:ext cx="2773347" cy="2605177"/>
            <a:chOff x="4892040" y="1623697"/>
            <a:chExt cx="1874980" cy="28535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441430F-3867-4D99-BB5E-6F24A0503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2040" y="1909051"/>
              <a:ext cx="18749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DBA86D00-0A53-4BE0-AB63-DD6C8CAB1389}"/>
                </a:ext>
              </a:extLst>
            </p:cNvPr>
            <p:cNvCxnSpPr/>
            <p:nvPr/>
          </p:nvCxnSpPr>
          <p:spPr>
            <a:xfrm flipV="1">
              <a:off x="4900705" y="1623697"/>
              <a:ext cx="0" cy="2853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5C3AC1D-E5A9-4343-B324-172AFE6FC2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5" t="5149" r="3776" b="13027"/>
          <a:stretch/>
        </p:blipFill>
        <p:spPr>
          <a:xfrm>
            <a:off x="946208" y="3744264"/>
            <a:ext cx="1998348" cy="2225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28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7FB8-B53C-4CDD-B43F-36D81010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FE0174-FAF7-4AE9-8232-3656D99F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98" y="532788"/>
            <a:ext cx="4301366" cy="561824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3EECDDF-214B-433E-B3EF-0065340C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9" y="678221"/>
            <a:ext cx="3221076" cy="395894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latin typeface="Century Gothic" panose="020B0502020202020204" pitchFamily="34" charset="0"/>
              </a:rPr>
              <a:t>Updating Signs on Intersecting Roadways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5F0CCB83-52A6-4669-95E1-372FBEEF5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08" y="1164822"/>
            <a:ext cx="3234687" cy="1569752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Signs will be replaced on intersecting roadways to reflect </a:t>
            </a:r>
            <a:r>
              <a:rPr lang="en-US" sz="1500" dirty="0" err="1">
                <a:latin typeface="Century Gothic" panose="020B0502020202020204" pitchFamily="34" charset="0"/>
              </a:rPr>
              <a:t>redesignation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4FD4E0-1D57-4D0A-8B66-18B34D5E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4464" y="6501259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1C971A-B85D-40D5-9643-B08E214A7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2" y="3795622"/>
            <a:ext cx="180372" cy="172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29924A-9F02-4439-B35E-264238E7D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2" y="3050686"/>
            <a:ext cx="160395" cy="1640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B1AC442-4C08-4843-9609-E691F0252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76560" y="4175360"/>
            <a:ext cx="143354" cy="143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0740A6-4574-4543-A899-FF3EF805FC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20" y="4653792"/>
            <a:ext cx="160395" cy="16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98B57C-73C7-46AA-9212-FD7B4AC43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6" y="4011334"/>
            <a:ext cx="160395" cy="1640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D0CAFE0-89BB-446C-B7B8-A3F4745724E3}"/>
              </a:ext>
            </a:extLst>
          </p:cNvPr>
          <p:cNvGrpSpPr/>
          <p:nvPr/>
        </p:nvGrpSpPr>
        <p:grpSpPr>
          <a:xfrm flipH="1">
            <a:off x="2160957" y="1606903"/>
            <a:ext cx="4067314" cy="2809822"/>
            <a:chOff x="4892040" y="1623697"/>
            <a:chExt cx="1874980" cy="28535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441430F-3867-4D99-BB5E-6F24A0503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2040" y="1909051"/>
              <a:ext cx="18749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DBA86D00-0A53-4BE0-AB63-DD6C8CAB1389}"/>
                </a:ext>
              </a:extLst>
            </p:cNvPr>
            <p:cNvCxnSpPr/>
            <p:nvPr/>
          </p:nvCxnSpPr>
          <p:spPr>
            <a:xfrm flipV="1">
              <a:off x="4900705" y="1623697"/>
              <a:ext cx="0" cy="2853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B12B9A-6BB2-4350-9159-FBF2C81213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2716" r="6971" b="10150"/>
          <a:stretch/>
        </p:blipFill>
        <p:spPr>
          <a:xfrm>
            <a:off x="140159" y="2970976"/>
            <a:ext cx="3037371" cy="2363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88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7FB8-B53C-4CDD-B43F-36D81010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FE0174-FAF7-4AE9-8232-3656D99F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98" y="532788"/>
            <a:ext cx="4301366" cy="56182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06EC34F-4283-4FFE-BBD9-F3D1B594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9" y="678221"/>
            <a:ext cx="2949178" cy="395894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latin typeface="Century Gothic" panose="020B0502020202020204" pitchFamily="34" charset="0"/>
              </a:rPr>
              <a:t>Reflecting NJTP’s I-95 Designation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6539BACA-F46A-4F80-963B-A8269DA72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09" y="1164822"/>
            <a:ext cx="3208808" cy="792973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An I-95 shield will be added to New Jersey Turnpike signs north of exit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F105ED-2BF4-4342-8181-1BB38944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4766" y="6501259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0B2A3E-791F-4909-9B14-DE384810E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2" y="3795622"/>
            <a:ext cx="180372" cy="172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32EEA2-9D42-49B3-BFBA-88DAD791C8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2" y="3050686"/>
            <a:ext cx="160395" cy="1640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B1BAB44E-C140-4566-824D-68BD36E11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76560" y="4175360"/>
            <a:ext cx="143354" cy="143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4060928-DF8D-43C7-A87C-8734D81CEB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20" y="4653792"/>
            <a:ext cx="160395" cy="1640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736389-1C62-47E4-A422-210DACCC4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6" y="4011334"/>
            <a:ext cx="160395" cy="164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4D4E14-66ED-4515-8F75-FAB1F1EF8E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6279" r="25283" b="65434"/>
          <a:stretch/>
        </p:blipFill>
        <p:spPr>
          <a:xfrm>
            <a:off x="691722" y="2048502"/>
            <a:ext cx="1846052" cy="13804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C961E2-ED90-4460-AE5F-C9ADE47DD8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36460" r="19635" b="10612"/>
          <a:stretch/>
        </p:blipFill>
        <p:spPr>
          <a:xfrm>
            <a:off x="814558" y="3623095"/>
            <a:ext cx="1541319" cy="1897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70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7FB8-B53C-4CDD-B43F-36D81010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FE0174-FAF7-4AE9-8232-3656D99F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98" y="532788"/>
            <a:ext cx="4301366" cy="561824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D36F81D-5AE6-4DC0-BE3B-59F7C38F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9" y="678221"/>
            <a:ext cx="2949178" cy="395894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latin typeface="Century Gothic" panose="020B0502020202020204" pitchFamily="34" charset="0"/>
              </a:rPr>
              <a:t>Renumbering Exit 60 to Exit 1 on I-195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4D745A2A-1A2B-4D40-B82B-2FD34F862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09" y="1164821"/>
            <a:ext cx="2961640" cy="1345465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Exit numbers on I-195/I-295 interchange will be changed to reflect mile posts on I-195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E7479DA-BF70-4F83-9E65-C69AEB0C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4464" y="6501259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12FC01-4982-4983-872F-5E93A7193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2" y="3795622"/>
            <a:ext cx="180372" cy="172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1F0E66-C529-42EA-80BA-E9F865D516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2" y="3050686"/>
            <a:ext cx="160395" cy="1640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19CD6BD-4FEF-4C8A-B9B3-E64D470B84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76560" y="4175360"/>
            <a:ext cx="143354" cy="143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581E3A-976B-405A-B447-40E38F8E0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20" y="4653792"/>
            <a:ext cx="160395" cy="16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77D026-0855-41E0-AB89-79EF1103F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6" y="4011334"/>
            <a:ext cx="160395" cy="1640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D0CAFE0-89BB-446C-B7B8-A3F4745724E3}"/>
              </a:ext>
            </a:extLst>
          </p:cNvPr>
          <p:cNvGrpSpPr/>
          <p:nvPr/>
        </p:nvGrpSpPr>
        <p:grpSpPr>
          <a:xfrm flipH="1">
            <a:off x="2160953" y="3002248"/>
            <a:ext cx="4006934" cy="1052166"/>
            <a:chOff x="4892040" y="1623697"/>
            <a:chExt cx="1874980" cy="28535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441430F-3867-4D99-BB5E-6F24A0503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2040" y="1909051"/>
              <a:ext cx="18749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DBA86D00-0A53-4BE0-AB63-DD6C8CAB1389}"/>
                </a:ext>
              </a:extLst>
            </p:cNvPr>
            <p:cNvCxnSpPr/>
            <p:nvPr/>
          </p:nvCxnSpPr>
          <p:spPr>
            <a:xfrm flipV="1">
              <a:off x="4900705" y="1623697"/>
              <a:ext cx="0" cy="2853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859162-07D1-4311-A767-B45C40464C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991" r="11770" b="10515"/>
          <a:stretch/>
        </p:blipFill>
        <p:spPr>
          <a:xfrm>
            <a:off x="117725" y="2872596"/>
            <a:ext cx="3143074" cy="22793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37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BE1F74-1CE4-4E05-AEE5-F61E17EB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4C10D89-B6B1-4D03-8946-55E84112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" y="876481"/>
            <a:ext cx="1867562" cy="395894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Changes to I-195 Exits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1C2200C1-FEE2-4C06-A512-1F3E192C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8029" y="658917"/>
            <a:ext cx="6503558" cy="1259201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Exit 60 on I-195 will be re-numbered as Exit 1 to follow I-195 mileposts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Exits 60A and 60B will become Exits 1A and 1B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The exits that are currently 1A and 1B will become 1C and 1D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1D9043-628D-4DC3-8350-7979FF0F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8282" y="6492875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3A1F87-3C74-4EDF-9954-E26AED104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6289" r="4804" b="22013"/>
          <a:stretch/>
        </p:blipFill>
        <p:spPr>
          <a:xfrm>
            <a:off x="207035" y="1593302"/>
            <a:ext cx="7444378" cy="45725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FAF7FBE-428B-4969-A0E4-97FFE1C4C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48567"/>
              </p:ext>
            </p:extLst>
          </p:nvPr>
        </p:nvGraphicFramePr>
        <p:xfrm>
          <a:off x="5736566" y="4664269"/>
          <a:ext cx="3279116" cy="161954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{1FECB4D8-DB02-4DC6-A0A2-4F2EBAE1DC90}</a:tableStyleId>
              </a:tblPr>
              <a:tblGrid>
                <a:gridCol w="1321965">
                  <a:extLst>
                    <a:ext uri="{9D8B030D-6E8A-4147-A177-3AD203B41FA5}">
                      <a16:colId xmlns:a16="http://schemas.microsoft.com/office/drawing/2014/main" xmlns="" val="714636151"/>
                    </a:ext>
                  </a:extLst>
                </a:gridCol>
                <a:gridCol w="960582">
                  <a:extLst>
                    <a:ext uri="{9D8B030D-6E8A-4147-A177-3AD203B41FA5}">
                      <a16:colId xmlns:a16="http://schemas.microsoft.com/office/drawing/2014/main" xmlns="" val="4164939063"/>
                    </a:ext>
                  </a:extLst>
                </a:gridCol>
                <a:gridCol w="996569">
                  <a:extLst>
                    <a:ext uri="{9D8B030D-6E8A-4147-A177-3AD203B41FA5}">
                      <a16:colId xmlns:a16="http://schemas.microsoft.com/office/drawing/2014/main" xmlns="" val="404637656"/>
                    </a:ext>
                  </a:extLst>
                </a:gridCol>
              </a:tblGrid>
              <a:tr h="37878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Intersecting Roadway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Old Exit Number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New Exit Number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2623369"/>
                  </a:ext>
                </a:extLst>
              </a:tr>
              <a:tr h="2940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I-295 SB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60A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1A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18719633"/>
                  </a:ext>
                </a:extLst>
              </a:tr>
              <a:tr h="2940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I-295 NB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60B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1B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3036899"/>
                  </a:ext>
                </a:extLst>
              </a:tr>
              <a:tr h="2940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206 SB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1A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1C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93056863"/>
                  </a:ext>
                </a:extLst>
              </a:tr>
              <a:tr h="2940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206 NB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1B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1D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76807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15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9A7068-FD95-462F-B19D-B9688CFF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55E8779-83E3-4D55-A9AC-9AA9B854E251}"/>
              </a:ext>
            </a:extLst>
          </p:cNvPr>
          <p:cNvSpPr txBox="1">
            <a:spLocks/>
          </p:cNvSpPr>
          <p:nvPr/>
        </p:nvSpPr>
        <p:spPr>
          <a:xfrm>
            <a:off x="93247" y="643698"/>
            <a:ext cx="2880861" cy="395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entury Gothic" panose="020B0502020202020204" pitchFamily="34" charset="0"/>
              </a:rPr>
              <a:t>Project Timeline: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3F35A7-90D3-42AF-BF6D-FC50AD5C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336" y="6479336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BD3F56F-DAA3-4ED3-AF50-631BA740B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43037"/>
              </p:ext>
            </p:extLst>
          </p:nvPr>
        </p:nvGraphicFramePr>
        <p:xfrm>
          <a:off x="556591" y="1254268"/>
          <a:ext cx="7951305" cy="42978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10450">
                  <a:extLst>
                    <a:ext uri="{9D8B030D-6E8A-4147-A177-3AD203B41FA5}">
                      <a16:colId xmlns:a16="http://schemas.microsoft.com/office/drawing/2014/main" xmlns="" val="2794774170"/>
                    </a:ext>
                  </a:extLst>
                </a:gridCol>
                <a:gridCol w="4632145">
                  <a:extLst>
                    <a:ext uri="{9D8B030D-6E8A-4147-A177-3AD203B41FA5}">
                      <a16:colId xmlns:a16="http://schemas.microsoft.com/office/drawing/2014/main" xmlns="" val="2282985865"/>
                    </a:ext>
                  </a:extLst>
                </a:gridCol>
                <a:gridCol w="1508710">
                  <a:extLst>
                    <a:ext uri="{9D8B030D-6E8A-4147-A177-3AD203B41FA5}">
                      <a16:colId xmlns:a16="http://schemas.microsoft.com/office/drawing/2014/main" xmlns="" val="3051040214"/>
                    </a:ext>
                  </a:extLst>
                </a:gridCol>
              </a:tblGrid>
              <a:tr h="9561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Anticipated Construction Timeline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Key Work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Primary Responsible Party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262805"/>
                  </a:ext>
                </a:extLst>
              </a:tr>
              <a:tr h="10554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Phase 1: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- March 2018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Replacing signs in New Jersey starting at existing I-95 Interchange 8/ Princeton Pike and moving west toward the Delaware River</a:t>
                      </a:r>
                      <a:endParaRPr lang="en-US" sz="1400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NJDOT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44833685"/>
                  </a:ext>
                </a:extLst>
              </a:tr>
              <a:tr h="130131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Phase 2: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March - April 2018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Replacing signs on both sides of the Delaware River within the Scudders Fall Bridge project limits (existing I-95 Exit 1 in New Jersey and Exits 51 and 49 in Pennsylvania).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DRJTBC/ PennDOT/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PTC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828206"/>
                  </a:ext>
                </a:extLst>
              </a:tr>
              <a:tr h="98489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Phase 3: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April - August 2018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Replacing signs at the remaining interchanges through the new interchange in Bristol, PA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PTC/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PennDOT/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NJTA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197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63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9A7068-FD95-462F-B19D-B9688CFF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3F35A7-90D3-42AF-BF6D-FC50AD5C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336" y="6479336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A7CC76-0542-49D7-9088-DB174771A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55" y="897064"/>
            <a:ext cx="5753218" cy="524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34C78A-9F09-4AF2-A627-A24383AC0848}"/>
              </a:ext>
            </a:extLst>
          </p:cNvPr>
          <p:cNvSpPr txBox="1"/>
          <p:nvPr/>
        </p:nvSpPr>
        <p:spPr>
          <a:xfrm>
            <a:off x="4572000" y="4558893"/>
            <a:ext cx="8406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I-95/PA Turnpike Interchange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55E8779-83E3-4D55-A9AC-9AA9B854E251}"/>
              </a:ext>
            </a:extLst>
          </p:cNvPr>
          <p:cNvSpPr txBox="1">
            <a:spLocks/>
          </p:cNvSpPr>
          <p:nvPr/>
        </p:nvSpPr>
        <p:spPr>
          <a:xfrm>
            <a:off x="93247" y="643698"/>
            <a:ext cx="2880861" cy="395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entury Gothic" panose="020B0502020202020204" pitchFamily="34" charset="0"/>
              </a:rPr>
              <a:t>Project Timeline: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3CF76F-9735-4C33-BECB-D0F9FD3DDF46}"/>
              </a:ext>
            </a:extLst>
          </p:cNvPr>
          <p:cNvSpPr txBox="1"/>
          <p:nvPr/>
        </p:nvSpPr>
        <p:spPr>
          <a:xfrm>
            <a:off x="3001816" y="3612167"/>
            <a:ext cx="11360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April 2018 to Early August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C10819-4E68-4C9E-86BF-4E6F24E467F1}"/>
              </a:ext>
            </a:extLst>
          </p:cNvPr>
          <p:cNvSpPr txBox="1"/>
          <p:nvPr/>
        </p:nvSpPr>
        <p:spPr>
          <a:xfrm>
            <a:off x="3348179" y="2807564"/>
            <a:ext cx="113607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– April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C90E52-958C-48C0-A278-2DAB6909EDA6}"/>
              </a:ext>
            </a:extLst>
          </p:cNvPr>
          <p:cNvSpPr txBox="1"/>
          <p:nvPr/>
        </p:nvSpPr>
        <p:spPr>
          <a:xfrm>
            <a:off x="5832760" y="1141438"/>
            <a:ext cx="11360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2018 to Early March 2018</a:t>
            </a:r>
          </a:p>
        </p:txBody>
      </p:sp>
    </p:spTree>
    <p:extLst>
      <p:ext uri="{BB962C8B-B14F-4D97-AF65-F5344CB8AC3E}">
        <p14:creationId xmlns:p14="http://schemas.microsoft.com/office/powerpoint/2010/main" val="39082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9A7068-FD95-462F-B19D-B9688CFF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55E8779-83E3-4D55-A9AC-9AA9B854E251}"/>
              </a:ext>
            </a:extLst>
          </p:cNvPr>
          <p:cNvSpPr txBox="1">
            <a:spLocks/>
          </p:cNvSpPr>
          <p:nvPr/>
        </p:nvSpPr>
        <p:spPr>
          <a:xfrm>
            <a:off x="271789" y="1107585"/>
            <a:ext cx="3662902" cy="395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entury Gothic" panose="020B0502020202020204" pitchFamily="34" charset="0"/>
              </a:rPr>
              <a:t>Project Timeline for New Jersey I-295 Exits: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FC45C4E-6EE1-4D6C-BE1D-680B5B93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7513" y="6492875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CC787A-486D-43A3-8422-6D85DDB2A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18989" r="12638" b="23368"/>
          <a:stretch/>
        </p:blipFill>
        <p:spPr>
          <a:xfrm>
            <a:off x="397164" y="1503479"/>
            <a:ext cx="8407742" cy="47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142EF-284D-4533-9AA4-9041D73AA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98B1111-21EA-42AE-A156-ACFE6D1A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0" y="908285"/>
            <a:ext cx="2592181" cy="395894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Current I-95 and I-295 Designation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C099BB-0948-49FB-8C07-35A225FC6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b="17399"/>
          <a:stretch/>
        </p:blipFill>
        <p:spPr>
          <a:xfrm>
            <a:off x="382875" y="1322119"/>
            <a:ext cx="4741491" cy="370649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22AFA56-6C37-4AD9-9C2A-83E4DB53995F}"/>
              </a:ext>
            </a:extLst>
          </p:cNvPr>
          <p:cNvSpPr/>
          <p:nvPr/>
        </p:nvSpPr>
        <p:spPr>
          <a:xfrm>
            <a:off x="588888" y="1484447"/>
            <a:ext cx="3841461" cy="2885580"/>
          </a:xfrm>
          <a:custGeom>
            <a:avLst/>
            <a:gdLst>
              <a:gd name="connsiteX0" fmla="*/ 3435023 w 3435023"/>
              <a:gd name="connsiteY0" fmla="*/ 1476096 h 2580277"/>
              <a:gd name="connsiteX1" fmla="*/ 3115846 w 3435023"/>
              <a:gd name="connsiteY1" fmla="*/ 1381205 h 2580277"/>
              <a:gd name="connsiteX2" fmla="*/ 2762163 w 3435023"/>
              <a:gd name="connsiteY2" fmla="*/ 1415711 h 2580277"/>
              <a:gd name="connsiteX3" fmla="*/ 2468865 w 3435023"/>
              <a:gd name="connsiteY3" fmla="*/ 1545107 h 2580277"/>
              <a:gd name="connsiteX4" fmla="*/ 2339469 w 3435023"/>
              <a:gd name="connsiteY4" fmla="*/ 1631371 h 2580277"/>
              <a:gd name="connsiteX5" fmla="*/ 2115182 w 3435023"/>
              <a:gd name="connsiteY5" fmla="*/ 1665877 h 2580277"/>
              <a:gd name="connsiteX6" fmla="*/ 2227325 w 3435023"/>
              <a:gd name="connsiteY6" fmla="*/ 1407084 h 2580277"/>
              <a:gd name="connsiteX7" fmla="*/ 2339469 w 3435023"/>
              <a:gd name="connsiteY7" fmla="*/ 1225930 h 2580277"/>
              <a:gd name="connsiteX8" fmla="*/ 2382601 w 3435023"/>
              <a:gd name="connsiteY8" fmla="*/ 1113786 h 2580277"/>
              <a:gd name="connsiteX9" fmla="*/ 2382601 w 3435023"/>
              <a:gd name="connsiteY9" fmla="*/ 941258 h 2580277"/>
              <a:gd name="connsiteX10" fmla="*/ 2348095 w 3435023"/>
              <a:gd name="connsiteY10" fmla="*/ 803235 h 2580277"/>
              <a:gd name="connsiteX11" fmla="*/ 2348095 w 3435023"/>
              <a:gd name="connsiteY11" fmla="*/ 725597 h 2580277"/>
              <a:gd name="connsiteX12" fmla="*/ 2425733 w 3435023"/>
              <a:gd name="connsiteY12" fmla="*/ 527190 h 2580277"/>
              <a:gd name="connsiteX13" fmla="*/ 2451612 w 3435023"/>
              <a:gd name="connsiteY13" fmla="*/ 380541 h 2580277"/>
              <a:gd name="connsiteX14" fmla="*/ 2451612 w 3435023"/>
              <a:gd name="connsiteY14" fmla="*/ 225265 h 2580277"/>
              <a:gd name="connsiteX15" fmla="*/ 2348095 w 3435023"/>
              <a:gd name="connsiteY15" fmla="*/ 104496 h 2580277"/>
              <a:gd name="connsiteX16" fmla="*/ 2175567 w 3435023"/>
              <a:gd name="connsiteY16" fmla="*/ 104496 h 2580277"/>
              <a:gd name="connsiteX17" fmla="*/ 1899522 w 3435023"/>
              <a:gd name="connsiteY17" fmla="*/ 104496 h 2580277"/>
              <a:gd name="connsiteX18" fmla="*/ 1726993 w 3435023"/>
              <a:gd name="connsiteY18" fmla="*/ 78616 h 2580277"/>
              <a:gd name="connsiteX19" fmla="*/ 1528586 w 3435023"/>
              <a:gd name="connsiteY19" fmla="*/ 979 h 2580277"/>
              <a:gd name="connsiteX20" fmla="*/ 1295673 w 3435023"/>
              <a:gd name="connsiteY20" fmla="*/ 35484 h 2580277"/>
              <a:gd name="connsiteX21" fmla="*/ 1036880 w 3435023"/>
              <a:gd name="connsiteY21" fmla="*/ 44111 h 2580277"/>
              <a:gd name="connsiteX22" fmla="*/ 812593 w 3435023"/>
              <a:gd name="connsiteY22" fmla="*/ 285650 h 2580277"/>
              <a:gd name="connsiteX23" fmla="*/ 700450 w 3435023"/>
              <a:gd name="connsiteY23" fmla="*/ 406420 h 2580277"/>
              <a:gd name="connsiteX24" fmla="*/ 562427 w 3435023"/>
              <a:gd name="connsiteY24" fmla="*/ 570322 h 2580277"/>
              <a:gd name="connsiteX25" fmla="*/ 329514 w 3435023"/>
              <a:gd name="connsiteY25" fmla="*/ 656586 h 2580277"/>
              <a:gd name="connsiteX26" fmla="*/ 234623 w 3435023"/>
              <a:gd name="connsiteY26" fmla="*/ 846367 h 2580277"/>
              <a:gd name="connsiteX27" fmla="*/ 269129 w 3435023"/>
              <a:gd name="connsiteY27" fmla="*/ 1200050 h 2580277"/>
              <a:gd name="connsiteX28" fmla="*/ 295008 w 3435023"/>
              <a:gd name="connsiteY28" fmla="*/ 1415711 h 2580277"/>
              <a:gd name="connsiteX29" fmla="*/ 182865 w 3435023"/>
              <a:gd name="connsiteY29" fmla="*/ 1631371 h 2580277"/>
              <a:gd name="connsiteX30" fmla="*/ 27589 w 3435023"/>
              <a:gd name="connsiteY30" fmla="*/ 1778020 h 2580277"/>
              <a:gd name="connsiteX31" fmla="*/ 10337 w 3435023"/>
              <a:gd name="connsiteY31" fmla="*/ 2062692 h 2580277"/>
              <a:gd name="connsiteX32" fmla="*/ 139733 w 3435023"/>
              <a:gd name="connsiteY32" fmla="*/ 2580277 h 258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35023" h="2580277">
                <a:moveTo>
                  <a:pt x="3435023" y="1476096"/>
                </a:moveTo>
                <a:cubicBezTo>
                  <a:pt x="3331506" y="1433682"/>
                  <a:pt x="3227989" y="1391269"/>
                  <a:pt x="3115846" y="1381205"/>
                </a:cubicBezTo>
                <a:cubicBezTo>
                  <a:pt x="3003703" y="1371141"/>
                  <a:pt x="2869993" y="1388394"/>
                  <a:pt x="2762163" y="1415711"/>
                </a:cubicBezTo>
                <a:cubicBezTo>
                  <a:pt x="2654333" y="1443028"/>
                  <a:pt x="2539314" y="1509164"/>
                  <a:pt x="2468865" y="1545107"/>
                </a:cubicBezTo>
                <a:cubicBezTo>
                  <a:pt x="2398416" y="1581050"/>
                  <a:pt x="2398416" y="1611243"/>
                  <a:pt x="2339469" y="1631371"/>
                </a:cubicBezTo>
                <a:cubicBezTo>
                  <a:pt x="2280522" y="1651499"/>
                  <a:pt x="2133873" y="1703258"/>
                  <a:pt x="2115182" y="1665877"/>
                </a:cubicBezTo>
                <a:cubicBezTo>
                  <a:pt x="2096491" y="1628496"/>
                  <a:pt x="2189944" y="1480408"/>
                  <a:pt x="2227325" y="1407084"/>
                </a:cubicBezTo>
                <a:cubicBezTo>
                  <a:pt x="2264706" y="1333760"/>
                  <a:pt x="2313590" y="1274813"/>
                  <a:pt x="2339469" y="1225930"/>
                </a:cubicBezTo>
                <a:cubicBezTo>
                  <a:pt x="2365348" y="1177047"/>
                  <a:pt x="2375412" y="1161231"/>
                  <a:pt x="2382601" y="1113786"/>
                </a:cubicBezTo>
                <a:cubicBezTo>
                  <a:pt x="2389790" y="1066341"/>
                  <a:pt x="2388352" y="993016"/>
                  <a:pt x="2382601" y="941258"/>
                </a:cubicBezTo>
                <a:cubicBezTo>
                  <a:pt x="2376850" y="889500"/>
                  <a:pt x="2353846" y="839178"/>
                  <a:pt x="2348095" y="803235"/>
                </a:cubicBezTo>
                <a:cubicBezTo>
                  <a:pt x="2342344" y="767292"/>
                  <a:pt x="2335155" y="771604"/>
                  <a:pt x="2348095" y="725597"/>
                </a:cubicBezTo>
                <a:cubicBezTo>
                  <a:pt x="2361035" y="679590"/>
                  <a:pt x="2408480" y="584699"/>
                  <a:pt x="2425733" y="527190"/>
                </a:cubicBezTo>
                <a:cubicBezTo>
                  <a:pt x="2442986" y="469681"/>
                  <a:pt x="2447299" y="430862"/>
                  <a:pt x="2451612" y="380541"/>
                </a:cubicBezTo>
                <a:cubicBezTo>
                  <a:pt x="2455925" y="330220"/>
                  <a:pt x="2468865" y="271272"/>
                  <a:pt x="2451612" y="225265"/>
                </a:cubicBezTo>
                <a:cubicBezTo>
                  <a:pt x="2434359" y="179258"/>
                  <a:pt x="2394102" y="124624"/>
                  <a:pt x="2348095" y="104496"/>
                </a:cubicBezTo>
                <a:cubicBezTo>
                  <a:pt x="2302088" y="84368"/>
                  <a:pt x="2175567" y="104496"/>
                  <a:pt x="2175567" y="104496"/>
                </a:cubicBezTo>
                <a:cubicBezTo>
                  <a:pt x="2100805" y="104496"/>
                  <a:pt x="1974284" y="108809"/>
                  <a:pt x="1899522" y="104496"/>
                </a:cubicBezTo>
                <a:cubicBezTo>
                  <a:pt x="1824760" y="100183"/>
                  <a:pt x="1788816" y="95869"/>
                  <a:pt x="1726993" y="78616"/>
                </a:cubicBezTo>
                <a:cubicBezTo>
                  <a:pt x="1665170" y="61363"/>
                  <a:pt x="1600473" y="8168"/>
                  <a:pt x="1528586" y="979"/>
                </a:cubicBezTo>
                <a:cubicBezTo>
                  <a:pt x="1456699" y="-6210"/>
                  <a:pt x="1377624" y="28295"/>
                  <a:pt x="1295673" y="35484"/>
                </a:cubicBezTo>
                <a:cubicBezTo>
                  <a:pt x="1213722" y="42673"/>
                  <a:pt x="1117393" y="2417"/>
                  <a:pt x="1036880" y="44111"/>
                </a:cubicBezTo>
                <a:cubicBezTo>
                  <a:pt x="956367" y="85805"/>
                  <a:pt x="812593" y="285650"/>
                  <a:pt x="812593" y="285650"/>
                </a:cubicBezTo>
                <a:cubicBezTo>
                  <a:pt x="756521" y="346035"/>
                  <a:pt x="742144" y="358975"/>
                  <a:pt x="700450" y="406420"/>
                </a:cubicBezTo>
                <a:cubicBezTo>
                  <a:pt x="658756" y="453865"/>
                  <a:pt x="624250" y="528628"/>
                  <a:pt x="562427" y="570322"/>
                </a:cubicBezTo>
                <a:cubicBezTo>
                  <a:pt x="500604" y="612016"/>
                  <a:pt x="384148" y="610579"/>
                  <a:pt x="329514" y="656586"/>
                </a:cubicBezTo>
                <a:cubicBezTo>
                  <a:pt x="274880" y="702593"/>
                  <a:pt x="244687" y="755790"/>
                  <a:pt x="234623" y="846367"/>
                </a:cubicBezTo>
                <a:cubicBezTo>
                  <a:pt x="224559" y="936944"/>
                  <a:pt x="259065" y="1105159"/>
                  <a:pt x="269129" y="1200050"/>
                </a:cubicBezTo>
                <a:cubicBezTo>
                  <a:pt x="279193" y="1294941"/>
                  <a:pt x="309385" y="1343824"/>
                  <a:pt x="295008" y="1415711"/>
                </a:cubicBezTo>
                <a:cubicBezTo>
                  <a:pt x="280631" y="1487598"/>
                  <a:pt x="227435" y="1570986"/>
                  <a:pt x="182865" y="1631371"/>
                </a:cubicBezTo>
                <a:cubicBezTo>
                  <a:pt x="138295" y="1691756"/>
                  <a:pt x="56344" y="1706133"/>
                  <a:pt x="27589" y="1778020"/>
                </a:cubicBezTo>
                <a:cubicBezTo>
                  <a:pt x="-1166" y="1849907"/>
                  <a:pt x="-8354" y="1928983"/>
                  <a:pt x="10337" y="2062692"/>
                </a:cubicBezTo>
                <a:cubicBezTo>
                  <a:pt x="29028" y="2196402"/>
                  <a:pt x="84380" y="2388339"/>
                  <a:pt x="139733" y="2580277"/>
                </a:cubicBezTo>
              </a:path>
            </a:pathLst>
          </a:cu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41003A-4260-4DE8-A428-18E777816270}"/>
              </a:ext>
            </a:extLst>
          </p:cNvPr>
          <p:cNvSpPr txBox="1"/>
          <p:nvPr/>
        </p:nvSpPr>
        <p:spPr>
          <a:xfrm>
            <a:off x="548388" y="5155457"/>
            <a:ext cx="1392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Current I-95 Route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B771586-0422-4677-A567-D35DDE349A36}"/>
              </a:ext>
            </a:extLst>
          </p:cNvPr>
          <p:cNvCxnSpPr>
            <a:cxnSpLocks/>
          </p:cNvCxnSpPr>
          <p:nvPr/>
        </p:nvCxnSpPr>
        <p:spPr>
          <a:xfrm>
            <a:off x="1756952" y="5277977"/>
            <a:ext cx="441172" cy="0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E876D960-7ABA-4D76-91AB-F59E32C3F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20159" y="1451711"/>
            <a:ext cx="281363" cy="28136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23A432A-FF38-4653-9210-E14207487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9342" y="2234557"/>
            <a:ext cx="281363" cy="28136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461ABDF6-021E-4A5E-BB7F-E15964ADF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0694" y="3654914"/>
            <a:ext cx="281363" cy="28136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D6B88C52-1A89-4B9E-BAD4-F14173422E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79011" y="2099049"/>
            <a:ext cx="366225" cy="293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BE9B68-8951-4E2B-ACE9-37C6B88C91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36" y="2974507"/>
            <a:ext cx="335004" cy="2681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801D6EF-4E50-438D-BB55-3F6665EE03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7" y="4169875"/>
            <a:ext cx="314810" cy="3219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1189C67-D479-4C50-8182-323AD79B33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00" y="3379665"/>
            <a:ext cx="314810" cy="321936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4536E80F-86FA-41BB-95EF-8744A0698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561" y="1328294"/>
            <a:ext cx="3644472" cy="4593112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I-95 spans from PA/NJ state line to Route 1 interchange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Current gap results in I-95 motorists traveling on I-295 and I-195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I-95 continues on NJ Turnpike from I-195 interchange to NJ/NY state 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3DD4DA9-BDC5-4E07-8AF1-9345AA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9632" y="6492875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2</a:t>
            </a:fld>
            <a:endParaRPr lang="en-US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6C323B67-E0B2-41E7-A09C-1B15AC910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72542" y="2786555"/>
            <a:ext cx="281363" cy="281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5DD05-0442-4365-AEEC-6AD8C83935B1}"/>
              </a:ext>
            </a:extLst>
          </p:cNvPr>
          <p:cNvSpPr/>
          <p:nvPr/>
        </p:nvSpPr>
        <p:spPr>
          <a:xfrm>
            <a:off x="1958340" y="2724151"/>
            <a:ext cx="219076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00012-7C43-4C18-9515-0509776B9F1B}"/>
              </a:ext>
            </a:extLst>
          </p:cNvPr>
          <p:cNvSpPr txBox="1"/>
          <p:nvPr/>
        </p:nvSpPr>
        <p:spPr>
          <a:xfrm>
            <a:off x="1876530" y="2679765"/>
            <a:ext cx="38671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B7F1D8-C6C6-48CE-A7D9-F253EB316F76}"/>
              </a:ext>
            </a:extLst>
          </p:cNvPr>
          <p:cNvSpPr/>
          <p:nvPr/>
        </p:nvSpPr>
        <p:spPr>
          <a:xfrm>
            <a:off x="2534544" y="2211163"/>
            <a:ext cx="219076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A7A0611-0E42-409E-8A46-40DC213D4DE7}"/>
              </a:ext>
            </a:extLst>
          </p:cNvPr>
          <p:cNvSpPr txBox="1"/>
          <p:nvPr/>
        </p:nvSpPr>
        <p:spPr>
          <a:xfrm>
            <a:off x="2457701" y="2167254"/>
            <a:ext cx="38671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06D85281-4383-4ACA-BA8C-12D4ECB89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9121" y="4542709"/>
            <a:ext cx="281363" cy="28136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C066567-E4A0-4803-AB76-3467DEBAB3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62749" y="1399589"/>
            <a:ext cx="174081" cy="16880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0684EE3B-5E9A-47A7-B0DE-E16CC919E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08415" y="3716854"/>
            <a:ext cx="366225" cy="2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142EF-284D-4533-9AA4-9041D73AA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92D2B3B-9C82-4B89-A8DF-67DD44E1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6" b="17622"/>
          <a:stretch/>
        </p:blipFill>
        <p:spPr>
          <a:xfrm>
            <a:off x="374523" y="1312805"/>
            <a:ext cx="4775721" cy="372344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98B1111-21EA-42AE-A156-ACFE6D1A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" y="908285"/>
            <a:ext cx="2375694" cy="395894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I-95 and I-295 </a:t>
            </a:r>
            <a:r>
              <a:rPr lang="en-US" sz="2400" b="1" dirty="0" err="1">
                <a:latin typeface="Century Gothic" panose="020B0502020202020204" pitchFamily="34" charset="0"/>
              </a:rPr>
              <a:t>Redesignation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69A89E68-0802-4EAC-8E04-8796ED8EED2D}"/>
              </a:ext>
            </a:extLst>
          </p:cNvPr>
          <p:cNvSpPr/>
          <p:nvPr/>
        </p:nvSpPr>
        <p:spPr>
          <a:xfrm>
            <a:off x="708740" y="2773114"/>
            <a:ext cx="4283629" cy="2100485"/>
          </a:xfrm>
          <a:custGeom>
            <a:avLst/>
            <a:gdLst>
              <a:gd name="connsiteX0" fmla="*/ 0 w 4580626"/>
              <a:gd name="connsiteY0" fmla="*/ 1647645 h 2246117"/>
              <a:gd name="connsiteX1" fmla="*/ 336430 w 4580626"/>
              <a:gd name="connsiteY1" fmla="*/ 1690777 h 2246117"/>
              <a:gd name="connsiteX2" fmla="*/ 724619 w 4580626"/>
              <a:gd name="connsiteY2" fmla="*/ 1794294 h 2246117"/>
              <a:gd name="connsiteX3" fmla="*/ 1173192 w 4580626"/>
              <a:gd name="connsiteY3" fmla="*/ 1975449 h 2246117"/>
              <a:gd name="connsiteX4" fmla="*/ 1604513 w 4580626"/>
              <a:gd name="connsiteY4" fmla="*/ 2216989 h 2246117"/>
              <a:gd name="connsiteX5" fmla="*/ 2165230 w 4580626"/>
              <a:gd name="connsiteY5" fmla="*/ 2234241 h 2246117"/>
              <a:gd name="connsiteX6" fmla="*/ 2363638 w 4580626"/>
              <a:gd name="connsiteY6" fmla="*/ 2147977 h 2246117"/>
              <a:gd name="connsiteX7" fmla="*/ 2889849 w 4580626"/>
              <a:gd name="connsiteY7" fmla="*/ 1457864 h 2246117"/>
              <a:gd name="connsiteX8" fmla="*/ 3700732 w 4580626"/>
              <a:gd name="connsiteY8" fmla="*/ 715992 h 2246117"/>
              <a:gd name="connsiteX9" fmla="*/ 4201064 w 4580626"/>
              <a:gd name="connsiteY9" fmla="*/ 379562 h 2246117"/>
              <a:gd name="connsiteX10" fmla="*/ 4580626 w 4580626"/>
              <a:gd name="connsiteY10" fmla="*/ 0 h 22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0626" h="2246117">
                <a:moveTo>
                  <a:pt x="0" y="1647645"/>
                </a:moveTo>
                <a:cubicBezTo>
                  <a:pt x="107830" y="1656990"/>
                  <a:pt x="215660" y="1666336"/>
                  <a:pt x="336430" y="1690777"/>
                </a:cubicBezTo>
                <a:cubicBezTo>
                  <a:pt x="457200" y="1715218"/>
                  <a:pt x="585159" y="1746849"/>
                  <a:pt x="724619" y="1794294"/>
                </a:cubicBezTo>
                <a:cubicBezTo>
                  <a:pt x="864079" y="1841739"/>
                  <a:pt x="1026543" y="1905000"/>
                  <a:pt x="1173192" y="1975449"/>
                </a:cubicBezTo>
                <a:cubicBezTo>
                  <a:pt x="1319841" y="2045898"/>
                  <a:pt x="1439173" y="2173857"/>
                  <a:pt x="1604513" y="2216989"/>
                </a:cubicBezTo>
                <a:cubicBezTo>
                  <a:pt x="1769853" y="2260121"/>
                  <a:pt x="2038709" y="2245743"/>
                  <a:pt x="2165230" y="2234241"/>
                </a:cubicBezTo>
                <a:cubicBezTo>
                  <a:pt x="2291751" y="2222739"/>
                  <a:pt x="2242868" y="2277373"/>
                  <a:pt x="2363638" y="2147977"/>
                </a:cubicBezTo>
                <a:cubicBezTo>
                  <a:pt x="2484408" y="2018581"/>
                  <a:pt x="2667000" y="1696528"/>
                  <a:pt x="2889849" y="1457864"/>
                </a:cubicBezTo>
                <a:cubicBezTo>
                  <a:pt x="3112698" y="1219200"/>
                  <a:pt x="3482196" y="895709"/>
                  <a:pt x="3700732" y="715992"/>
                </a:cubicBezTo>
                <a:cubicBezTo>
                  <a:pt x="3919268" y="536275"/>
                  <a:pt x="4054415" y="498894"/>
                  <a:pt x="4201064" y="379562"/>
                </a:cubicBezTo>
                <a:cubicBezTo>
                  <a:pt x="4347713" y="260230"/>
                  <a:pt x="4464169" y="130115"/>
                  <a:pt x="4580626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66AC6C0-469B-4620-B43D-DE7921B0A0A0}"/>
              </a:ext>
            </a:extLst>
          </p:cNvPr>
          <p:cNvCxnSpPr>
            <a:cxnSpLocks/>
          </p:cNvCxnSpPr>
          <p:nvPr/>
        </p:nvCxnSpPr>
        <p:spPr>
          <a:xfrm>
            <a:off x="1683845" y="5265035"/>
            <a:ext cx="441172" cy="0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D6B88C52-1A89-4B9E-BAD4-F14173422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96264" y="2091501"/>
            <a:ext cx="366225" cy="29307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xmlns="" id="{DE6A6E98-14FF-407E-AD96-A7191B4AA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1171" y="2214406"/>
            <a:ext cx="372769" cy="29831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62D4EED7-B07F-4BDE-A65C-E3C252AF3D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41025" y="1450083"/>
            <a:ext cx="372769" cy="29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BE9B68-8951-4E2B-ACE9-37C6B88C91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89" y="3009646"/>
            <a:ext cx="335004" cy="2681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3DD4DA9-BDC5-4E07-8AF1-9345AA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9632" y="6492875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3</a:t>
            </a:fld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xmlns="" id="{52876B0D-A32E-468C-B612-6F196BAD6B8B}"/>
              </a:ext>
            </a:extLst>
          </p:cNvPr>
          <p:cNvSpPr txBox="1">
            <a:spLocks/>
          </p:cNvSpPr>
          <p:nvPr/>
        </p:nvSpPr>
        <p:spPr>
          <a:xfrm>
            <a:off x="5222561" y="1328294"/>
            <a:ext cx="3644472" cy="4593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I-95 will continue on New Jersey Turnpike Extension to new               I-95/Pennsylvania Turnpike Interchange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I-95 will be </a:t>
            </a:r>
            <a:r>
              <a:rPr lang="en-US" sz="1500" dirty="0" err="1">
                <a:latin typeface="Century Gothic" panose="020B0502020202020204" pitchFamily="34" charset="0"/>
              </a:rPr>
              <a:t>redesignated</a:t>
            </a:r>
            <a:r>
              <a:rPr lang="en-US" sz="1500" dirty="0">
                <a:latin typeface="Century Gothic" panose="020B0502020202020204" pitchFamily="34" charset="0"/>
              </a:rPr>
              <a:t> to I-295 from the I-95/Pennsylvania Turnpike interchange to the Route 1 interchange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B806369-0042-427E-AD75-5A40C25C7472}"/>
              </a:ext>
            </a:extLst>
          </p:cNvPr>
          <p:cNvSpPr/>
          <p:nvPr/>
        </p:nvSpPr>
        <p:spPr>
          <a:xfrm>
            <a:off x="1958340" y="2724151"/>
            <a:ext cx="219076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10113FB-08A7-45A3-BD27-D4142019487D}"/>
              </a:ext>
            </a:extLst>
          </p:cNvPr>
          <p:cNvSpPr/>
          <p:nvPr/>
        </p:nvSpPr>
        <p:spPr>
          <a:xfrm>
            <a:off x="2534544" y="2211163"/>
            <a:ext cx="219076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94904C9-B391-4E3B-845E-62F0A477A8EA}"/>
              </a:ext>
            </a:extLst>
          </p:cNvPr>
          <p:cNvSpPr txBox="1"/>
          <p:nvPr/>
        </p:nvSpPr>
        <p:spPr>
          <a:xfrm>
            <a:off x="1867904" y="2677203"/>
            <a:ext cx="38671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4899D14-2B98-4AF3-9320-276B0812C5A1}"/>
              </a:ext>
            </a:extLst>
          </p:cNvPr>
          <p:cNvSpPr txBox="1"/>
          <p:nvPr/>
        </p:nvSpPr>
        <p:spPr>
          <a:xfrm>
            <a:off x="2449075" y="2167254"/>
            <a:ext cx="38671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47F3B4D-7C4F-4496-8617-AF315326C295}"/>
              </a:ext>
            </a:extLst>
          </p:cNvPr>
          <p:cNvSpPr txBox="1"/>
          <p:nvPr/>
        </p:nvSpPr>
        <p:spPr>
          <a:xfrm>
            <a:off x="548388" y="5155457"/>
            <a:ext cx="1319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Future I-95 Route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4D4CFDA-8405-4F5F-8BF8-4A15684ED0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56" y="4634675"/>
            <a:ext cx="314810" cy="3219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2EB5AB95-B815-458B-9922-ADB6763B3C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00" y="3379665"/>
            <a:ext cx="314810" cy="32193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DCE363B4-FD41-4648-98C5-689C73D809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31006" y="2786555"/>
            <a:ext cx="281363" cy="28136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xmlns="" id="{D4645438-14A9-4B35-94B7-AEB6128013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8537" y="3441771"/>
            <a:ext cx="281363" cy="28136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xmlns="" id="{60507B6B-804D-4F1B-93D6-5D4ED1A03E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61563" y="4670161"/>
            <a:ext cx="281363" cy="2813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8DC489A-74D1-454B-8184-037619CDBF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79" y="2747067"/>
            <a:ext cx="314810" cy="32193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92020312-B484-44DF-9C75-5FDE760426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371375" y="1399589"/>
            <a:ext cx="174081" cy="16880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xmlns="" id="{68872645-F5EF-498A-9144-A83727DB5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1900" y="4487396"/>
            <a:ext cx="281363" cy="28136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273A9A89-8B7C-44C3-AE56-01D3E1AB7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08415" y="3716854"/>
            <a:ext cx="366225" cy="2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194777-5075-44B9-B31B-1CB80FDC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CC6757-4374-4960-8758-EA542D191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6"/>
          <a:stretch/>
        </p:blipFill>
        <p:spPr>
          <a:xfrm>
            <a:off x="3312619" y="1449238"/>
            <a:ext cx="5055004" cy="4197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A7D7A70-74D3-4207-B0D2-6F5C6CCE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841664"/>
            <a:ext cx="3377185" cy="395894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I-95 and I-295 </a:t>
            </a:r>
            <a:r>
              <a:rPr lang="en-US" sz="2200" b="1" dirty="0" err="1">
                <a:latin typeface="Century Gothic" panose="020B0502020202020204" pitchFamily="34" charset="0"/>
              </a:rPr>
              <a:t>Redesignation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5ACB053-638C-4687-AC21-4E02120C4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855" y="1352907"/>
            <a:ext cx="2961640" cy="3484816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I-295 will be north/south in New Jersey and east/west in Pennsylvania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B6E492-42ED-4782-B381-97ADCE28AB94}"/>
              </a:ext>
            </a:extLst>
          </p:cNvPr>
          <p:cNvSpPr txBox="1"/>
          <p:nvPr/>
        </p:nvSpPr>
        <p:spPr>
          <a:xfrm>
            <a:off x="3312619" y="5862579"/>
            <a:ext cx="1699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Where I-295 Currently 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D0CBF6-9E42-46AB-8F92-5C0852D70852}"/>
              </a:ext>
            </a:extLst>
          </p:cNvPr>
          <p:cNvSpPr txBox="1"/>
          <p:nvPr/>
        </p:nvSpPr>
        <p:spPr>
          <a:xfrm>
            <a:off x="5852635" y="5862398"/>
            <a:ext cx="1392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Where I-295 Will End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C4FBB5F-B678-48B9-B1BE-6F808BA9A8A5}"/>
              </a:ext>
            </a:extLst>
          </p:cNvPr>
          <p:cNvSpPr/>
          <p:nvPr/>
        </p:nvSpPr>
        <p:spPr>
          <a:xfrm>
            <a:off x="7122127" y="5818401"/>
            <a:ext cx="331095" cy="33109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CEEE562-EA55-4093-A826-831C79FE47A4}"/>
              </a:ext>
            </a:extLst>
          </p:cNvPr>
          <p:cNvSpPr/>
          <p:nvPr/>
        </p:nvSpPr>
        <p:spPr>
          <a:xfrm>
            <a:off x="4943778" y="5827893"/>
            <a:ext cx="333131" cy="33313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7880BF5-93C4-46F6-AA4F-1439336CB88A}"/>
              </a:ext>
            </a:extLst>
          </p:cNvPr>
          <p:cNvSpPr/>
          <p:nvPr/>
        </p:nvSpPr>
        <p:spPr>
          <a:xfrm>
            <a:off x="7328314" y="1786253"/>
            <a:ext cx="446878" cy="44687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765DF45-B52D-4127-9F3E-58421B11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492" y="6492875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727B8E-D64E-42E3-91B4-DDB4947C29D0}"/>
              </a:ext>
            </a:extLst>
          </p:cNvPr>
          <p:cNvSpPr txBox="1"/>
          <p:nvPr/>
        </p:nvSpPr>
        <p:spPr>
          <a:xfrm>
            <a:off x="5106835" y="4189787"/>
            <a:ext cx="8406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I-95/PA Turnpike Interchange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8B62484-9B3E-4CA4-8352-6085B8FBC2C3}"/>
              </a:ext>
            </a:extLst>
          </p:cNvPr>
          <p:cNvSpPr/>
          <p:nvPr/>
        </p:nvSpPr>
        <p:spPr>
          <a:xfrm>
            <a:off x="4883396" y="4458160"/>
            <a:ext cx="446878" cy="44687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CC2BB-B60E-4C91-9147-F44B0EB2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938" y="1698914"/>
            <a:ext cx="7061662" cy="1229699"/>
          </a:xfrm>
        </p:spPr>
        <p:txBody>
          <a:bodyPr>
            <a:normAutofit/>
          </a:bodyPr>
          <a:lstStyle/>
          <a:p>
            <a:r>
              <a:rPr lang="en-US" sz="4050" dirty="0">
                <a:latin typeface="Century Gothic" panose="020B0502020202020204" pitchFamily="34" charset="0"/>
              </a:rPr>
              <a:t>Renumbering Interchanges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404C77-48C3-45F3-BC54-561C01B7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8612"/>
            <a:ext cx="9144000" cy="22560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DBB50E3-4835-404A-A9E0-1F904BC5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CB0926-97C0-49BF-852B-AF23C218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732672-122E-4E3D-AEEA-772455068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0"/>
          <a:stretch/>
        </p:blipFill>
        <p:spPr>
          <a:xfrm>
            <a:off x="172528" y="1827073"/>
            <a:ext cx="4873926" cy="432186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11D372C-1198-44BE-989D-52C772AB2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98433"/>
              </p:ext>
            </p:extLst>
          </p:nvPr>
        </p:nvGraphicFramePr>
        <p:xfrm>
          <a:off x="5175415" y="1827073"/>
          <a:ext cx="3442377" cy="432186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97918">
                  <a:extLst>
                    <a:ext uri="{9D8B030D-6E8A-4147-A177-3AD203B41FA5}">
                      <a16:colId xmlns:a16="http://schemas.microsoft.com/office/drawing/2014/main" xmlns="" val="2794774170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xmlns="" val="2282985865"/>
                    </a:ext>
                  </a:extLst>
                </a:gridCol>
                <a:gridCol w="957531">
                  <a:extLst>
                    <a:ext uri="{9D8B030D-6E8A-4147-A177-3AD203B41FA5}">
                      <a16:colId xmlns:a16="http://schemas.microsoft.com/office/drawing/2014/main" xmlns="" val="3051040214"/>
                    </a:ext>
                  </a:extLst>
                </a:gridCol>
              </a:tblGrid>
              <a:tr h="634464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entury Gothic" panose="020B0502020202020204" pitchFamily="34" charset="0"/>
                        </a:rPr>
                        <a:t>Intersecting Roadway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entury Gothic" panose="020B0502020202020204" pitchFamily="34" charset="0"/>
                        </a:rPr>
                        <a:t>Old Exit Number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entury Gothic" panose="020B0502020202020204" pitchFamily="34" charset="0"/>
                        </a:rPr>
                        <a:t>New Exit Number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262805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Princeton Pike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44833685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206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828206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Federal City Rd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1973139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31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4582535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Scotch Rd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3014312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579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9480100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29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6498388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Taylorsville Rd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30138008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332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7528927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1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37478949"/>
                  </a:ext>
                </a:extLst>
              </a:tr>
              <a:tr h="335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Route 1 Business</a:t>
                      </a:r>
                    </a:p>
                  </a:txBody>
                  <a:tcPr marL="77683" marR="77683" marT="38841" marB="388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7683" marR="77683" marT="38841" marB="3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837024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71DDBC-67DA-461B-8637-79992F2C4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3" t="78064" r="636" b="1197"/>
          <a:stretch/>
        </p:blipFill>
        <p:spPr>
          <a:xfrm>
            <a:off x="241538" y="4960189"/>
            <a:ext cx="1121435" cy="9402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4C9E3BD-E10F-43FE-83B2-252FC3D6695E}"/>
              </a:ext>
            </a:extLst>
          </p:cNvPr>
          <p:cNvSpPr txBox="1">
            <a:spLocks/>
          </p:cNvSpPr>
          <p:nvPr/>
        </p:nvSpPr>
        <p:spPr>
          <a:xfrm>
            <a:off x="99259" y="532574"/>
            <a:ext cx="7888801" cy="395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Century Gothic" panose="020B0502020202020204" pitchFamily="34" charset="0"/>
              </a:rPr>
              <a:t>Renumbering of Interchanges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8D603E7-88BD-4F38-90E2-5DDF52A82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3" y="970847"/>
            <a:ext cx="8362405" cy="816812"/>
          </a:xfrm>
        </p:spPr>
        <p:txBody>
          <a:bodyPr>
            <a:normAutofit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7 interchanges in New Jersey and 4 interchanges in Pennsylvania will be renumbered and signs will be updated to reflect new route designations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Exit numbers will correspond to new milepost markers on </a:t>
            </a:r>
            <a:r>
              <a:rPr lang="en-US" sz="1500" dirty="0" err="1">
                <a:latin typeface="Century Gothic" panose="020B0502020202020204" pitchFamily="34" charset="0"/>
              </a:rPr>
              <a:t>redesignated</a:t>
            </a:r>
            <a:r>
              <a:rPr lang="en-US" sz="1500" dirty="0">
                <a:latin typeface="Century Gothic" panose="020B0502020202020204" pitchFamily="34" charset="0"/>
              </a:rPr>
              <a:t> I-295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0D36D3-BD25-4D85-B5F8-9ACFB44C595A}"/>
              </a:ext>
            </a:extLst>
          </p:cNvPr>
          <p:cNvSpPr/>
          <p:nvPr/>
        </p:nvSpPr>
        <p:spPr>
          <a:xfrm>
            <a:off x="5177283" y="2458528"/>
            <a:ext cx="3431883" cy="23203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1FF55D-D59C-4634-AB02-60CB40D4683E}"/>
              </a:ext>
            </a:extLst>
          </p:cNvPr>
          <p:cNvSpPr/>
          <p:nvPr/>
        </p:nvSpPr>
        <p:spPr>
          <a:xfrm>
            <a:off x="5177283" y="4804913"/>
            <a:ext cx="3431883" cy="13246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C57851A6-66BB-4E8B-846A-D0BF1035FC26}"/>
              </a:ext>
            </a:extLst>
          </p:cNvPr>
          <p:cNvSpPr txBox="1">
            <a:spLocks/>
          </p:cNvSpPr>
          <p:nvPr/>
        </p:nvSpPr>
        <p:spPr>
          <a:xfrm>
            <a:off x="8319712" y="3317719"/>
            <a:ext cx="1025116" cy="57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NJ</a:t>
            </a:r>
          </a:p>
          <a:p>
            <a:pPr algn="ctr">
              <a:lnSpc>
                <a:spcPct val="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Exits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B9205FA0-F726-402C-8B53-8AF956DEAD10}"/>
              </a:ext>
            </a:extLst>
          </p:cNvPr>
          <p:cNvSpPr txBox="1">
            <a:spLocks/>
          </p:cNvSpPr>
          <p:nvPr/>
        </p:nvSpPr>
        <p:spPr>
          <a:xfrm>
            <a:off x="8170550" y="5259363"/>
            <a:ext cx="1323440" cy="75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0"/>
              </a:lnSpc>
            </a:pPr>
            <a:r>
              <a:rPr lang="en-US" sz="1200" dirty="0">
                <a:latin typeface="Century Gothic" panose="020B0502020202020204" pitchFamily="34" charset="0"/>
              </a:rPr>
              <a:t>PA</a:t>
            </a:r>
          </a:p>
          <a:p>
            <a:pPr algn="ctr">
              <a:lnSpc>
                <a:spcPct val="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Exits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5C62438-AD1F-42A0-A088-4D478F04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9756" y="6518862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4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CB0926-97C0-49BF-852B-AF23C218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4C9E3BD-E10F-43FE-83B2-252FC3D6695E}"/>
              </a:ext>
            </a:extLst>
          </p:cNvPr>
          <p:cNvSpPr txBox="1">
            <a:spLocks/>
          </p:cNvSpPr>
          <p:nvPr/>
        </p:nvSpPr>
        <p:spPr>
          <a:xfrm>
            <a:off x="99259" y="532574"/>
            <a:ext cx="7888801" cy="395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Century Gothic" panose="020B0502020202020204" pitchFamily="34" charset="0"/>
              </a:rPr>
              <a:t>Example of What Renumbering Will Look Like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8D603E7-88BD-4F38-90E2-5DDF52A82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3" y="1013977"/>
            <a:ext cx="7219875" cy="1125008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Exits and overhead signs will change to reflect new exits and route </a:t>
            </a:r>
            <a:r>
              <a:rPr lang="en-US" sz="1500" dirty="0" err="1">
                <a:latin typeface="Century Gothic" panose="020B0502020202020204" pitchFamily="34" charset="0"/>
              </a:rPr>
              <a:t>redesignations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Temporary “old exit” sign panels will be installed above overhead mounted signs and adjacent to ground mounted signs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4A1EB8D-8816-46CE-A854-C576B8BE7254}"/>
              </a:ext>
            </a:extLst>
          </p:cNvPr>
          <p:cNvSpPr txBox="1">
            <a:spLocks/>
          </p:cNvSpPr>
          <p:nvPr/>
        </p:nvSpPr>
        <p:spPr>
          <a:xfrm>
            <a:off x="208528" y="2138985"/>
            <a:ext cx="4234048" cy="395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>
                <a:latin typeface="Century Gothic" panose="020B0502020202020204" pitchFamily="34" charset="0"/>
              </a:rPr>
              <a:t>I-95 Old Numbering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AB086B8-7345-4FFD-A6C2-43A4757D950B}"/>
              </a:ext>
            </a:extLst>
          </p:cNvPr>
          <p:cNvSpPr txBox="1">
            <a:spLocks/>
          </p:cNvSpPr>
          <p:nvPr/>
        </p:nvSpPr>
        <p:spPr>
          <a:xfrm>
            <a:off x="4598911" y="2118567"/>
            <a:ext cx="4234048" cy="395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>
                <a:latin typeface="Century Gothic" panose="020B0502020202020204" pitchFamily="34" charset="0"/>
              </a:rPr>
              <a:t>I-295 New Numbering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720D827-6BC9-488E-B03D-F03B50D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5559" y="6492875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202F6E-5985-4DAC-8282-D4D5AECBF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13538" r="22299" b="17201"/>
          <a:stretch/>
        </p:blipFill>
        <p:spPr>
          <a:xfrm>
            <a:off x="4621233" y="2540339"/>
            <a:ext cx="4189404" cy="3147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F0F784-114E-40F1-B4CF-A9214925C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8" y="2540339"/>
            <a:ext cx="4152900" cy="31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0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CC2BB-B60E-4C91-9147-F44B0EB2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938" y="1138197"/>
            <a:ext cx="6858000" cy="1229699"/>
          </a:xfrm>
        </p:spPr>
        <p:txBody>
          <a:bodyPr>
            <a:normAutofit/>
          </a:bodyPr>
          <a:lstStyle/>
          <a:p>
            <a:r>
              <a:rPr lang="en-US" sz="4050" dirty="0">
                <a:latin typeface="Century Gothic" panose="020B0502020202020204" pitchFamily="34" charset="0"/>
              </a:rPr>
              <a:t>Sign Replacement in </a:t>
            </a:r>
            <a:br>
              <a:rPr lang="en-US" sz="4050" dirty="0">
                <a:latin typeface="Century Gothic" panose="020B0502020202020204" pitchFamily="34" charset="0"/>
              </a:rPr>
            </a:br>
            <a:r>
              <a:rPr lang="en-US" sz="4050" dirty="0">
                <a:latin typeface="Century Gothic" panose="020B0502020202020204" pitchFamily="34" charset="0"/>
              </a:rPr>
              <a:t>New Jersey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9E78B7-FB73-4C58-B252-C10F8943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10543"/>
          <a:stretch/>
        </p:blipFill>
        <p:spPr>
          <a:xfrm>
            <a:off x="-1" y="2462411"/>
            <a:ext cx="9144001" cy="24546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869EEC2-50B1-4B86-BE1E-2C38AB65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00F-9B72-4548-9EBB-283BFFD104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3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7FB8-B53C-4CDD-B43F-36D81010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FE0174-FAF7-4AE9-8232-3656D99F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98" y="532788"/>
            <a:ext cx="4301366" cy="56182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455B374-FF85-495B-84A3-35821B4D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9" y="643717"/>
            <a:ext cx="2949178" cy="395894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Century Gothic" panose="020B0502020202020204" pitchFamily="34" charset="0"/>
              </a:rPr>
              <a:t>Sign Replacement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DD99CB2B-D440-416E-82A9-25FCE293C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09" y="1164822"/>
            <a:ext cx="2961640" cy="3179770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Signs along I-295 will be replaced to reflect road designation changes.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Signs will be replaced at approximately 250 locations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29B5E01-70F8-4D84-A2E2-C4A924F0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6357" y="6492875"/>
            <a:ext cx="2057400" cy="365125"/>
          </a:xfrm>
        </p:spPr>
        <p:txBody>
          <a:bodyPr/>
          <a:lstStyle/>
          <a:p>
            <a:fld id="{9794900F-9B72-4548-9EBB-283BFFD10452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070221-5B56-45AD-B1C0-3C591400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2" y="3795622"/>
            <a:ext cx="180372" cy="172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342560-5A3E-4E37-AF78-6EF4D6B0F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2" y="3050686"/>
            <a:ext cx="160395" cy="164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76DECE6-BD60-4D53-B983-394C9BE4C0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76560" y="4175360"/>
            <a:ext cx="143354" cy="143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D44EE7-3042-4EB3-A5FC-9C244A8E3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20" y="4653792"/>
            <a:ext cx="160395" cy="164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54F3C9-8F1F-4E10-ABA7-35EFA74F4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6" y="4011334"/>
            <a:ext cx="160395" cy="1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2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613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Redesignation of I-95 and I-295</vt:lpstr>
      <vt:lpstr>Current I-95 and I-295 Designation</vt:lpstr>
      <vt:lpstr>I-95 and I-295 Redesignation</vt:lpstr>
      <vt:lpstr>I-95 and I-295 Redesignation</vt:lpstr>
      <vt:lpstr>Renumbering Interchanges</vt:lpstr>
      <vt:lpstr>PowerPoint Presentation</vt:lpstr>
      <vt:lpstr>PowerPoint Presentation</vt:lpstr>
      <vt:lpstr>Sign Replacement in  New Jersey</vt:lpstr>
      <vt:lpstr>Sign Replacement</vt:lpstr>
      <vt:lpstr>Overhead Sign Replacement</vt:lpstr>
      <vt:lpstr>Trailblazer and Mile Post Marker Replacement</vt:lpstr>
      <vt:lpstr>Updating Signs on Intersecting Roadways</vt:lpstr>
      <vt:lpstr>Reflecting NJTP’s I-95 Designation</vt:lpstr>
      <vt:lpstr>Renumbering Exit 60 to Exit 1 on I-195</vt:lpstr>
      <vt:lpstr>Changes to I-195 Exits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Designation of I-95 and 295</dc:title>
  <dc:creator>Delvecchio, Devon</dc:creator>
  <cp:lastModifiedBy>Tran, Nam Giao</cp:lastModifiedBy>
  <cp:revision>46</cp:revision>
  <cp:lastPrinted>2017-12-08T15:20:21Z</cp:lastPrinted>
  <dcterms:created xsi:type="dcterms:W3CDTF">2017-11-15T20:27:07Z</dcterms:created>
  <dcterms:modified xsi:type="dcterms:W3CDTF">2017-12-11T15:32:17Z</dcterms:modified>
</cp:coreProperties>
</file>