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111" d="100"/>
          <a:sy n="111"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8ED5A-8A5F-4D37-A40C-A5617DC50832}"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AEBC2-ADC2-405E-B66F-D98C9FEB9BF4}" type="slidenum">
              <a:rPr lang="en-US" smtClean="0"/>
              <a:t>‹#›</a:t>
            </a:fld>
            <a:endParaRPr lang="en-US"/>
          </a:p>
        </p:txBody>
      </p:sp>
    </p:spTree>
    <p:extLst>
      <p:ext uri="{BB962C8B-B14F-4D97-AF65-F5344CB8AC3E}">
        <p14:creationId xmlns:p14="http://schemas.microsoft.com/office/powerpoint/2010/main" val="271859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CE564B-5398-417A-AFFD-890C1D194AB1}" type="datetime1">
              <a:rPr lang="en-US" smtClean="0"/>
              <a:t>12/7/2023</a:t>
            </a:fld>
            <a:endParaRPr lang="en-US"/>
          </a:p>
        </p:txBody>
      </p:sp>
      <p:sp>
        <p:nvSpPr>
          <p:cNvPr id="5" name="Footer Placeholder 4"/>
          <p:cNvSpPr>
            <a:spLocks noGrp="1"/>
          </p:cNvSpPr>
          <p:nvPr>
            <p:ph type="ftr" sz="quarter" idx="11"/>
          </p:nvPr>
        </p:nvSpPr>
        <p:spPr/>
        <p:txBody>
          <a:bodyPr/>
          <a:lstStyle/>
          <a:p>
            <a:r>
              <a:rPr lang="en-US" smtClean="0"/>
              <a:t>Version: Revised 10/11/2023</a:t>
            </a:r>
            <a:endParaRPr lang="en-US"/>
          </a:p>
        </p:txBody>
      </p:sp>
      <p:sp>
        <p:nvSpPr>
          <p:cNvPr id="6" name="Slide Number Placeholder 5"/>
          <p:cNvSpPr>
            <a:spLocks noGrp="1"/>
          </p:cNvSpPr>
          <p:nvPr>
            <p:ph type="sldNum" sz="quarter" idx="12"/>
          </p:nvPr>
        </p:nvSpPr>
        <p:spPr/>
        <p:txBody>
          <a:bodyPr/>
          <a:lstStyle/>
          <a:p>
            <a:fld id="{323B2E92-3476-483A-9C08-489D00AE0E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39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4F9073-BF36-4CDB-B78B-E1EF892BF46E}" type="datetime1">
              <a:rPr lang="en-US" smtClean="0"/>
              <a:t>12/7/2023</a:t>
            </a:fld>
            <a:endParaRPr lang="en-US"/>
          </a:p>
        </p:txBody>
      </p:sp>
      <p:sp>
        <p:nvSpPr>
          <p:cNvPr id="5" name="Footer Placeholder 4"/>
          <p:cNvSpPr>
            <a:spLocks noGrp="1"/>
          </p:cNvSpPr>
          <p:nvPr>
            <p:ph type="ftr" sz="quarter" idx="11"/>
          </p:nvPr>
        </p:nvSpPr>
        <p:spPr/>
        <p:txBody>
          <a:bodyPr/>
          <a:lstStyle/>
          <a:p>
            <a:r>
              <a:rPr lang="en-US" smtClean="0"/>
              <a:t>Version: Revised 10/11/2023</a:t>
            </a:r>
            <a:endParaRPr lang="en-US"/>
          </a:p>
        </p:txBody>
      </p:sp>
      <p:sp>
        <p:nvSpPr>
          <p:cNvPr id="6" name="Slide Number Placeholder 5"/>
          <p:cNvSpPr>
            <a:spLocks noGrp="1"/>
          </p:cNvSpPr>
          <p:nvPr>
            <p:ph type="sldNum" sz="quarter" idx="12"/>
          </p:nvPr>
        </p:nvSpPr>
        <p:spPr/>
        <p:txBody>
          <a:bodyPr/>
          <a:lstStyle/>
          <a:p>
            <a:fld id="{323B2E92-3476-483A-9C08-489D00AE0EC2}" type="slidenum">
              <a:rPr lang="en-US" smtClean="0"/>
              <a:t>‹#›</a:t>
            </a:fld>
            <a:endParaRPr lang="en-US"/>
          </a:p>
        </p:txBody>
      </p:sp>
    </p:spTree>
    <p:extLst>
      <p:ext uri="{BB962C8B-B14F-4D97-AF65-F5344CB8AC3E}">
        <p14:creationId xmlns:p14="http://schemas.microsoft.com/office/powerpoint/2010/main" val="374932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B251A-46A3-47A2-AA83-4A05F1E7764A}" type="datetime1">
              <a:rPr lang="en-US" smtClean="0"/>
              <a:t>12/7/2023</a:t>
            </a:fld>
            <a:endParaRPr lang="en-US"/>
          </a:p>
        </p:txBody>
      </p:sp>
      <p:sp>
        <p:nvSpPr>
          <p:cNvPr id="5" name="Footer Placeholder 4"/>
          <p:cNvSpPr>
            <a:spLocks noGrp="1"/>
          </p:cNvSpPr>
          <p:nvPr>
            <p:ph type="ftr" sz="quarter" idx="11"/>
          </p:nvPr>
        </p:nvSpPr>
        <p:spPr/>
        <p:txBody>
          <a:bodyPr/>
          <a:lstStyle/>
          <a:p>
            <a:r>
              <a:rPr lang="en-US" smtClean="0"/>
              <a:t>Version: Revised 10/11/2023</a:t>
            </a:r>
            <a:endParaRPr lang="en-US"/>
          </a:p>
        </p:txBody>
      </p:sp>
      <p:sp>
        <p:nvSpPr>
          <p:cNvPr id="6" name="Slide Number Placeholder 5"/>
          <p:cNvSpPr>
            <a:spLocks noGrp="1"/>
          </p:cNvSpPr>
          <p:nvPr>
            <p:ph type="sldNum" sz="quarter" idx="12"/>
          </p:nvPr>
        </p:nvSpPr>
        <p:spPr/>
        <p:txBody>
          <a:bodyPr/>
          <a:lstStyle/>
          <a:p>
            <a:fld id="{323B2E92-3476-483A-9C08-489D00AE0EC2}" type="slidenum">
              <a:rPr lang="en-US" smtClean="0"/>
              <a:t>‹#›</a:t>
            </a:fld>
            <a:endParaRPr lang="en-US"/>
          </a:p>
        </p:txBody>
      </p:sp>
    </p:spTree>
    <p:extLst>
      <p:ext uri="{BB962C8B-B14F-4D97-AF65-F5344CB8AC3E}">
        <p14:creationId xmlns:p14="http://schemas.microsoft.com/office/powerpoint/2010/main" val="129152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14969D-8AC9-4300-A39F-1D6EC304B434}" type="datetime1">
              <a:rPr lang="en-US" smtClean="0"/>
              <a:t>12/7/2023</a:t>
            </a:fld>
            <a:endParaRPr lang="en-US"/>
          </a:p>
        </p:txBody>
      </p:sp>
      <p:sp>
        <p:nvSpPr>
          <p:cNvPr id="5" name="Footer Placeholder 4"/>
          <p:cNvSpPr>
            <a:spLocks noGrp="1"/>
          </p:cNvSpPr>
          <p:nvPr>
            <p:ph type="ftr" sz="quarter" idx="11"/>
          </p:nvPr>
        </p:nvSpPr>
        <p:spPr/>
        <p:txBody>
          <a:bodyPr/>
          <a:lstStyle/>
          <a:p>
            <a:r>
              <a:rPr lang="en-US" smtClean="0"/>
              <a:t>Version: Revised 10/11/2023</a:t>
            </a:r>
            <a:endParaRPr lang="en-US"/>
          </a:p>
        </p:txBody>
      </p:sp>
      <p:sp>
        <p:nvSpPr>
          <p:cNvPr id="6" name="Slide Number Placeholder 5"/>
          <p:cNvSpPr>
            <a:spLocks noGrp="1"/>
          </p:cNvSpPr>
          <p:nvPr>
            <p:ph type="sldNum" sz="quarter" idx="12"/>
          </p:nvPr>
        </p:nvSpPr>
        <p:spPr/>
        <p:txBody>
          <a:bodyPr/>
          <a:lstStyle/>
          <a:p>
            <a:fld id="{323B2E92-3476-483A-9C08-489D00AE0EC2}" type="slidenum">
              <a:rPr lang="en-US" smtClean="0"/>
              <a:t>‹#›</a:t>
            </a:fld>
            <a:endParaRPr lang="en-US"/>
          </a:p>
        </p:txBody>
      </p:sp>
    </p:spTree>
    <p:extLst>
      <p:ext uri="{BB962C8B-B14F-4D97-AF65-F5344CB8AC3E}">
        <p14:creationId xmlns:p14="http://schemas.microsoft.com/office/powerpoint/2010/main" val="278157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4C2D09-B30A-4C10-856A-98BBC057392D}" type="datetime1">
              <a:rPr lang="en-US" smtClean="0"/>
              <a:t>12/7/2023</a:t>
            </a:fld>
            <a:endParaRPr lang="en-US"/>
          </a:p>
        </p:txBody>
      </p:sp>
      <p:sp>
        <p:nvSpPr>
          <p:cNvPr id="5" name="Footer Placeholder 4"/>
          <p:cNvSpPr>
            <a:spLocks noGrp="1"/>
          </p:cNvSpPr>
          <p:nvPr>
            <p:ph type="ftr" sz="quarter" idx="11"/>
          </p:nvPr>
        </p:nvSpPr>
        <p:spPr/>
        <p:txBody>
          <a:bodyPr/>
          <a:lstStyle/>
          <a:p>
            <a:r>
              <a:rPr lang="en-US" smtClean="0"/>
              <a:t>Version: Revised 10/11/2023</a:t>
            </a:r>
            <a:endParaRPr lang="en-US"/>
          </a:p>
        </p:txBody>
      </p:sp>
      <p:sp>
        <p:nvSpPr>
          <p:cNvPr id="6" name="Slide Number Placeholder 5"/>
          <p:cNvSpPr>
            <a:spLocks noGrp="1"/>
          </p:cNvSpPr>
          <p:nvPr>
            <p:ph type="sldNum" sz="quarter" idx="12"/>
          </p:nvPr>
        </p:nvSpPr>
        <p:spPr/>
        <p:txBody>
          <a:bodyPr/>
          <a:lstStyle/>
          <a:p>
            <a:fld id="{323B2E92-3476-483A-9C08-489D00AE0E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14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6F471-DBFA-41F4-ABC0-DF4EF23F2464}" type="datetime1">
              <a:rPr lang="en-US" smtClean="0"/>
              <a:t>12/7/2023</a:t>
            </a:fld>
            <a:endParaRPr lang="en-US"/>
          </a:p>
        </p:txBody>
      </p:sp>
      <p:sp>
        <p:nvSpPr>
          <p:cNvPr id="6" name="Footer Placeholder 5"/>
          <p:cNvSpPr>
            <a:spLocks noGrp="1"/>
          </p:cNvSpPr>
          <p:nvPr>
            <p:ph type="ftr" sz="quarter" idx="11"/>
          </p:nvPr>
        </p:nvSpPr>
        <p:spPr/>
        <p:txBody>
          <a:bodyPr/>
          <a:lstStyle/>
          <a:p>
            <a:r>
              <a:rPr lang="en-US" smtClean="0"/>
              <a:t>Version: Revised 10/11/2023</a:t>
            </a:r>
            <a:endParaRPr lang="en-US"/>
          </a:p>
        </p:txBody>
      </p:sp>
      <p:sp>
        <p:nvSpPr>
          <p:cNvPr id="7" name="Slide Number Placeholder 6"/>
          <p:cNvSpPr>
            <a:spLocks noGrp="1"/>
          </p:cNvSpPr>
          <p:nvPr>
            <p:ph type="sldNum" sz="quarter" idx="12"/>
          </p:nvPr>
        </p:nvSpPr>
        <p:spPr/>
        <p:txBody>
          <a:bodyPr/>
          <a:lstStyle/>
          <a:p>
            <a:fld id="{323B2E92-3476-483A-9C08-489D00AE0EC2}" type="slidenum">
              <a:rPr lang="en-US" smtClean="0"/>
              <a:t>‹#›</a:t>
            </a:fld>
            <a:endParaRPr lang="en-US"/>
          </a:p>
        </p:txBody>
      </p:sp>
    </p:spTree>
    <p:extLst>
      <p:ext uri="{BB962C8B-B14F-4D97-AF65-F5344CB8AC3E}">
        <p14:creationId xmlns:p14="http://schemas.microsoft.com/office/powerpoint/2010/main" val="272303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BDF0D2-7ECD-40C6-8757-C86C8EFF6FDD}" type="datetime1">
              <a:rPr lang="en-US" smtClean="0"/>
              <a:t>12/7/2023</a:t>
            </a:fld>
            <a:endParaRPr lang="en-US"/>
          </a:p>
        </p:txBody>
      </p:sp>
      <p:sp>
        <p:nvSpPr>
          <p:cNvPr id="8" name="Footer Placeholder 7"/>
          <p:cNvSpPr>
            <a:spLocks noGrp="1"/>
          </p:cNvSpPr>
          <p:nvPr>
            <p:ph type="ftr" sz="quarter" idx="11"/>
          </p:nvPr>
        </p:nvSpPr>
        <p:spPr/>
        <p:txBody>
          <a:bodyPr/>
          <a:lstStyle/>
          <a:p>
            <a:r>
              <a:rPr lang="en-US" smtClean="0"/>
              <a:t>Version: Revised 10/11/2023</a:t>
            </a:r>
            <a:endParaRPr lang="en-US"/>
          </a:p>
        </p:txBody>
      </p:sp>
      <p:sp>
        <p:nvSpPr>
          <p:cNvPr id="9" name="Slide Number Placeholder 8"/>
          <p:cNvSpPr>
            <a:spLocks noGrp="1"/>
          </p:cNvSpPr>
          <p:nvPr>
            <p:ph type="sldNum" sz="quarter" idx="12"/>
          </p:nvPr>
        </p:nvSpPr>
        <p:spPr/>
        <p:txBody>
          <a:bodyPr/>
          <a:lstStyle/>
          <a:p>
            <a:fld id="{323B2E92-3476-483A-9C08-489D00AE0EC2}" type="slidenum">
              <a:rPr lang="en-US" smtClean="0"/>
              <a:t>‹#›</a:t>
            </a:fld>
            <a:endParaRPr lang="en-US"/>
          </a:p>
        </p:txBody>
      </p:sp>
    </p:spTree>
    <p:extLst>
      <p:ext uri="{BB962C8B-B14F-4D97-AF65-F5344CB8AC3E}">
        <p14:creationId xmlns:p14="http://schemas.microsoft.com/office/powerpoint/2010/main" val="412629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144DC1-977E-449A-8813-F9ED66968CAD}" type="datetime1">
              <a:rPr lang="en-US" smtClean="0"/>
              <a:t>12/7/2023</a:t>
            </a:fld>
            <a:endParaRPr lang="en-US"/>
          </a:p>
        </p:txBody>
      </p:sp>
      <p:sp>
        <p:nvSpPr>
          <p:cNvPr id="4" name="Footer Placeholder 3"/>
          <p:cNvSpPr>
            <a:spLocks noGrp="1"/>
          </p:cNvSpPr>
          <p:nvPr>
            <p:ph type="ftr" sz="quarter" idx="11"/>
          </p:nvPr>
        </p:nvSpPr>
        <p:spPr/>
        <p:txBody>
          <a:bodyPr/>
          <a:lstStyle/>
          <a:p>
            <a:r>
              <a:rPr lang="en-US" smtClean="0"/>
              <a:t>Version: Revised 10/11/2023</a:t>
            </a:r>
            <a:endParaRPr lang="en-US"/>
          </a:p>
        </p:txBody>
      </p:sp>
      <p:sp>
        <p:nvSpPr>
          <p:cNvPr id="5" name="Slide Number Placeholder 4"/>
          <p:cNvSpPr>
            <a:spLocks noGrp="1"/>
          </p:cNvSpPr>
          <p:nvPr>
            <p:ph type="sldNum" sz="quarter" idx="12"/>
          </p:nvPr>
        </p:nvSpPr>
        <p:spPr/>
        <p:txBody>
          <a:bodyPr/>
          <a:lstStyle/>
          <a:p>
            <a:fld id="{323B2E92-3476-483A-9C08-489D00AE0EC2}" type="slidenum">
              <a:rPr lang="en-US" smtClean="0"/>
              <a:t>‹#›</a:t>
            </a:fld>
            <a:endParaRPr lang="en-US"/>
          </a:p>
        </p:txBody>
      </p:sp>
    </p:spTree>
    <p:extLst>
      <p:ext uri="{BB962C8B-B14F-4D97-AF65-F5344CB8AC3E}">
        <p14:creationId xmlns:p14="http://schemas.microsoft.com/office/powerpoint/2010/main" val="378368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B8888E-497E-4B57-9283-49BB3F358103}" type="datetime1">
              <a:rPr lang="en-US" smtClean="0"/>
              <a:t>12/7/2023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Version: Revised 10/11/2023</a:t>
            </a:r>
            <a:endParaRPr lang="en-US"/>
          </a:p>
        </p:txBody>
      </p:sp>
      <p:sp>
        <p:nvSpPr>
          <p:cNvPr id="9" name="Slide Number Placeholder 8"/>
          <p:cNvSpPr>
            <a:spLocks noGrp="1"/>
          </p:cNvSpPr>
          <p:nvPr>
            <p:ph type="sldNum" sz="quarter" idx="12"/>
          </p:nvPr>
        </p:nvSpPr>
        <p:spPr/>
        <p:txBody>
          <a:bodyPr/>
          <a:lstStyle/>
          <a:p>
            <a:fld id="{323B2E92-3476-483A-9C08-489D00AE0EC2}" type="slidenum">
              <a:rPr lang="en-US" smtClean="0"/>
              <a:t>‹#›</a:t>
            </a:fld>
            <a:endParaRPr lang="en-US"/>
          </a:p>
        </p:txBody>
      </p:sp>
    </p:spTree>
    <p:extLst>
      <p:ext uri="{BB962C8B-B14F-4D97-AF65-F5344CB8AC3E}">
        <p14:creationId xmlns:p14="http://schemas.microsoft.com/office/powerpoint/2010/main" val="393444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098087-CAFC-439D-93E3-F52208196AB2}" type="datetime1">
              <a:rPr lang="en-US" smtClean="0"/>
              <a:t>12/7/2023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Version: Revised 10/11/2023</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23B2E92-3476-483A-9C08-489D00AE0EC2}" type="slidenum">
              <a:rPr lang="en-US" smtClean="0"/>
              <a:t>‹#›</a:t>
            </a:fld>
            <a:endParaRPr lang="en-US"/>
          </a:p>
        </p:txBody>
      </p:sp>
    </p:spTree>
    <p:extLst>
      <p:ext uri="{BB962C8B-B14F-4D97-AF65-F5344CB8AC3E}">
        <p14:creationId xmlns:p14="http://schemas.microsoft.com/office/powerpoint/2010/main" val="189366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6F60CCF-A59D-4154-93A5-679173AB4F88}" type="datetime1">
              <a:rPr lang="en-US" smtClean="0"/>
              <a:t>12/7/2023</a:t>
            </a:fld>
            <a:endParaRPr lang="en-US"/>
          </a:p>
        </p:txBody>
      </p:sp>
      <p:sp>
        <p:nvSpPr>
          <p:cNvPr id="6" name="Footer Placeholder 5"/>
          <p:cNvSpPr>
            <a:spLocks noGrp="1"/>
          </p:cNvSpPr>
          <p:nvPr>
            <p:ph type="ftr" sz="quarter" idx="11"/>
          </p:nvPr>
        </p:nvSpPr>
        <p:spPr/>
        <p:txBody>
          <a:bodyPr/>
          <a:lstStyle/>
          <a:p>
            <a:r>
              <a:rPr lang="en-US" smtClean="0"/>
              <a:t>Version: Revised 10/11/2023</a:t>
            </a:r>
            <a:endParaRPr lang="en-US"/>
          </a:p>
        </p:txBody>
      </p:sp>
      <p:sp>
        <p:nvSpPr>
          <p:cNvPr id="7" name="Slide Number Placeholder 6"/>
          <p:cNvSpPr>
            <a:spLocks noGrp="1"/>
          </p:cNvSpPr>
          <p:nvPr>
            <p:ph type="sldNum" sz="quarter" idx="12"/>
          </p:nvPr>
        </p:nvSpPr>
        <p:spPr/>
        <p:txBody>
          <a:bodyPr/>
          <a:lstStyle/>
          <a:p>
            <a:fld id="{323B2E92-3476-483A-9C08-489D00AE0EC2}" type="slidenum">
              <a:rPr lang="en-US" smtClean="0"/>
              <a:t>‹#›</a:t>
            </a:fld>
            <a:endParaRPr lang="en-US"/>
          </a:p>
        </p:txBody>
      </p:sp>
    </p:spTree>
    <p:extLst>
      <p:ext uri="{BB962C8B-B14F-4D97-AF65-F5344CB8AC3E}">
        <p14:creationId xmlns:p14="http://schemas.microsoft.com/office/powerpoint/2010/main" val="380630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3ECCDF-6411-4B5D-93F0-3452746D7B59}" type="datetime1">
              <a:rPr lang="en-US" smtClean="0"/>
              <a:t>12/7/2023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Version: Revised 10/11/2023</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23B2E92-3476-483A-9C08-489D00AE0EC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010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nj.gov/treasury/purchase/forms.s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CD134@treas.nj.gov"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j.gov/treasury/purchase/execorder333.s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0"/>
            <a:ext cx="10058400" cy="3144705"/>
          </a:xfrm>
        </p:spPr>
        <p:txBody>
          <a:bodyPr>
            <a:normAutofit/>
          </a:bodyPr>
          <a:lstStyle/>
          <a:p>
            <a:pPr algn="ctr"/>
            <a:r>
              <a:rPr lang="en-US" sz="6600" dirty="0" smtClean="0">
                <a:latin typeface="Baskerville Old Face" panose="02020602080505020303" pitchFamily="18" charset="0"/>
              </a:rPr>
              <a:t>Political Contributions Compliance for State Contracts</a:t>
            </a:r>
            <a:endParaRPr lang="en-US" sz="6600" dirty="0">
              <a:latin typeface="Baskerville Old Face" panose="02020602080505020303" pitchFamily="18" charset="0"/>
            </a:endParaRPr>
          </a:p>
        </p:txBody>
      </p:sp>
      <p:sp>
        <p:nvSpPr>
          <p:cNvPr id="3" name="Subtitle 2"/>
          <p:cNvSpPr>
            <a:spLocks noGrp="1"/>
          </p:cNvSpPr>
          <p:nvPr>
            <p:ph type="subTitle" idx="1"/>
          </p:nvPr>
        </p:nvSpPr>
        <p:spPr>
          <a:xfrm>
            <a:off x="1100051" y="4455621"/>
            <a:ext cx="10058400" cy="1704110"/>
          </a:xfrm>
        </p:spPr>
        <p:txBody>
          <a:bodyPr>
            <a:normAutofit fontScale="62500" lnSpcReduction="20000"/>
          </a:bodyPr>
          <a:lstStyle/>
          <a:p>
            <a:r>
              <a:rPr lang="en-US" dirty="0" smtClean="0"/>
              <a:t>State of new jersey</a:t>
            </a:r>
          </a:p>
          <a:p>
            <a:r>
              <a:rPr lang="en-US" dirty="0" smtClean="0"/>
              <a:t>Department of treasury</a:t>
            </a:r>
          </a:p>
          <a:p>
            <a:r>
              <a:rPr lang="en-US" dirty="0" smtClean="0"/>
              <a:t>Division of purchase &amp; property</a:t>
            </a:r>
          </a:p>
          <a:p>
            <a:r>
              <a:rPr lang="en-US" dirty="0" smtClean="0"/>
              <a:t>Contract compliance &amp; audit unit</a:t>
            </a:r>
          </a:p>
          <a:p>
            <a:r>
              <a:rPr lang="en-US" dirty="0" smtClean="0"/>
              <a:t>Contact: CD134@treas.nj.gov</a:t>
            </a:r>
            <a:endParaRPr lang="en-US" dirty="0"/>
          </a:p>
        </p:txBody>
      </p:sp>
      <p:sp>
        <p:nvSpPr>
          <p:cNvPr id="4" name="object 6"/>
          <p:cNvSpPr/>
          <p:nvPr/>
        </p:nvSpPr>
        <p:spPr>
          <a:xfrm>
            <a:off x="5471645" y="3034145"/>
            <a:ext cx="1315211" cy="1227630"/>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837543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98021" y="1379912"/>
            <a:ext cx="10424160" cy="4247317"/>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If any prohibited contribution is made by the vendor during the term of the contract, it must be reported to the Review Unit and may result in a material breach of contract if the State Treasurer determines the contribution poses a conflict of interest.</a:t>
            </a:r>
          </a:p>
          <a:p>
            <a:pPr algn="just"/>
            <a:r>
              <a:rPr lang="en-US" sz="2800" dirty="0">
                <a:latin typeface="Adobe Devanagari" panose="02040503050201020203" pitchFamily="18" charset="0"/>
                <a:cs typeface="Adobe Devanagari" panose="02040503050201020203" pitchFamily="18" charset="0"/>
              </a:rPr>
              <a:t>  </a:t>
            </a:r>
          </a:p>
          <a:p>
            <a:pPr marL="285750" indent="-285750" algn="just">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The vendor will be prohibited from bidding on or receiving any future contracts that do not meet the definition of “fair and open process” exceeding $17,500 until their period of ineligibility has expired.  Additionally, penalties may also be assessed up to the value of the contract.  </a:t>
            </a:r>
          </a:p>
          <a:p>
            <a:endParaRPr lang="en-US" dirty="0"/>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10</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396841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smtClean="0">
                <a:ln w="0"/>
                <a:solidFill>
                  <a:prstClr val="black"/>
                </a:solidFill>
                <a:effectLst>
                  <a:outerShdw blurRad="38100" dist="19050" dir="2700000" algn="tl" rotWithShape="0">
                    <a:prstClr val="black">
                      <a:alpha val="40000"/>
                    </a:prstClr>
                  </a:outerShdw>
                </a:effectLst>
                <a:latin typeface="Adobe Devanagari" panose="02040503050201020203" pitchFamily="18" charset="0"/>
                <a:cs typeface="Adobe Devanagari" panose="02040503050201020203" pitchFamily="18" charset="0"/>
              </a:rPr>
              <a:t>Form Submission &amp; Review</a:t>
            </a:r>
            <a:endParaRPr lang="en-US" dirty="0"/>
          </a:p>
        </p:txBody>
      </p:sp>
      <p:sp>
        <p:nvSpPr>
          <p:cNvPr id="3" name="TextBox 2"/>
          <p:cNvSpPr txBox="1"/>
          <p:nvPr/>
        </p:nvSpPr>
        <p:spPr>
          <a:xfrm>
            <a:off x="962891" y="1413163"/>
            <a:ext cx="10266218" cy="41395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The initial Certification and Disclosure of Political Contributions form is submitted by the vendor to the contracting State Agency.  </a:t>
            </a:r>
            <a:endParaRPr lang="en-US" sz="2800" dirty="0" smtClean="0">
              <a:latin typeface="Adobe Devanagari" panose="02040503050201020203" pitchFamily="18" charset="0"/>
              <a:cs typeface="Adobe Devanagari" panose="02040503050201020203" pitchFamily="18" charset="0"/>
            </a:endParaRPr>
          </a:p>
          <a:p>
            <a:pPr algn="just"/>
            <a:endParaRPr lang="en-US" sz="2800" dirty="0">
              <a:latin typeface="Adobe Devanagari" panose="02040503050201020203" pitchFamily="18" charset="0"/>
              <a:cs typeface="Adobe Devanagari" panose="02040503050201020203" pitchFamily="18" charset="0"/>
            </a:endParaRPr>
          </a:p>
          <a:p>
            <a:pPr algn="just"/>
            <a:endParaRPr lang="en-US" sz="105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The State Agency forwards the form to the Review Unit for approval</a:t>
            </a:r>
            <a:r>
              <a:rPr lang="en-US" sz="2800" dirty="0" smtClean="0">
                <a:latin typeface="Adobe Devanagari" panose="02040503050201020203" pitchFamily="18" charset="0"/>
                <a:cs typeface="Adobe Devanagari" panose="02040503050201020203" pitchFamily="18" charset="0"/>
              </a:rPr>
              <a:t>.</a:t>
            </a:r>
          </a:p>
          <a:p>
            <a:pPr algn="just"/>
            <a:endParaRPr lang="en-US" sz="2800" dirty="0">
              <a:latin typeface="Adobe Devanagari" panose="02040503050201020203" pitchFamily="18" charset="0"/>
              <a:cs typeface="Adobe Devanagari" panose="02040503050201020203" pitchFamily="18" charset="0"/>
            </a:endParaRPr>
          </a:p>
          <a:p>
            <a:pPr algn="just"/>
            <a:endParaRPr lang="en-US" sz="105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Upon approval by the Review Unit, the Certification and Disclosure of Political Contributions form is valid for a two (2) year period for purposes of bidding on any </a:t>
            </a:r>
            <a:r>
              <a:rPr lang="en-US" sz="2800" u="sng" dirty="0">
                <a:latin typeface="Adobe Devanagari" panose="02040503050201020203" pitchFamily="18" charset="0"/>
                <a:cs typeface="Adobe Devanagari" panose="02040503050201020203" pitchFamily="18" charset="0"/>
              </a:rPr>
              <a:t>new </a:t>
            </a:r>
            <a:r>
              <a:rPr lang="en-US" sz="2800" dirty="0">
                <a:latin typeface="Adobe Devanagari" panose="02040503050201020203" pitchFamily="18" charset="0"/>
                <a:cs typeface="Adobe Devanagari" panose="02040503050201020203" pitchFamily="18" charset="0"/>
              </a:rPr>
              <a:t>State contract.</a:t>
            </a:r>
          </a:p>
          <a:p>
            <a:endParaRPr lang="en-US" dirty="0"/>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11</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03871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534785" y="1737360"/>
            <a:ext cx="11122429" cy="3693319"/>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The “approval” received from the Review Unit lasts for the complete term of the contract even if the contract exceeds the two year certification timeframe.</a:t>
            </a:r>
          </a:p>
          <a:p>
            <a:pPr algn="just"/>
            <a:endParaRPr lang="en-US" sz="2400" dirty="0">
              <a:latin typeface="Adobe Devanagari" panose="02040503050201020203" pitchFamily="18" charset="0"/>
              <a:cs typeface="Adobe Devanagari" panose="02040503050201020203" pitchFamily="18" charset="0"/>
            </a:endParaRPr>
          </a:p>
          <a:p>
            <a:pPr algn="just"/>
            <a:r>
              <a:rPr lang="en-US" sz="2400" dirty="0">
                <a:latin typeface="Adobe Devanagari" panose="02040503050201020203" pitchFamily="18" charset="0"/>
                <a:cs typeface="Adobe Devanagari" panose="02040503050201020203" pitchFamily="18" charset="0"/>
              </a:rPr>
              <a:t>Example:  State Agency receives approval from the Review Unit for a BE it intends to award a 3 year contract with 2 one year extensions.  The State Agency does not need to submit </a:t>
            </a:r>
            <a:r>
              <a:rPr lang="en-US" sz="2400" dirty="0" smtClean="0">
                <a:latin typeface="Adobe Devanagari" panose="02040503050201020203" pitchFamily="18" charset="0"/>
                <a:cs typeface="Adobe Devanagari" panose="02040503050201020203" pitchFamily="18" charset="0"/>
              </a:rPr>
              <a:t>a new form </a:t>
            </a:r>
            <a:r>
              <a:rPr lang="en-US" sz="2400" dirty="0">
                <a:latin typeface="Adobe Devanagari" panose="02040503050201020203" pitchFamily="18" charset="0"/>
                <a:cs typeface="Adobe Devanagari" panose="02040503050201020203" pitchFamily="18" charset="0"/>
              </a:rPr>
              <a:t>for the BE during the 5 years of the contract.</a:t>
            </a:r>
          </a:p>
          <a:p>
            <a:pPr algn="just"/>
            <a:endParaRPr lang="en-US" sz="2400" dirty="0">
              <a:latin typeface="Adobe Devanagari" panose="02040503050201020203" pitchFamily="18" charset="0"/>
              <a:cs typeface="Adobe Devanagari" panose="02040503050201020203" pitchFamily="18" charset="0"/>
            </a:endParaRPr>
          </a:p>
          <a:p>
            <a:pPr algn="just">
              <a:buFont typeface="Wingdings" panose="05000000000000000000" pitchFamily="2" charset="2"/>
              <a:buChar char="Ø"/>
            </a:pPr>
            <a:r>
              <a:rPr lang="en-US" sz="2400" dirty="0">
                <a:latin typeface="Adobe Devanagari" panose="02040503050201020203" pitchFamily="18" charset="0"/>
                <a:cs typeface="Adobe Devanagari" panose="02040503050201020203" pitchFamily="18" charset="0"/>
              </a:rPr>
              <a:t>The State Agency would have to request </a:t>
            </a:r>
            <a:r>
              <a:rPr lang="en-US" sz="2400" dirty="0" smtClean="0">
                <a:latin typeface="Adobe Devanagari" panose="02040503050201020203" pitchFamily="18" charset="0"/>
                <a:cs typeface="Adobe Devanagari" panose="02040503050201020203" pitchFamily="18" charset="0"/>
              </a:rPr>
              <a:t>a new form </a:t>
            </a:r>
            <a:r>
              <a:rPr lang="en-US" sz="2400" dirty="0">
                <a:latin typeface="Adobe Devanagari" panose="02040503050201020203" pitchFamily="18" charset="0"/>
                <a:cs typeface="Adobe Devanagari" panose="02040503050201020203" pitchFamily="18" charset="0"/>
              </a:rPr>
              <a:t>from the same BE before it enters into a new contract with the BE after the BE’s two-year certification expired. </a:t>
            </a:r>
          </a:p>
          <a:p>
            <a:endParaRPr lang="en-US" dirty="0"/>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12</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677835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318655" y="1687484"/>
            <a:ext cx="11554690" cy="3385542"/>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Any change in the BE’s ownership structure and/or any political contributions made during the two-year certification period will require the BE to submit a new form to the Review Unit.</a:t>
            </a:r>
          </a:p>
          <a:p>
            <a:pPr algn="just"/>
            <a:endParaRPr lang="en-US" sz="1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Additionally, during the term of the contract the BE has a continuing responsibility to report any change in the ownership structure and/or any political contributions made directly to the Review Unit.</a:t>
            </a:r>
          </a:p>
          <a:p>
            <a:pPr algn="just"/>
            <a:endParaRPr lang="en-US" sz="1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After a vendor has received a two-year certification, it may submit any subsequent form directly to the Review Unit for recertification prior to the expiration date.</a:t>
            </a:r>
            <a:endParaRPr lang="en-US" sz="700" dirty="0">
              <a:latin typeface="Adobe Devanagari" panose="02040503050201020203" pitchFamily="18" charset="0"/>
              <a:cs typeface="Adobe Devanagari" panose="02040503050201020203" pitchFamily="18" charset="0"/>
            </a:endParaRPr>
          </a:p>
          <a:p>
            <a:endParaRPr lang="en-US" dirty="0"/>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13</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195250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0" y="0"/>
            <a:ext cx="3291840" cy="52322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State Agency’s Role</a:t>
            </a:r>
            <a:endParaRPr lang="en-US" sz="2800" dirty="0">
              <a:latin typeface="Adobe Devanagari" panose="02040503050201020203" pitchFamily="18" charset="0"/>
              <a:cs typeface="Adobe Devanagari" panose="02040503050201020203" pitchFamily="18" charset="0"/>
            </a:endParaRPr>
          </a:p>
        </p:txBody>
      </p:sp>
      <p:sp>
        <p:nvSpPr>
          <p:cNvPr id="4" name="TextBox 3"/>
          <p:cNvSpPr txBox="1"/>
          <p:nvPr/>
        </p:nvSpPr>
        <p:spPr>
          <a:xfrm>
            <a:off x="357447" y="1388225"/>
            <a:ext cx="11388437" cy="415498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Prior to requesting a Certification and Disclosure of Political Contributions form from the BE, the State Agency should first check NJSTART to determine whether the vendor is registered and has Chapter 51 Certification information on NJSTART.</a:t>
            </a:r>
          </a:p>
          <a:p>
            <a:pPr marL="285750" indent="-285750" algn="just">
              <a:buFont typeface="Arial" panose="020B0604020202020204" pitchFamily="34" charset="0"/>
              <a:buChar char="•"/>
            </a:pPr>
            <a:endParaRPr lang="en-US" sz="2400" dirty="0" smtClean="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The State Agency must confirm the vendor’s current Certification and/or receive notification of a business entity’s approved Two-Year Certification before awarding any contract or agreement to the BE.</a:t>
            </a:r>
          </a:p>
          <a:p>
            <a:pPr marL="285750" indent="-285750" algn="just">
              <a:buFont typeface="Arial" panose="020B0604020202020204" pitchFamily="34" charset="0"/>
              <a:buChar char="•"/>
            </a:pPr>
            <a:endParaRPr lang="en-US" sz="2400" dirty="0" smtClean="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If the Review Unit sends an email response that the recommended BE </a:t>
            </a:r>
            <a:r>
              <a:rPr lang="en-US" sz="2400" u="sng" dirty="0" smtClean="0">
                <a:latin typeface="Adobe Devanagari" panose="02040503050201020203" pitchFamily="18" charset="0"/>
                <a:cs typeface="Adobe Devanagari" panose="02040503050201020203" pitchFamily="18" charset="0"/>
              </a:rPr>
              <a:t>is</a:t>
            </a:r>
            <a:r>
              <a:rPr lang="en-US" sz="2400" dirty="0" smtClean="0">
                <a:latin typeface="Adobe Devanagari" panose="02040503050201020203" pitchFamily="18" charset="0"/>
                <a:cs typeface="Adobe Devanagari" panose="02040503050201020203" pitchFamily="18" charset="0"/>
              </a:rPr>
              <a:t> within an approved two-year period, then the response should be included with the bid/contract documentation. The NJSTART Terms and Categories page of the vendor can also be included.</a:t>
            </a:r>
            <a:endParaRPr lang="en-US" sz="2400" dirty="0">
              <a:latin typeface="Adobe Devanagari" panose="02040503050201020203" pitchFamily="18" charset="0"/>
              <a:cs typeface="Adobe Devanagari" panose="02040503050201020203" pitchFamily="18" charset="0"/>
            </a:endParaRPr>
          </a:p>
        </p:txBody>
      </p:sp>
      <p:sp>
        <p:nvSpPr>
          <p:cNvPr id="5" name="Rectangle 4"/>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14</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01629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272934" y="1105592"/>
            <a:ext cx="11646131"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If the response from the Review Unit is that the BE </a:t>
            </a:r>
            <a:r>
              <a:rPr lang="en-US" sz="2400" u="sng" dirty="0" smtClean="0">
                <a:latin typeface="Adobe Devanagari" panose="02040503050201020203" pitchFamily="18" charset="0"/>
                <a:cs typeface="Adobe Devanagari" panose="02040503050201020203" pitchFamily="18" charset="0"/>
              </a:rPr>
              <a:t>is not</a:t>
            </a:r>
            <a:r>
              <a:rPr lang="en-US" sz="2400" dirty="0" smtClean="0">
                <a:latin typeface="Adobe Devanagari" panose="02040503050201020203" pitchFamily="18" charset="0"/>
                <a:cs typeface="Adobe Devanagari" panose="02040503050201020203" pitchFamily="18" charset="0"/>
              </a:rPr>
              <a:t> within an approved two-year period, then a two-year certification form must be obtained from the vendor and forwarded to the Review Unit.</a:t>
            </a:r>
          </a:p>
          <a:p>
            <a:pPr marL="285750" indent="-285750" algn="just">
              <a:buFont typeface="Arial" panose="020B0604020202020204" pitchFamily="34" charset="0"/>
              <a:buChar char="•"/>
            </a:pPr>
            <a:endParaRPr lang="en-US" sz="2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The State Agency should communicate Chapter 51/EO 333 requirements to the BE.</a:t>
            </a:r>
          </a:p>
          <a:p>
            <a:pPr marL="285750" indent="-285750" algn="just">
              <a:buFont typeface="Arial" panose="020B0604020202020204" pitchFamily="34" charset="0"/>
              <a:buChar char="•"/>
            </a:pPr>
            <a:endParaRPr lang="en-US" sz="2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The State Agency should provide the BE with the Information and Instructions document along with the Vendor Certification and Disclosure of Political Contributions form available at </a:t>
            </a:r>
            <a:r>
              <a:rPr lang="en-US" sz="2400" dirty="0" smtClean="0">
                <a:latin typeface="Adobe Devanagari" panose="02040503050201020203" pitchFamily="18" charset="0"/>
                <a:cs typeface="Adobe Devanagari" panose="02040503050201020203" pitchFamily="18" charset="0"/>
                <a:hlinkClick r:id="rId2"/>
              </a:rPr>
              <a:t>https://www.nj.gov/treasury/purchase/forms.shtml</a:t>
            </a:r>
            <a:endParaRPr lang="en-US" sz="2400" dirty="0" smtClean="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endParaRPr lang="en-US" sz="2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The State Agency should notify the BE of an ineligibility determination made by the Review Unit.</a:t>
            </a:r>
          </a:p>
          <a:p>
            <a:pPr marL="285750" indent="-285750" algn="just">
              <a:buFont typeface="Arial" panose="020B0604020202020204" pitchFamily="34" charset="0"/>
              <a:buChar char="•"/>
            </a:pPr>
            <a:endParaRPr lang="en-US" sz="2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The State Agency should encourage the BE to register with NJSTART. </a:t>
            </a:r>
            <a:endParaRPr lang="en-US" sz="2400" dirty="0">
              <a:latin typeface="Adobe Devanagari" panose="02040503050201020203" pitchFamily="18" charset="0"/>
              <a:cs typeface="Adobe Devanagari" panose="02040503050201020203" pitchFamily="18" charset="0"/>
            </a:endParaRPr>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15</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789776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523702" y="1130531"/>
            <a:ext cx="11014363" cy="3293209"/>
          </a:xfrm>
          <a:prstGeom prst="rect">
            <a:avLst/>
          </a:prstGeom>
          <a:noFill/>
        </p:spPr>
        <p:txBody>
          <a:bodyPr wrap="square" rtlCol="0">
            <a:spAutoFit/>
          </a:bodyPr>
          <a:lstStyle/>
          <a:p>
            <a:pPr marL="285750" indent="-285750" algn="just">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Certification and Disclosure of Political Contributions form should be sent electronically to </a:t>
            </a:r>
            <a:r>
              <a:rPr lang="en-US" sz="2600" dirty="0" smtClean="0">
                <a:latin typeface="Adobe Devanagari" panose="02040503050201020203" pitchFamily="18" charset="0"/>
                <a:cs typeface="Adobe Devanagari" panose="02040503050201020203" pitchFamily="18" charset="0"/>
                <a:hlinkClick r:id="rId2"/>
              </a:rPr>
              <a:t>CD134@treas.nj.gov</a:t>
            </a:r>
            <a:r>
              <a:rPr lang="en-US" sz="2600" dirty="0" smtClean="0">
                <a:latin typeface="Adobe Devanagari" panose="02040503050201020203" pitchFamily="18" charset="0"/>
                <a:cs typeface="Adobe Devanagari" panose="02040503050201020203" pitchFamily="18" charset="0"/>
              </a:rPr>
              <a:t>.</a:t>
            </a:r>
          </a:p>
          <a:p>
            <a:pPr marL="285750" indent="-285750">
              <a:buFont typeface="Arial" panose="020B0604020202020204" pitchFamily="34" charset="0"/>
              <a:buChar char="•"/>
            </a:pPr>
            <a:endParaRPr lang="en-US" sz="26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The “State Agency Use Only” section at the top of the Certification and Disclosure of Political Contributions from must be completed by the contracting State Agency. </a:t>
            </a:r>
            <a:r>
              <a:rPr lang="en-US" sz="2600" b="1" dirty="0" smtClean="0">
                <a:latin typeface="Adobe Devanagari" panose="02040503050201020203" pitchFamily="18" charset="0"/>
                <a:cs typeface="Adobe Devanagari" panose="02040503050201020203" pitchFamily="18" charset="0"/>
              </a:rPr>
              <a:t>Forms should not be sent without the top section completed.</a:t>
            </a:r>
          </a:p>
          <a:p>
            <a:pPr marL="285750" indent="-285750">
              <a:buFont typeface="Arial" panose="020B0604020202020204" pitchFamily="34" charset="0"/>
              <a:buChar char="•"/>
            </a:pPr>
            <a:endParaRPr lang="en-US" sz="26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600" b="1" dirty="0" smtClean="0">
                <a:latin typeface="Adobe Devanagari" panose="02040503050201020203" pitchFamily="18" charset="0"/>
                <a:cs typeface="Adobe Devanagari" panose="02040503050201020203" pitchFamily="18" charset="0"/>
              </a:rPr>
              <a:t>The contracting State Agency must answer the “fair and open process” question.</a:t>
            </a:r>
            <a:endParaRPr lang="en-US" sz="2600" b="1" dirty="0">
              <a:latin typeface="Adobe Devanagari" panose="02040503050201020203" pitchFamily="18" charset="0"/>
              <a:cs typeface="Adobe Devanagari" panose="02040503050201020203" pitchFamily="18" charset="0"/>
            </a:endParaRPr>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16</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96709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814647" y="1438102"/>
            <a:ext cx="10364585" cy="4770537"/>
          </a:xfrm>
          <a:prstGeom prst="rect">
            <a:avLst/>
          </a:prstGeom>
          <a:noFill/>
        </p:spPr>
        <p:txBody>
          <a:bodyPr wrap="square" rtlCol="0">
            <a:spAutoFit/>
          </a:bodyPr>
          <a:lstStyle/>
          <a:p>
            <a:pPr marL="57150" indent="0" algn="just">
              <a:buNone/>
            </a:pPr>
            <a:r>
              <a:rPr lang="en-US" sz="2600" dirty="0">
                <a:latin typeface="Adobe Devanagari" panose="02040503050201020203" pitchFamily="18" charset="0"/>
                <a:cs typeface="Adobe Devanagari" panose="02040503050201020203" pitchFamily="18" charset="0"/>
              </a:rPr>
              <a:t>The State Agency should conduct a good faith review before sending the form to the Review Unit.  The State Agency should:</a:t>
            </a:r>
          </a:p>
          <a:p>
            <a:pPr lvl="1"/>
            <a:endParaRPr lang="en-US" sz="2600" dirty="0">
              <a:latin typeface="Adobe Devanagari" panose="02040503050201020203" pitchFamily="18" charset="0"/>
              <a:cs typeface="Adobe Devanagari" panose="02040503050201020203" pitchFamily="18" charset="0"/>
            </a:endParaRPr>
          </a:p>
          <a:p>
            <a:pPr marL="800100" lvl="1" indent="-342900" algn="just">
              <a:buFont typeface="Arial" panose="020B0604020202020204" pitchFamily="34" charset="0"/>
              <a:buChar char="•"/>
            </a:pPr>
            <a:r>
              <a:rPr lang="en-US" sz="2600" dirty="0">
                <a:latin typeface="Adobe Devanagari" panose="02040503050201020203" pitchFamily="18" charset="0"/>
                <a:cs typeface="Adobe Devanagari" panose="02040503050201020203" pitchFamily="18" charset="0"/>
              </a:rPr>
              <a:t>Review the Certification and Disclosure of Political Contributions form for completeness.  </a:t>
            </a:r>
            <a:endParaRPr lang="en-US" sz="2600" dirty="0" smtClean="0">
              <a:latin typeface="Adobe Devanagari" panose="02040503050201020203" pitchFamily="18" charset="0"/>
              <a:cs typeface="Adobe Devanagari" panose="02040503050201020203" pitchFamily="18" charset="0"/>
            </a:endParaRPr>
          </a:p>
          <a:p>
            <a:pPr marL="800100" lvl="1" indent="-342900" algn="just">
              <a:buFont typeface="Arial" panose="020B0604020202020204" pitchFamily="34" charset="0"/>
              <a:buChar char="•"/>
            </a:pPr>
            <a:endParaRPr lang="en-US" sz="2600" dirty="0">
              <a:latin typeface="Adobe Devanagari" panose="02040503050201020203" pitchFamily="18" charset="0"/>
              <a:cs typeface="Adobe Devanagari" panose="02040503050201020203" pitchFamily="18" charset="0"/>
            </a:endParaRPr>
          </a:p>
          <a:p>
            <a:pPr marL="800100" lvl="1" indent="-342900" algn="just">
              <a:buFont typeface="Arial" panose="020B0604020202020204" pitchFamily="34" charset="0"/>
              <a:buChar char="•"/>
            </a:pPr>
            <a:r>
              <a:rPr lang="en-US" sz="2600" dirty="0">
                <a:latin typeface="Adobe Devanagari" panose="02040503050201020203" pitchFamily="18" charset="0"/>
                <a:cs typeface="Adobe Devanagari" panose="02040503050201020203" pitchFamily="18" charset="0"/>
              </a:rPr>
              <a:t>Obtain all missing information from the BE before sending to the Review Unit</a:t>
            </a:r>
            <a:r>
              <a:rPr lang="en-US" sz="2600" dirty="0" smtClean="0">
                <a:latin typeface="Adobe Devanagari" panose="02040503050201020203" pitchFamily="18" charset="0"/>
                <a:cs typeface="Adobe Devanagari" panose="02040503050201020203" pitchFamily="18" charset="0"/>
              </a:rPr>
              <a:t>.</a:t>
            </a:r>
          </a:p>
          <a:p>
            <a:pPr marL="800100" lvl="1" indent="-342900" algn="just">
              <a:buFont typeface="Arial" panose="020B0604020202020204" pitchFamily="34" charset="0"/>
              <a:buChar char="•"/>
            </a:pPr>
            <a:endParaRPr lang="en-US" sz="2600" dirty="0">
              <a:latin typeface="Adobe Devanagari" panose="02040503050201020203" pitchFamily="18" charset="0"/>
              <a:cs typeface="Adobe Devanagari" panose="02040503050201020203" pitchFamily="18" charset="0"/>
            </a:endParaRPr>
          </a:p>
          <a:p>
            <a:pPr marL="800100" lvl="1" indent="-342900" algn="just">
              <a:buFont typeface="Arial" panose="020B0604020202020204" pitchFamily="34" charset="0"/>
              <a:buChar char="•"/>
            </a:pPr>
            <a:r>
              <a:rPr lang="en-US" sz="2600" dirty="0">
                <a:latin typeface="Adobe Devanagari" panose="02040503050201020203" pitchFamily="18" charset="0"/>
                <a:cs typeface="Adobe Devanagari" panose="02040503050201020203" pitchFamily="18" charset="0"/>
              </a:rPr>
              <a:t>Follow-up communication to remind the BE of outstanding documentation.</a:t>
            </a:r>
          </a:p>
          <a:p>
            <a:endParaRPr lang="en-US" dirty="0"/>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17</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273833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0" y="58189"/>
            <a:ext cx="2734887" cy="52322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Review of Form</a:t>
            </a:r>
            <a:endParaRPr lang="en-US" sz="2800" dirty="0">
              <a:latin typeface="Adobe Devanagari" panose="02040503050201020203" pitchFamily="18" charset="0"/>
              <a:cs typeface="Adobe Devanagari" panose="02040503050201020203" pitchFamily="18" charset="0"/>
            </a:endParaRPr>
          </a:p>
        </p:txBody>
      </p:sp>
      <p:sp>
        <p:nvSpPr>
          <p:cNvPr id="4" name="TextBox 3"/>
          <p:cNvSpPr txBox="1"/>
          <p:nvPr/>
        </p:nvSpPr>
        <p:spPr>
          <a:xfrm>
            <a:off x="792479" y="1305099"/>
            <a:ext cx="10787149" cy="4093428"/>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Form must be completed in its entirety.</a:t>
            </a:r>
          </a:p>
          <a:p>
            <a:pPr marL="285750" indent="-285750">
              <a:buFont typeface="Arial" panose="020B0604020202020204" pitchFamily="34" charset="0"/>
              <a:buChar char="•"/>
            </a:pPr>
            <a:endParaRPr lang="en-US" sz="2600" dirty="0">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Page 1, </a:t>
            </a:r>
            <a:r>
              <a:rPr lang="en-US" sz="2600" b="1" dirty="0" smtClean="0">
                <a:latin typeface="Adobe Devanagari" panose="02040503050201020203" pitchFamily="18" charset="0"/>
                <a:cs typeface="Adobe Devanagari" panose="02040503050201020203" pitchFamily="18" charset="0"/>
              </a:rPr>
              <a:t>Part 1: Business Entity Information</a:t>
            </a:r>
          </a:p>
          <a:p>
            <a:pPr marL="742950" lvl="1" indent="-285750">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Name, address and FEIN</a:t>
            </a:r>
          </a:p>
          <a:p>
            <a:pPr marL="742950" lvl="1" indent="-285750">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Type of business must be checked</a:t>
            </a:r>
          </a:p>
          <a:p>
            <a:pPr marL="742950" lvl="1" indent="-285750">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Ownership information must be listed</a:t>
            </a:r>
          </a:p>
          <a:p>
            <a:pPr marL="742950" lvl="1" indent="-285750">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“N/A” or “Not applicable” is not an acceptable answer.</a:t>
            </a:r>
          </a:p>
          <a:p>
            <a:pPr marL="742950" lvl="1" indent="-285750">
              <a:buFont typeface="Arial" panose="020B0604020202020204" pitchFamily="34" charset="0"/>
              <a:buChar char="•"/>
            </a:pPr>
            <a:endParaRPr lang="en-US" sz="2600" dirty="0">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Page 2, </a:t>
            </a:r>
            <a:r>
              <a:rPr lang="en-US" sz="2600" b="1" dirty="0" smtClean="0">
                <a:latin typeface="Adobe Devanagari" panose="02040503050201020203" pitchFamily="18" charset="0"/>
                <a:cs typeface="Adobe Devanagari" panose="02040503050201020203" pitchFamily="18" charset="0"/>
              </a:rPr>
              <a:t>Part 2: Disclosure of Contributions</a:t>
            </a:r>
          </a:p>
          <a:p>
            <a:pPr marL="742950" lvl="1" indent="-285750">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If not reportable contributions were made, the box must be checked.</a:t>
            </a:r>
            <a:endParaRPr lang="en-US" sz="2600" dirty="0">
              <a:latin typeface="Adobe Devanagari" panose="02040503050201020203" pitchFamily="18" charset="0"/>
              <a:cs typeface="Adobe Devanagari" panose="02040503050201020203" pitchFamily="18" charset="0"/>
            </a:endParaRPr>
          </a:p>
        </p:txBody>
      </p:sp>
      <p:sp>
        <p:nvSpPr>
          <p:cNvPr id="5" name="Rectangle 4"/>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18</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932679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648392" y="764770"/>
            <a:ext cx="10124902" cy="5570756"/>
          </a:xfrm>
          <a:prstGeom prst="rect">
            <a:avLst/>
          </a:prstGeom>
          <a:noFill/>
        </p:spPr>
        <p:txBody>
          <a:bodyPr wrap="square" rtlCol="0">
            <a:spAutoFit/>
          </a:bodyPr>
          <a:lstStyle/>
          <a:p>
            <a:pPr>
              <a:defRPr/>
            </a:pPr>
            <a:r>
              <a:rPr lang="en-US" sz="2600" dirty="0">
                <a:latin typeface="Adobe Devanagari" panose="02040503050201020203" pitchFamily="18" charset="0"/>
                <a:cs typeface="Adobe Devanagari" panose="02040503050201020203" pitchFamily="18" charset="0"/>
              </a:rPr>
              <a:t>Page 2, </a:t>
            </a:r>
            <a:r>
              <a:rPr lang="en-US" sz="2600" b="1" u="sng" dirty="0">
                <a:latin typeface="Adobe Devanagari" panose="02040503050201020203" pitchFamily="18" charset="0"/>
                <a:cs typeface="Adobe Devanagari" panose="02040503050201020203" pitchFamily="18" charset="0"/>
              </a:rPr>
              <a:t>Part 3: Certification</a:t>
            </a:r>
            <a:r>
              <a:rPr lang="en-US" sz="2600" dirty="0">
                <a:latin typeface="Adobe Devanagari" panose="02040503050201020203" pitchFamily="18" charset="0"/>
                <a:cs typeface="Adobe Devanagari" panose="02040503050201020203" pitchFamily="18" charset="0"/>
              </a:rPr>
              <a:t> – Box A, B, C and D</a:t>
            </a:r>
          </a:p>
          <a:p>
            <a:pPr lvl="1">
              <a:buFont typeface="Wingdings" panose="05000000000000000000" pitchFamily="2" charset="2"/>
              <a:buChar char="Ø"/>
              <a:defRPr/>
            </a:pPr>
            <a:r>
              <a:rPr lang="en-US" sz="2600" dirty="0">
                <a:latin typeface="Adobe Devanagari" panose="02040503050201020203" pitchFamily="18" charset="0"/>
                <a:cs typeface="Adobe Devanagari" panose="02040503050201020203" pitchFamily="18" charset="0"/>
              </a:rPr>
              <a:t>At least one box must be checked.</a:t>
            </a:r>
          </a:p>
          <a:p>
            <a:pPr lvl="1">
              <a:defRPr/>
            </a:pPr>
            <a:endParaRPr lang="en-US" sz="2600" dirty="0">
              <a:latin typeface="Adobe Devanagari" panose="02040503050201020203" pitchFamily="18" charset="0"/>
              <a:cs typeface="Adobe Devanagari" panose="02040503050201020203" pitchFamily="18" charset="0"/>
            </a:endParaRPr>
          </a:p>
          <a:p>
            <a:pPr lvl="1" algn="just">
              <a:buFont typeface="Wingdings" panose="05000000000000000000" pitchFamily="2" charset="2"/>
              <a:buChar char="Ø"/>
              <a:defRPr/>
            </a:pPr>
            <a:r>
              <a:rPr lang="en-US" sz="2600" dirty="0">
                <a:latin typeface="Adobe Devanagari" panose="02040503050201020203" pitchFamily="18" charset="0"/>
                <a:cs typeface="Adobe Devanagari" panose="02040503050201020203" pitchFamily="18" charset="0"/>
              </a:rPr>
              <a:t>BOX A offers the convenience of having a single representative give certification for the BE and any person or entity whose contributions are attributable to the BE.  (Only one form needs to be submitted.)</a:t>
            </a:r>
          </a:p>
          <a:p>
            <a:pPr marL="393700" lvl="1" algn="just">
              <a:defRPr/>
            </a:pPr>
            <a:r>
              <a:rPr lang="en-US" sz="2600" dirty="0">
                <a:latin typeface="Adobe Devanagari" panose="02040503050201020203" pitchFamily="18" charset="0"/>
                <a:cs typeface="Adobe Devanagari" panose="02040503050201020203" pitchFamily="18" charset="0"/>
              </a:rPr>
              <a:t>  </a:t>
            </a:r>
          </a:p>
          <a:p>
            <a:pPr lvl="1" algn="just">
              <a:buFont typeface="Wingdings" panose="05000000000000000000" pitchFamily="2" charset="2"/>
              <a:buChar char="Ø"/>
              <a:defRPr/>
            </a:pPr>
            <a:r>
              <a:rPr lang="en-US" sz="2600" dirty="0">
                <a:latin typeface="Adobe Devanagari" panose="02040503050201020203" pitchFamily="18" charset="0"/>
                <a:cs typeface="Adobe Devanagari" panose="02040503050201020203" pitchFamily="18" charset="0"/>
              </a:rPr>
              <a:t>If the BE is a sole proprietor (e.g. a consultant), any box may be checked under </a:t>
            </a:r>
            <a:r>
              <a:rPr lang="en-US" sz="2600" b="1" u="sng" dirty="0">
                <a:latin typeface="Adobe Devanagari" panose="02040503050201020203" pitchFamily="18" charset="0"/>
                <a:cs typeface="Adobe Devanagari" panose="02040503050201020203" pitchFamily="18" charset="0"/>
              </a:rPr>
              <a:t>Part 3: Certification</a:t>
            </a:r>
            <a:r>
              <a:rPr lang="en-US" sz="2600" dirty="0">
                <a:latin typeface="Adobe Devanagari" panose="02040503050201020203" pitchFamily="18" charset="0"/>
                <a:cs typeface="Adobe Devanagari" panose="02040503050201020203" pitchFamily="18" charset="0"/>
              </a:rPr>
              <a:t> if the sole proprietor is the person completing the form.</a:t>
            </a:r>
          </a:p>
          <a:p>
            <a:pPr lvl="1">
              <a:buFont typeface="Wingdings" panose="05000000000000000000" pitchFamily="2" charset="2"/>
              <a:buChar char="Ø"/>
              <a:defRPr/>
            </a:pPr>
            <a:endParaRPr lang="en-US" sz="2600" dirty="0">
              <a:latin typeface="Adobe Devanagari" panose="02040503050201020203" pitchFamily="18" charset="0"/>
              <a:cs typeface="Adobe Devanagari" panose="02040503050201020203" pitchFamily="18" charset="0"/>
            </a:endParaRPr>
          </a:p>
          <a:p>
            <a:pPr lvl="1">
              <a:buFont typeface="Wingdings" panose="05000000000000000000" pitchFamily="2" charset="2"/>
              <a:buChar char="Ø"/>
              <a:defRPr/>
            </a:pPr>
            <a:r>
              <a:rPr lang="en-US" sz="2600" dirty="0">
                <a:latin typeface="Adobe Devanagari" panose="02040503050201020203" pitchFamily="18" charset="0"/>
                <a:cs typeface="Adobe Devanagari" panose="02040503050201020203" pitchFamily="18" charset="0"/>
              </a:rPr>
              <a:t>For all other businesses, if Box A </a:t>
            </a:r>
            <a:r>
              <a:rPr lang="en-US" sz="2600" u="sng" dirty="0">
                <a:latin typeface="Adobe Devanagari" panose="02040503050201020203" pitchFamily="18" charset="0"/>
                <a:cs typeface="Adobe Devanagari" panose="02040503050201020203" pitchFamily="18" charset="0"/>
              </a:rPr>
              <a:t>is not</a:t>
            </a:r>
            <a:r>
              <a:rPr lang="en-US" sz="2600" dirty="0">
                <a:latin typeface="Adobe Devanagari" panose="02040503050201020203" pitchFamily="18" charset="0"/>
                <a:cs typeface="Adobe Devanagari" panose="02040503050201020203" pitchFamily="18" charset="0"/>
              </a:rPr>
              <a:t> checked</a:t>
            </a:r>
            <a:r>
              <a:rPr lang="en-US" sz="2400" dirty="0">
                <a:latin typeface="Adobe Devanagari" panose="02040503050201020203" pitchFamily="18" charset="0"/>
                <a:cs typeface="Adobe Devanagari" panose="02040503050201020203" pitchFamily="18" charset="0"/>
              </a:rPr>
              <a:t>, </a:t>
            </a:r>
            <a:r>
              <a:rPr lang="en-US" sz="2600" dirty="0">
                <a:latin typeface="Adobe Devanagari" panose="02040503050201020203" pitchFamily="18" charset="0"/>
                <a:cs typeface="Adobe Devanagari" panose="02040503050201020203" pitchFamily="18" charset="0"/>
              </a:rPr>
              <a:t>additional forms are required from the necessary parties.</a:t>
            </a:r>
          </a:p>
          <a:p>
            <a:endParaRPr lang="en-US" dirty="0"/>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19</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48181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069" y="997528"/>
            <a:ext cx="11139055"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dobe Devanagari" panose="02040503050201020203" pitchFamily="18" charset="0"/>
                <a:cs typeface="Adobe Devanagari" panose="02040503050201020203" pitchFamily="18" charset="0"/>
              </a:rPr>
              <a:t>New Jersey law insulates the negotiation and award of State contracts from political contributions that pose a risk of improper influence, purchase of access or the appearance thereof. P.L.2005, c.51, as amended by the Elections Transparency Act, P.L.2023, c.30, codified at N.J.S.A. 19:44A-20.13 to 20.25 (“Chapter 51”) and Executive Order No. 333 (2023). </a:t>
            </a:r>
          </a:p>
          <a:p>
            <a:pPr algn="just"/>
            <a:endParaRPr lang="en-US"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dirty="0">
                <a:latin typeface="Adobe Devanagari" panose="02040503050201020203" pitchFamily="18" charset="0"/>
                <a:cs typeface="Adobe Devanagari" panose="02040503050201020203" pitchFamily="18" charset="0"/>
              </a:rPr>
              <a:t>On April 3, 2023, Governor Murphy signed P.L.2023, c.30 (S2866 (Scutari)/ A4372 (Greenwald)) which established the Elections Transparency </a:t>
            </a:r>
            <a:r>
              <a:rPr lang="en-US" dirty="0" smtClean="0">
                <a:latin typeface="Adobe Devanagari" panose="02040503050201020203" pitchFamily="18" charset="0"/>
                <a:cs typeface="Adobe Devanagari" panose="02040503050201020203" pitchFamily="18" charset="0"/>
              </a:rPr>
              <a:t>Act (“ETA”).  </a:t>
            </a:r>
            <a:r>
              <a:rPr lang="en-US" dirty="0">
                <a:latin typeface="Adobe Devanagari" panose="02040503050201020203" pitchFamily="18" charset="0"/>
                <a:cs typeface="Adobe Devanagari" panose="02040503050201020203" pitchFamily="18" charset="0"/>
              </a:rPr>
              <a:t>The law was effective retroactively to January 1, 2023.  In addition to other changes, the law created a new exception to its application for Executive Branch contracts awarded through a “fair and open process”. </a:t>
            </a:r>
          </a:p>
          <a:p>
            <a:pPr algn="just"/>
            <a:endParaRPr lang="en-US"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dirty="0">
                <a:latin typeface="Adobe Devanagari" panose="02040503050201020203" pitchFamily="18" charset="0"/>
                <a:ea typeface="Calibri" panose="020F0502020204030204" pitchFamily="34" charset="0"/>
                <a:cs typeface="Adobe Devanagari" panose="02040503050201020203" pitchFamily="18" charset="0"/>
              </a:rPr>
              <a:t>ETA defines “fair and open process” as follows:</a:t>
            </a:r>
          </a:p>
          <a:p>
            <a:pPr algn="just"/>
            <a:r>
              <a:rPr lang="en-US" dirty="0">
                <a:latin typeface="Adobe Devanagari" panose="02040503050201020203" pitchFamily="18" charset="0"/>
                <a:ea typeface="Calibri" panose="020F0502020204030204" pitchFamily="34" charset="0"/>
                <a:cs typeface="Adobe Devanagari" panose="02040503050201020203" pitchFamily="18" charset="0"/>
              </a:rPr>
              <a:t> </a:t>
            </a:r>
          </a:p>
          <a:p>
            <a:pPr marL="400050" lvl="1" indent="0" algn="just">
              <a:spcBef>
                <a:spcPts val="0"/>
              </a:spcBef>
              <a:buNone/>
            </a:pPr>
            <a:r>
              <a:rPr lang="en-US" dirty="0">
                <a:latin typeface="Adobe Devanagari" panose="02040503050201020203" pitchFamily="18" charset="0"/>
                <a:ea typeface="Calibri" panose="020F0502020204030204" pitchFamily="34" charset="0"/>
                <a:cs typeface="Adobe Devanagari" panose="02040503050201020203" pitchFamily="18" charset="0"/>
              </a:rPr>
              <a:t>“Fair and open process" means, at a minimum, that the contract shall be: publicly advertised in newspapers or on the Internet website maintained by the public entity in sufficient time to give notice in advance of the contract; awarded under a process that provides for public solicitation of proposals or qualifications and awarded and disclosed under criteria established in writing by the public entity prior to the solicitation of proposals or qualifications; and publicly opened and announced when awarded. A contract awarded under a process that includes public bidding or competitive contracting pursuant to the “Local Public Contracts Law,” P.L.1971, c.198 (C.40A:11-1 et seq.) shall constitute a fair and open process. The decision of a public entity as to what constitutes a fair and open process shall be final.</a:t>
            </a:r>
          </a:p>
          <a:p>
            <a:endParaRPr lang="en-US" dirty="0"/>
          </a:p>
        </p:txBody>
      </p:sp>
      <p:sp>
        <p:nvSpPr>
          <p:cNvPr id="5" name="Rectangle 4"/>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p:cNvSpPr txBox="1"/>
          <p:nvPr/>
        </p:nvSpPr>
        <p:spPr>
          <a:xfrm>
            <a:off x="0" y="0"/>
            <a:ext cx="2152996" cy="52322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Overview </a:t>
            </a:r>
            <a:endParaRPr lang="en-US" sz="2800" dirty="0">
              <a:latin typeface="Adobe Devanagari" panose="02040503050201020203" pitchFamily="18" charset="0"/>
              <a:cs typeface="Adobe Devanagari" panose="02040503050201020203" pitchFamily="18" charset="0"/>
            </a:endParaRPr>
          </a:p>
        </p:txBody>
      </p:sp>
      <p:sp>
        <p:nvSpPr>
          <p:cNvPr id="7" name="Rectangle 6"/>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660682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0" y="0"/>
            <a:ext cx="5868785" cy="52322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Part 3: Certification- Examples</a:t>
            </a:r>
            <a:endParaRPr lang="en-US" sz="2800" dirty="0">
              <a:latin typeface="Adobe Devanagari" panose="02040503050201020203" pitchFamily="18" charset="0"/>
              <a:cs typeface="Adobe Devanagari" panose="02040503050201020203" pitchFamily="18" charset="0"/>
            </a:endParaRPr>
          </a:p>
        </p:txBody>
      </p:sp>
      <p:sp>
        <p:nvSpPr>
          <p:cNvPr id="5" name="TextBox 4"/>
          <p:cNvSpPr txBox="1"/>
          <p:nvPr/>
        </p:nvSpPr>
        <p:spPr>
          <a:xfrm>
            <a:off x="559723" y="1853738"/>
            <a:ext cx="11072553" cy="2585323"/>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If a partnership submits its form with BOX C checked, additional forms are required from each of the partners regardless of the partner’s ownership interest. </a:t>
            </a:r>
          </a:p>
          <a:p>
            <a:pPr marL="571500" indent="-457200" algn="just"/>
            <a:endParaRPr lang="en-US" sz="2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If a corporation submits its form with BOX B checked, additional forms are required from the officers of the corporation or shareholders of the corporation for which the representative is not certifying. Those additional forms must be included with the submittal.</a:t>
            </a:r>
          </a:p>
          <a:p>
            <a:endParaRPr lang="en-US" dirty="0"/>
          </a:p>
        </p:txBody>
      </p:sp>
      <p:sp>
        <p:nvSpPr>
          <p:cNvPr id="6" name="TextBox 5"/>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20</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402432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1420091" y="1330036"/>
            <a:ext cx="9351818" cy="3570208"/>
          </a:xfrm>
          <a:prstGeom prst="rect">
            <a:avLst/>
          </a:prstGeom>
          <a:noFill/>
        </p:spPr>
        <p:txBody>
          <a:bodyPr wrap="square" rtlCol="0">
            <a:spAutoFit/>
          </a:bodyPr>
          <a:lstStyle/>
          <a:p>
            <a:pPr marL="342900" indent="-342900" algn="just">
              <a:buFont typeface="Arial" panose="020B0604020202020204" pitchFamily="34" charset="0"/>
              <a:buChar char="•"/>
              <a:defRPr/>
            </a:pPr>
            <a:r>
              <a:rPr lang="en-US" sz="2600" dirty="0">
                <a:latin typeface="Adobe Devanagari" panose="02040503050201020203" pitchFamily="18" charset="0"/>
                <a:cs typeface="Adobe Devanagari" panose="02040503050201020203" pitchFamily="18" charset="0"/>
              </a:rPr>
              <a:t>Page 3, Continuation of </a:t>
            </a:r>
            <a:r>
              <a:rPr lang="en-US" sz="2600" b="1" dirty="0">
                <a:latin typeface="Adobe Devanagari" panose="02040503050201020203" pitchFamily="18" charset="0"/>
                <a:cs typeface="Adobe Devanagari" panose="02040503050201020203" pitchFamily="18" charset="0"/>
              </a:rPr>
              <a:t>Part 3: Certification</a:t>
            </a:r>
          </a:p>
          <a:p>
            <a:pPr marL="800100" lvl="1" indent="-342900" algn="just">
              <a:buFont typeface="Arial" panose="020B0604020202020204" pitchFamily="34" charset="0"/>
              <a:buChar char="•"/>
              <a:defRPr/>
            </a:pPr>
            <a:r>
              <a:rPr lang="en-US" sz="2600" dirty="0">
                <a:latin typeface="Adobe Devanagari" panose="02040503050201020203" pitchFamily="18" charset="0"/>
                <a:cs typeface="Adobe Devanagari" panose="02040503050201020203" pitchFamily="18" charset="0"/>
              </a:rPr>
              <a:t>The representative completing the form must sign and print his/her name, title or position and enter the date.</a:t>
            </a:r>
          </a:p>
          <a:p>
            <a:pPr lvl="1">
              <a:buFont typeface="Wingdings" panose="05000000000000000000" pitchFamily="2" charset="2"/>
              <a:buChar char="Ø"/>
              <a:defRPr/>
            </a:pPr>
            <a:endParaRPr lang="en-US" sz="2600" dirty="0">
              <a:latin typeface="Adobe Devanagari" panose="02040503050201020203" pitchFamily="18" charset="0"/>
              <a:cs typeface="Adobe Devanagari" panose="02040503050201020203" pitchFamily="18" charset="0"/>
            </a:endParaRPr>
          </a:p>
          <a:p>
            <a:pPr marL="57150" indent="0" algn="just">
              <a:buNone/>
              <a:defRPr/>
            </a:pPr>
            <a:r>
              <a:rPr lang="en-US" sz="2600" dirty="0">
                <a:latin typeface="Adobe Devanagari" panose="02040503050201020203" pitchFamily="18" charset="0"/>
                <a:cs typeface="Adobe Devanagari" panose="02040503050201020203" pitchFamily="18" charset="0"/>
              </a:rPr>
              <a:t>The State Agency as well as the BE should review the Information and Instructions form for guidance on how to complete the Vendor Certification and Disclosure of Political Contributions form and for definitions pertaining to the statute and Executive Order.</a:t>
            </a:r>
          </a:p>
          <a:p>
            <a:endParaRPr lang="en-US" dirty="0"/>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21</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577223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218" y="0"/>
            <a:ext cx="4876800" cy="6280150"/>
          </a:xfrm>
          <a:prstGeom prst="rect">
            <a:avLst/>
          </a:prstGeom>
          <a:ln>
            <a:solidFill>
              <a:schemeClr val="tx1"/>
            </a:solidFill>
          </a:ln>
        </p:spPr>
      </p:pic>
      <p:sp>
        <p:nvSpPr>
          <p:cNvPr id="4" name="Right Arrow Callout 3"/>
          <p:cNvSpPr/>
          <p:nvPr/>
        </p:nvSpPr>
        <p:spPr>
          <a:xfrm>
            <a:off x="1047403" y="1276004"/>
            <a:ext cx="2286000" cy="1066800"/>
          </a:xfrm>
          <a:prstGeom prst="rightArrowCallout">
            <a:avLst>
              <a:gd name="adj1" fmla="val 16737"/>
              <a:gd name="adj2" fmla="val 15610"/>
              <a:gd name="adj3" fmla="val 16549"/>
              <a:gd name="adj4" fmla="val 82588"/>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Fair and Open: </a:t>
            </a:r>
          </a:p>
          <a:p>
            <a:pPr algn="ctr"/>
            <a:r>
              <a:rPr lang="en-US" sz="1200" dirty="0" smtClean="0">
                <a:solidFill>
                  <a:schemeClr val="bg1"/>
                </a:solidFill>
              </a:rPr>
              <a:t>Whether a contract award is Fair and Open or not</a:t>
            </a:r>
          </a:p>
          <a:p>
            <a:pPr algn="ctr"/>
            <a:r>
              <a:rPr lang="en-US" sz="1200" dirty="0">
                <a:solidFill>
                  <a:schemeClr val="bg1"/>
                </a:solidFill>
              </a:rPr>
              <a:t>d</a:t>
            </a:r>
            <a:r>
              <a:rPr lang="en-US" sz="1200" dirty="0" smtClean="0">
                <a:solidFill>
                  <a:schemeClr val="bg1"/>
                </a:solidFill>
              </a:rPr>
              <a:t>etermines if Chapter 51 is necessary</a:t>
            </a:r>
            <a:endParaRPr lang="en-US" sz="1200" dirty="0">
              <a:solidFill>
                <a:schemeClr val="bg1"/>
              </a:solidFill>
            </a:endParaRPr>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22</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01519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Callout 4"/>
          <p:cNvSpPr/>
          <p:nvPr/>
        </p:nvSpPr>
        <p:spPr>
          <a:xfrm>
            <a:off x="1079269" y="1165167"/>
            <a:ext cx="2286000" cy="1066800"/>
          </a:xfrm>
          <a:prstGeom prst="rightArrowCallout">
            <a:avLst>
              <a:gd name="adj1" fmla="val 16737"/>
              <a:gd name="adj2" fmla="val 15610"/>
              <a:gd name="adj3" fmla="val 16549"/>
              <a:gd name="adj4" fmla="val 82588"/>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Fair and Open:</a:t>
            </a:r>
          </a:p>
          <a:p>
            <a:pPr algn="ctr"/>
            <a:r>
              <a:rPr lang="en-US" sz="1200" dirty="0" smtClean="0"/>
              <a:t>Chapter 51 form is </a:t>
            </a:r>
            <a:r>
              <a:rPr lang="en-US" sz="1200" b="1" u="sng" dirty="0" smtClean="0"/>
              <a:t>not</a:t>
            </a:r>
          </a:p>
          <a:p>
            <a:pPr algn="ctr"/>
            <a:r>
              <a:rPr lang="en-US" sz="1200" b="1" u="sng" dirty="0"/>
              <a:t>r</a:t>
            </a:r>
            <a:r>
              <a:rPr lang="en-US" sz="1200" b="1" u="sng" dirty="0" smtClean="0"/>
              <a:t>equired </a:t>
            </a:r>
            <a:r>
              <a:rPr lang="en-US" sz="1200" dirty="0" smtClean="0"/>
              <a:t>if contract award is Fair and Open</a:t>
            </a:r>
            <a:endParaRPr lang="en-US" sz="1200" dirty="0"/>
          </a:p>
        </p:txBody>
      </p:sp>
      <p:pic>
        <p:nvPicPr>
          <p:cNvPr id="6" name="Picture 5"/>
          <p:cNvPicPr>
            <a:picLocks noChangeAspect="1"/>
          </p:cNvPicPr>
          <p:nvPr/>
        </p:nvPicPr>
        <p:blipFill>
          <a:blip r:embed="rId2"/>
          <a:stretch>
            <a:fillRect/>
          </a:stretch>
        </p:blipFill>
        <p:spPr>
          <a:xfrm>
            <a:off x="3499658" y="90806"/>
            <a:ext cx="5187142" cy="6143739"/>
          </a:xfrm>
          <a:prstGeom prst="rect">
            <a:avLst/>
          </a:prstGeom>
        </p:spPr>
      </p:pic>
      <p:sp>
        <p:nvSpPr>
          <p:cNvPr id="4" name="TextBox 3"/>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23</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265879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93448" y="141316"/>
            <a:ext cx="4563605" cy="6070374"/>
          </a:xfrm>
          <a:prstGeom prst="rect">
            <a:avLst/>
          </a:prstGeom>
        </p:spPr>
      </p:pic>
      <p:sp>
        <p:nvSpPr>
          <p:cNvPr id="4" name="TextBox 3"/>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24</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093817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40480" y="64192"/>
            <a:ext cx="4675938" cy="6234584"/>
          </a:xfrm>
          <a:prstGeom prst="rect">
            <a:avLst/>
          </a:prstGeom>
        </p:spPr>
      </p:pic>
      <p:sp>
        <p:nvSpPr>
          <p:cNvPr id="4" name="Left Arrow Callout 3"/>
          <p:cNvSpPr/>
          <p:nvPr/>
        </p:nvSpPr>
        <p:spPr>
          <a:xfrm>
            <a:off x="8516418" y="637309"/>
            <a:ext cx="2057400" cy="914400"/>
          </a:xfrm>
          <a:prstGeom prst="leftArrowCallout">
            <a:avLst/>
          </a:prstGeom>
          <a:solidFill>
            <a:srgbClr val="005EA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Fair and Open: </a:t>
            </a:r>
          </a:p>
          <a:p>
            <a:pPr algn="ctr"/>
            <a:r>
              <a:rPr lang="en-US" sz="1200" dirty="0" smtClean="0"/>
              <a:t>State Agency MUST</a:t>
            </a:r>
          </a:p>
          <a:p>
            <a:pPr algn="ctr"/>
            <a:r>
              <a:rPr lang="en-US" sz="1200" dirty="0" smtClean="0"/>
              <a:t>Answer the question</a:t>
            </a:r>
            <a:endParaRPr lang="en-US" sz="1200" dirty="0"/>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25</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10542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99410" y="59408"/>
            <a:ext cx="4803512" cy="6149769"/>
          </a:xfrm>
          <a:prstGeom prst="rect">
            <a:avLst/>
          </a:prstGeom>
        </p:spPr>
      </p:pic>
      <p:sp>
        <p:nvSpPr>
          <p:cNvPr id="3" name="TextBox 2"/>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26</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323659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6612" y="69011"/>
            <a:ext cx="4714466" cy="6220585"/>
          </a:xfrm>
          <a:prstGeom prst="rect">
            <a:avLst/>
          </a:prstGeom>
        </p:spPr>
      </p:pic>
      <p:sp>
        <p:nvSpPr>
          <p:cNvPr id="3" name="TextBox 2"/>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27</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668701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0" y="0"/>
            <a:ext cx="4416725" cy="52322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Review Unit</a:t>
            </a:r>
            <a:endParaRPr lang="en-US" sz="2800" dirty="0">
              <a:latin typeface="Adobe Devanagari" panose="02040503050201020203" pitchFamily="18" charset="0"/>
              <a:cs typeface="Adobe Devanagari" panose="02040503050201020203" pitchFamily="18" charset="0"/>
            </a:endParaRPr>
          </a:p>
        </p:txBody>
      </p:sp>
      <p:sp>
        <p:nvSpPr>
          <p:cNvPr id="5" name="TextBox 4"/>
          <p:cNvSpPr txBox="1"/>
          <p:nvPr/>
        </p:nvSpPr>
        <p:spPr>
          <a:xfrm>
            <a:off x="2093343" y="1699404"/>
            <a:ext cx="8005313" cy="1692771"/>
          </a:xfrm>
          <a:prstGeom prst="rect">
            <a:avLst/>
          </a:prstGeom>
          <a:noFill/>
        </p:spPr>
        <p:txBody>
          <a:bodyPr wrap="square" rtlCol="0">
            <a:spAutoFit/>
          </a:bodyPr>
          <a:lstStyle/>
          <a:p>
            <a:pPr marL="285750" indent="-285750" algn="just">
              <a:buFont typeface="Arial" panose="020B0604020202020204" pitchFamily="34" charset="0"/>
              <a:buChar char="•"/>
            </a:pPr>
            <a:r>
              <a:rPr lang="en-US" sz="2600" dirty="0" smtClean="0">
                <a:latin typeface="Adobe Devanagari" panose="02040503050201020203" pitchFamily="18" charset="0"/>
                <a:cs typeface="Adobe Devanagari" panose="02040503050201020203" pitchFamily="18" charset="0"/>
              </a:rPr>
              <a:t>Any additional information needed to process the form will be requested from the State Agency. If necessary, the Review Unit will provide guidance to the BE regarding the completion of the form.</a:t>
            </a:r>
            <a:endParaRPr lang="en-US" sz="2600" dirty="0">
              <a:latin typeface="Adobe Devanagari" panose="02040503050201020203" pitchFamily="18" charset="0"/>
              <a:cs typeface="Adobe Devanagari" panose="02040503050201020203" pitchFamily="18" charset="0"/>
            </a:endParaRPr>
          </a:p>
        </p:txBody>
      </p:sp>
      <p:sp>
        <p:nvSpPr>
          <p:cNvPr id="6" name="TextBox 5"/>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28</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835151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1433422" y="1285336"/>
            <a:ext cx="9325155" cy="5262979"/>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Once the transaction is reviewed and approved, the Review Unit will send the State Agency an email confirming the BE’s Chapter 51/EO 333 compliance.</a:t>
            </a:r>
          </a:p>
          <a:p>
            <a:pPr algn="just"/>
            <a:endParaRPr lang="en-US" sz="2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Until the State Agency has confirmed the BE’s current certification on NJSTART and/or obtained an email from the Review Unit approving the BE’s form, the BE is not eligible to be awarded a contract.</a:t>
            </a:r>
          </a:p>
          <a:p>
            <a:pPr marL="285750" indent="-285750" algn="just">
              <a:buFont typeface="Arial" panose="020B0604020202020204" pitchFamily="34" charset="0"/>
              <a:buChar char="•"/>
            </a:pPr>
            <a:endParaRPr lang="en-US" sz="2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The NJSTART “Terms and Categories Information” tab/page for a specific BE is proof of </a:t>
            </a:r>
            <a:r>
              <a:rPr lang="en-US" sz="2400" dirty="0" smtClean="0">
                <a:latin typeface="Adobe Devanagari" panose="02040503050201020203" pitchFamily="18" charset="0"/>
                <a:cs typeface="Adobe Devanagari" panose="02040503050201020203" pitchFamily="18" charset="0"/>
              </a:rPr>
              <a:t>Chapter 51 approval </a:t>
            </a:r>
            <a:r>
              <a:rPr lang="en-US" sz="2400" dirty="0">
                <a:latin typeface="Adobe Devanagari" panose="02040503050201020203" pitchFamily="18" charset="0"/>
                <a:cs typeface="Adobe Devanagari" panose="02040503050201020203" pitchFamily="18" charset="0"/>
              </a:rPr>
              <a:t>for a prior contract awarded with no consideration of whether it was pursuant to a “fair &amp; open” process</a:t>
            </a:r>
            <a:r>
              <a:rPr lang="en-US" sz="2400" dirty="0" smtClean="0">
                <a:latin typeface="Adobe Devanagari" panose="02040503050201020203" pitchFamily="18" charset="0"/>
                <a:cs typeface="Adobe Devanagari" panose="02040503050201020203" pitchFamily="18" charset="0"/>
              </a:rPr>
              <a:t>.</a:t>
            </a:r>
          </a:p>
          <a:p>
            <a:pPr algn="just"/>
            <a:endParaRPr lang="en-US" sz="2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smtClean="0">
                <a:latin typeface="Adobe Devanagari" panose="02040503050201020203" pitchFamily="18" charset="0"/>
                <a:cs typeface="Adobe Devanagari" panose="02040503050201020203" pitchFamily="18" charset="0"/>
              </a:rPr>
              <a:t>The </a:t>
            </a:r>
            <a:r>
              <a:rPr lang="en-US" sz="2400" dirty="0">
                <a:latin typeface="Adobe Devanagari" panose="02040503050201020203" pitchFamily="18" charset="0"/>
                <a:cs typeface="Adobe Devanagari" panose="02040503050201020203" pitchFamily="18" charset="0"/>
              </a:rPr>
              <a:t>approval email from Review Unit for a specific BE is proof of </a:t>
            </a:r>
            <a:r>
              <a:rPr lang="en-US" sz="2400" dirty="0" smtClean="0">
                <a:latin typeface="Adobe Devanagari" panose="02040503050201020203" pitchFamily="18" charset="0"/>
                <a:cs typeface="Adobe Devanagari" panose="02040503050201020203" pitchFamily="18" charset="0"/>
              </a:rPr>
              <a:t>Chapter 51 approval </a:t>
            </a:r>
            <a:r>
              <a:rPr lang="en-US" sz="2400" dirty="0">
                <a:latin typeface="Adobe Devanagari" panose="02040503050201020203" pitchFamily="18" charset="0"/>
                <a:cs typeface="Adobe Devanagari" panose="02040503050201020203" pitchFamily="18" charset="0"/>
              </a:rPr>
              <a:t>for a contract awarded pursuant to a non-fair and open contract process and should be retained by the State </a:t>
            </a:r>
            <a:r>
              <a:rPr lang="en-US" sz="2400" dirty="0" smtClean="0">
                <a:latin typeface="Adobe Devanagari" panose="02040503050201020203" pitchFamily="18" charset="0"/>
                <a:cs typeface="Adobe Devanagari" panose="02040503050201020203" pitchFamily="18" charset="0"/>
              </a:rPr>
              <a:t>Agency. </a:t>
            </a:r>
            <a:endParaRPr lang="en-US" sz="2400" dirty="0">
              <a:latin typeface="Adobe Devanagari" panose="02040503050201020203" pitchFamily="18" charset="0"/>
              <a:cs typeface="Adobe Devanagari" panose="02040503050201020203" pitchFamily="18" charset="0"/>
            </a:endParaRPr>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29</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696205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22" y="823884"/>
            <a:ext cx="11396749" cy="5324535"/>
          </a:xfrm>
          <a:prstGeom prst="rect">
            <a:avLst/>
          </a:prstGeom>
          <a:noFill/>
        </p:spPr>
        <p:txBody>
          <a:bodyPr wrap="square" rtlCol="0">
            <a:spAutoFit/>
          </a:bodyPr>
          <a:lstStyle/>
          <a:p>
            <a:pPr lvl="0" algn="just"/>
            <a:r>
              <a:rPr lang="en-US" sz="2000" b="1" u="sng" dirty="0">
                <a:solidFill>
                  <a:prstClr val="black"/>
                </a:solidFill>
                <a:latin typeface="Adobe Devanagari" panose="02040503050201020203" pitchFamily="18" charset="0"/>
                <a:cs typeface="Adobe Devanagari" panose="02040503050201020203" pitchFamily="18" charset="0"/>
              </a:rPr>
              <a:t>ETA For Contracts Awarded Pursuant to a Fair and Open Process</a:t>
            </a:r>
            <a:r>
              <a:rPr lang="en-US" sz="2000" dirty="0">
                <a:solidFill>
                  <a:prstClr val="black"/>
                </a:solidFill>
                <a:latin typeface="Adobe Devanagari" panose="02040503050201020203" pitchFamily="18" charset="0"/>
                <a:cs typeface="Adobe Devanagari" panose="02040503050201020203" pitchFamily="18" charset="0"/>
              </a:rPr>
              <a:t>:</a:t>
            </a:r>
          </a:p>
          <a:p>
            <a:pPr lvl="0" algn="just"/>
            <a:r>
              <a:rPr lang="en-US" sz="2000" dirty="0">
                <a:solidFill>
                  <a:prstClr val="black"/>
                </a:solidFill>
                <a:latin typeface="Adobe Devanagari" panose="02040503050201020203" pitchFamily="18" charset="0"/>
                <a:cs typeface="Adobe Devanagari" panose="02040503050201020203" pitchFamily="18" charset="0"/>
              </a:rPr>
              <a:t>Contracts awarded pursuant to a fair and open process do not require a </a:t>
            </a:r>
            <a:r>
              <a:rPr lang="en-US" sz="2000" dirty="0" smtClean="0">
                <a:solidFill>
                  <a:prstClr val="black"/>
                </a:solidFill>
                <a:latin typeface="Adobe Devanagari" panose="02040503050201020203" pitchFamily="18" charset="0"/>
                <a:cs typeface="Adobe Devanagari" panose="02040503050201020203" pitchFamily="18" charset="0"/>
              </a:rPr>
              <a:t>disclosure </a:t>
            </a:r>
            <a:r>
              <a:rPr lang="en-US" sz="2000" dirty="0">
                <a:solidFill>
                  <a:prstClr val="black"/>
                </a:solidFill>
                <a:latin typeface="Adobe Devanagari" panose="02040503050201020203" pitchFamily="18" charset="0"/>
                <a:cs typeface="Adobe Devanagari" panose="02040503050201020203" pitchFamily="18" charset="0"/>
              </a:rPr>
              <a:t>of any solicitation or contribution of money, or pledge of contribution, including in-kind contributions.</a:t>
            </a:r>
          </a:p>
          <a:p>
            <a:pPr lvl="0" algn="just"/>
            <a:endParaRPr lang="en-US" sz="2000" dirty="0">
              <a:solidFill>
                <a:prstClr val="black"/>
              </a:solidFill>
              <a:latin typeface="Adobe Devanagari" panose="02040503050201020203" pitchFamily="18" charset="0"/>
              <a:cs typeface="Adobe Devanagari" panose="02040503050201020203" pitchFamily="18" charset="0"/>
            </a:endParaRPr>
          </a:p>
          <a:p>
            <a:pPr lvl="0" algn="just"/>
            <a:r>
              <a:rPr lang="en-US" sz="2000" b="1" u="sng" dirty="0">
                <a:solidFill>
                  <a:prstClr val="black"/>
                </a:solidFill>
                <a:latin typeface="Adobe Devanagari" panose="02040503050201020203" pitchFamily="18" charset="0"/>
                <a:cs typeface="Adobe Devanagari" panose="02040503050201020203" pitchFamily="18" charset="0"/>
              </a:rPr>
              <a:t>ETA For Contracts Awarded Pursuant to a Non-Fair and Open Process</a:t>
            </a:r>
            <a:r>
              <a:rPr lang="en-US" sz="2000" dirty="0">
                <a:solidFill>
                  <a:prstClr val="black"/>
                </a:solidFill>
                <a:latin typeface="Adobe Devanagari" panose="02040503050201020203" pitchFamily="18" charset="0"/>
                <a:cs typeface="Adobe Devanagari" panose="02040503050201020203" pitchFamily="18" charset="0"/>
              </a:rPr>
              <a:t>: </a:t>
            </a:r>
          </a:p>
          <a:p>
            <a:pPr algn="just"/>
            <a:r>
              <a:rPr lang="en-US" sz="2000" dirty="0">
                <a:solidFill>
                  <a:prstClr val="black"/>
                </a:solidFill>
                <a:latin typeface="Adobe Devanagari" panose="02040503050201020203" pitchFamily="18" charset="0"/>
                <a:cs typeface="Adobe Devanagari" panose="02040503050201020203" pitchFamily="18" charset="0"/>
              </a:rPr>
              <a:t>Contracts </a:t>
            </a:r>
            <a:r>
              <a:rPr lang="en-US" sz="2000" dirty="0" smtClean="0">
                <a:solidFill>
                  <a:prstClr val="black"/>
                </a:solidFill>
                <a:latin typeface="Adobe Devanagari" panose="02040503050201020203" pitchFamily="18" charset="0"/>
                <a:cs typeface="Adobe Devanagari" panose="02040503050201020203" pitchFamily="18" charset="0"/>
              </a:rPr>
              <a:t>in excess of $17,500 and awarded </a:t>
            </a:r>
            <a:r>
              <a:rPr lang="en-US" sz="2000" dirty="0">
                <a:solidFill>
                  <a:prstClr val="black"/>
                </a:solidFill>
                <a:latin typeface="Adobe Devanagari" panose="02040503050201020203" pitchFamily="18" charset="0"/>
                <a:cs typeface="Adobe Devanagari" panose="02040503050201020203" pitchFamily="18" charset="0"/>
              </a:rPr>
              <a:t>pursuant to </a:t>
            </a:r>
            <a:r>
              <a:rPr lang="en-US" sz="2000" dirty="0" smtClean="0">
                <a:solidFill>
                  <a:prstClr val="black"/>
                </a:solidFill>
                <a:latin typeface="Adobe Devanagari" panose="02040503050201020203" pitchFamily="18" charset="0"/>
                <a:cs typeface="Adobe Devanagari" panose="02040503050201020203" pitchFamily="18" charset="0"/>
              </a:rPr>
              <a:t>a non-fair </a:t>
            </a:r>
            <a:r>
              <a:rPr lang="en-US" sz="2000" dirty="0">
                <a:solidFill>
                  <a:prstClr val="black"/>
                </a:solidFill>
                <a:latin typeface="Adobe Devanagari" panose="02040503050201020203" pitchFamily="18" charset="0"/>
                <a:cs typeface="Adobe Devanagari" panose="02040503050201020203" pitchFamily="18" charset="0"/>
              </a:rPr>
              <a:t>and open </a:t>
            </a:r>
            <a:r>
              <a:rPr lang="en-US" sz="2000" dirty="0" smtClean="0">
                <a:solidFill>
                  <a:prstClr val="black"/>
                </a:solidFill>
                <a:latin typeface="Adobe Devanagari" panose="02040503050201020203" pitchFamily="18" charset="0"/>
                <a:cs typeface="Adobe Devanagari" panose="02040503050201020203" pitchFamily="18" charset="0"/>
              </a:rPr>
              <a:t>process </a:t>
            </a:r>
            <a:r>
              <a:rPr lang="en-US" sz="2000" dirty="0">
                <a:solidFill>
                  <a:prstClr val="black"/>
                </a:solidFill>
                <a:latin typeface="Adobe Devanagari" panose="02040503050201020203" pitchFamily="18" charset="0"/>
                <a:cs typeface="Adobe Devanagari" panose="02040503050201020203" pitchFamily="18" charset="0"/>
              </a:rPr>
              <a:t>require </a:t>
            </a:r>
            <a:r>
              <a:rPr lang="en-US" sz="2000" dirty="0" smtClean="0">
                <a:solidFill>
                  <a:prstClr val="black"/>
                </a:solidFill>
                <a:latin typeface="Adobe Devanagari" panose="02040503050201020203" pitchFamily="18" charset="0"/>
                <a:cs typeface="Adobe Devanagari" panose="02040503050201020203" pitchFamily="18" charset="0"/>
              </a:rPr>
              <a:t>the </a:t>
            </a:r>
            <a:r>
              <a:rPr lang="en-US" sz="2000" dirty="0">
                <a:solidFill>
                  <a:prstClr val="black"/>
                </a:solidFill>
                <a:latin typeface="Adobe Devanagari" panose="02040503050201020203" pitchFamily="18" charset="0"/>
                <a:cs typeface="Adobe Devanagari" panose="02040503050201020203" pitchFamily="18" charset="0"/>
              </a:rPr>
              <a:t>disclosure of any solicitation or contribution of money, or pledge of contribution, including in-kind contributions.</a:t>
            </a:r>
          </a:p>
          <a:p>
            <a:pPr lvl="0" algn="just"/>
            <a:endParaRPr lang="en-US" sz="2000" dirty="0" smtClean="0">
              <a:solidFill>
                <a:prstClr val="black"/>
              </a:solidFill>
              <a:latin typeface="Adobe Devanagari" panose="02040503050201020203" pitchFamily="18" charset="0"/>
              <a:cs typeface="Adobe Devanagari" panose="02040503050201020203" pitchFamily="18" charset="0"/>
            </a:endParaRPr>
          </a:p>
          <a:p>
            <a:pPr lvl="0" algn="just"/>
            <a:r>
              <a:rPr lang="en-US" sz="2000" dirty="0" smtClean="0">
                <a:solidFill>
                  <a:prstClr val="black"/>
                </a:solidFill>
                <a:latin typeface="Adobe Devanagari" panose="02040503050201020203" pitchFamily="18" charset="0"/>
                <a:cs typeface="Adobe Devanagari" panose="02040503050201020203" pitchFamily="18" charset="0"/>
              </a:rPr>
              <a:t>The </a:t>
            </a:r>
            <a:r>
              <a:rPr lang="en-US" sz="2000" dirty="0">
                <a:solidFill>
                  <a:prstClr val="black"/>
                </a:solidFill>
                <a:latin typeface="Adobe Devanagari" panose="02040503050201020203" pitchFamily="18" charset="0"/>
                <a:cs typeface="Adobe Devanagari" panose="02040503050201020203" pitchFamily="18" charset="0"/>
              </a:rPr>
              <a:t>State shall not enter into a Contract to procure services or any material, supplies or equipment, or to acquire, sell, or lease any land or building from any Business Entity, where the value of the transaction exceeds $17,500, if that Business Entity has solicited or made any </a:t>
            </a:r>
            <a:r>
              <a:rPr lang="en-US" sz="2000" dirty="0" smtClean="0">
                <a:solidFill>
                  <a:prstClr val="black"/>
                </a:solidFill>
                <a:latin typeface="Adobe Devanagari" panose="02040503050201020203" pitchFamily="18" charset="0"/>
                <a:cs typeface="Adobe Devanagari" panose="02040503050201020203" pitchFamily="18" charset="0"/>
              </a:rPr>
              <a:t>reportable contribution </a:t>
            </a:r>
            <a:r>
              <a:rPr lang="en-US" sz="2000" dirty="0">
                <a:solidFill>
                  <a:prstClr val="black"/>
                </a:solidFill>
                <a:latin typeface="Adobe Devanagari" panose="02040503050201020203" pitchFamily="18" charset="0"/>
                <a:cs typeface="Adobe Devanagari" panose="02040503050201020203" pitchFamily="18" charset="0"/>
              </a:rPr>
              <a:t>of money, or pledge of contribution, including in-kind contributions, to a Continuing Political Committee or to a candidate committee and/or election fund of any candidate for or holder of the public office of Governor during certain specified time periods.  </a:t>
            </a:r>
          </a:p>
          <a:p>
            <a:pPr lvl="0" algn="just"/>
            <a:endParaRPr lang="en-US" sz="2000" dirty="0">
              <a:solidFill>
                <a:prstClr val="black"/>
              </a:solidFill>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000" dirty="0">
                <a:latin typeface="Adobe Devanagari" panose="02040503050201020203" pitchFamily="18" charset="0"/>
                <a:cs typeface="Adobe Devanagari" panose="02040503050201020203" pitchFamily="18" charset="0"/>
              </a:rPr>
              <a:t>If an agency is uncertain whether its contracting process meets the “fair and open process” definition, it should seek guidance from its assigned contact in the Division of Law or if it is not advised by the Division of Law, by its legal counsel.</a:t>
            </a:r>
          </a:p>
        </p:txBody>
      </p:sp>
      <p:sp>
        <p:nvSpPr>
          <p:cNvPr id="3" name="Rectangle 2"/>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3</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940804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69011" y="0"/>
            <a:ext cx="5029200" cy="52322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Ineligibility</a:t>
            </a:r>
            <a:endParaRPr lang="en-US" sz="2800" dirty="0">
              <a:latin typeface="Adobe Devanagari" panose="02040503050201020203" pitchFamily="18" charset="0"/>
              <a:cs typeface="Adobe Devanagari" panose="02040503050201020203" pitchFamily="18" charset="0"/>
            </a:endParaRPr>
          </a:p>
        </p:txBody>
      </p:sp>
      <p:sp>
        <p:nvSpPr>
          <p:cNvPr id="5" name="TextBox 4"/>
          <p:cNvSpPr txBox="1"/>
          <p:nvPr/>
        </p:nvSpPr>
        <p:spPr>
          <a:xfrm>
            <a:off x="465826" y="1242204"/>
            <a:ext cx="11153955" cy="4062651"/>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If the Review Unit determines that a BE is not in compliance with the law, </a:t>
            </a:r>
            <a:r>
              <a:rPr lang="en-US" sz="2400" dirty="0" smtClean="0">
                <a:latin typeface="Adobe Devanagari" panose="02040503050201020203" pitchFamily="18" charset="0"/>
                <a:cs typeface="Adobe Devanagari" panose="02040503050201020203" pitchFamily="18" charset="0"/>
              </a:rPr>
              <a:t>a notice  </a:t>
            </a:r>
            <a:r>
              <a:rPr lang="en-US" sz="2400" dirty="0">
                <a:latin typeface="Adobe Devanagari" panose="02040503050201020203" pitchFamily="18" charset="0"/>
                <a:cs typeface="Adobe Devanagari" panose="02040503050201020203" pitchFamily="18" charset="0"/>
              </a:rPr>
              <a:t>of </a:t>
            </a:r>
            <a:r>
              <a:rPr lang="en-US" sz="2400" dirty="0" smtClean="0">
                <a:latin typeface="Adobe Devanagari" panose="02040503050201020203" pitchFamily="18" charset="0"/>
                <a:cs typeface="Adobe Devanagari" panose="02040503050201020203" pitchFamily="18" charset="0"/>
              </a:rPr>
              <a:t>ineligibility </a:t>
            </a:r>
            <a:r>
              <a:rPr lang="en-US" sz="2400" dirty="0">
                <a:latin typeface="Adobe Devanagari" panose="02040503050201020203" pitchFamily="18" charset="0"/>
                <a:cs typeface="Adobe Devanagari" panose="02040503050201020203" pitchFamily="18" charset="0"/>
              </a:rPr>
              <a:t>will be forwarded to the contracting State Agency. </a:t>
            </a:r>
            <a:r>
              <a:rPr lang="en-US" sz="2400" u="sng" dirty="0">
                <a:latin typeface="Adobe Devanagari" panose="02040503050201020203" pitchFamily="18" charset="0"/>
                <a:cs typeface="Adobe Devanagari" panose="02040503050201020203" pitchFamily="18" charset="0"/>
              </a:rPr>
              <a:t>Note:  It is the State Agency’s responsibility to notify the vendor of its ineligibility determination</a:t>
            </a:r>
            <a:r>
              <a:rPr lang="en-US" sz="2400" u="sng" dirty="0" smtClean="0">
                <a:latin typeface="Adobe Devanagari" panose="02040503050201020203" pitchFamily="18" charset="0"/>
                <a:cs typeface="Adobe Devanagari" panose="02040503050201020203" pitchFamily="18" charset="0"/>
              </a:rPr>
              <a:t>.</a:t>
            </a:r>
          </a:p>
          <a:p>
            <a:pPr marL="285750" indent="-285750" algn="just">
              <a:buFont typeface="Arial" panose="020B0604020202020204" pitchFamily="34" charset="0"/>
              <a:buChar char="•"/>
            </a:pPr>
            <a:endParaRPr lang="en-US" sz="2400" u="sng"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BE can cure a disqualifying contribution if it requests </a:t>
            </a:r>
            <a:r>
              <a:rPr lang="en-US" sz="2400" b="1" u="sng" dirty="0">
                <a:latin typeface="Adobe Devanagari" panose="02040503050201020203" pitchFamily="18" charset="0"/>
                <a:cs typeface="Adobe Devanagari" panose="02040503050201020203" pitchFamily="18" charset="0"/>
              </a:rPr>
              <a:t>and receives</a:t>
            </a:r>
            <a:r>
              <a:rPr lang="en-US" sz="2400" dirty="0">
                <a:latin typeface="Adobe Devanagari" panose="02040503050201020203" pitchFamily="18" charset="0"/>
                <a:cs typeface="Adobe Devanagari" panose="02040503050201020203" pitchFamily="18" charset="0"/>
              </a:rPr>
              <a:t> a refund of the prohibited contribution within 30 calendar days of the making of the contribution. However, there is no cure for contributions made within 60 days of a gubernatorial primary or general election</a:t>
            </a:r>
            <a:r>
              <a:rPr lang="en-US" sz="2400" dirty="0" smtClean="0">
                <a:latin typeface="Adobe Devanagari" panose="02040503050201020203" pitchFamily="18" charset="0"/>
                <a:cs typeface="Adobe Devanagari" panose="02040503050201020203" pitchFamily="18" charset="0"/>
              </a:rPr>
              <a:t>.</a:t>
            </a:r>
          </a:p>
          <a:p>
            <a:pPr marL="285750" indent="-285750" algn="just">
              <a:buFont typeface="Arial" panose="020B0604020202020204" pitchFamily="34" charset="0"/>
              <a:buChar char="•"/>
            </a:pPr>
            <a:endParaRPr lang="en-US" sz="2400" u="sng"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The BE has 10 </a:t>
            </a:r>
            <a:r>
              <a:rPr lang="en-US" sz="2400" dirty="0" smtClean="0">
                <a:latin typeface="Adobe Devanagari" panose="02040503050201020203" pitchFamily="18" charset="0"/>
                <a:cs typeface="Adobe Devanagari" panose="02040503050201020203" pitchFamily="18" charset="0"/>
              </a:rPr>
              <a:t>business </a:t>
            </a:r>
            <a:r>
              <a:rPr lang="en-US" sz="2400" dirty="0">
                <a:latin typeface="Adobe Devanagari" panose="02040503050201020203" pitchFamily="18" charset="0"/>
                <a:cs typeface="Adobe Devanagari" panose="02040503050201020203" pitchFamily="18" charset="0"/>
              </a:rPr>
              <a:t>days from the receipt of the State Agency’s notice of ineligibility to request reconsideration from the Director of DPP.</a:t>
            </a:r>
          </a:p>
          <a:p>
            <a:endParaRPr lang="en-US" dirty="0"/>
          </a:p>
        </p:txBody>
      </p:sp>
      <p:sp>
        <p:nvSpPr>
          <p:cNvPr id="6" name="TextBox 5"/>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30</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351003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1265207" y="1940944"/>
            <a:ext cx="9661585" cy="2585323"/>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If the Director upholds the Review Unit’s decision, the BE has 10 days of the notice of the Director’s determination to file an appeal with the State Treasurer.</a:t>
            </a:r>
          </a:p>
          <a:p>
            <a:pPr algn="just"/>
            <a:r>
              <a:rPr lang="en-US" sz="2400" dirty="0">
                <a:latin typeface="Adobe Devanagari" panose="02040503050201020203" pitchFamily="18" charset="0"/>
                <a:cs typeface="Adobe Devanagari" panose="02040503050201020203" pitchFamily="18" charset="0"/>
              </a:rPr>
              <a:t> </a:t>
            </a:r>
          </a:p>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If the State Treasurer upholds the Director’s decision, the BE may file an appeal of the Treasurer’s final decision with the Appellate Division of the New Jersey Superior Court.</a:t>
            </a:r>
          </a:p>
          <a:p>
            <a:endParaRPr lang="en-US" dirty="0"/>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31</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256311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0" y="0"/>
            <a:ext cx="3856008" cy="52322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Public Exigency</a:t>
            </a:r>
            <a:endParaRPr lang="en-US" sz="2800" dirty="0">
              <a:latin typeface="Adobe Devanagari" panose="02040503050201020203" pitchFamily="18" charset="0"/>
              <a:cs typeface="Adobe Devanagari" panose="02040503050201020203" pitchFamily="18" charset="0"/>
            </a:endParaRPr>
          </a:p>
        </p:txBody>
      </p:sp>
      <p:sp>
        <p:nvSpPr>
          <p:cNvPr id="5" name="TextBox 4"/>
          <p:cNvSpPr txBox="1"/>
          <p:nvPr/>
        </p:nvSpPr>
        <p:spPr>
          <a:xfrm>
            <a:off x="448574" y="1397479"/>
            <a:ext cx="10334445" cy="4185761"/>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Public exigency: If a State Agency determines that a public exigency requires a particular transaction to proceed without Chapter </a:t>
            </a:r>
            <a:r>
              <a:rPr lang="en-US" sz="2800" dirty="0" smtClean="0">
                <a:latin typeface="Adobe Devanagari" panose="02040503050201020203" pitchFamily="18" charset="0"/>
                <a:cs typeface="Adobe Devanagari" panose="02040503050201020203" pitchFamily="18" charset="0"/>
              </a:rPr>
              <a:t>51/EO 333 </a:t>
            </a:r>
            <a:r>
              <a:rPr lang="en-US" sz="2800" dirty="0">
                <a:latin typeface="Adobe Devanagari" panose="02040503050201020203" pitchFamily="18" charset="0"/>
                <a:cs typeface="Adobe Devanagari" panose="02040503050201020203" pitchFamily="18" charset="0"/>
              </a:rPr>
              <a:t>review or despite an ineligibility determination, the State Agency may send a request to the Treasurer explaining why the procurement should be exempted as a public exigency.</a:t>
            </a:r>
          </a:p>
          <a:p>
            <a:pPr algn="just"/>
            <a:endParaRPr lang="en-US" sz="24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It must be an emergency that affects the public health, safety, or welfare  OR a critical State Agency mandate which requires the immediate delivery of goods or performance of services.</a:t>
            </a:r>
          </a:p>
          <a:p>
            <a:endParaRPr lang="en-US" dirty="0"/>
          </a:p>
        </p:txBody>
      </p:sp>
      <p:sp>
        <p:nvSpPr>
          <p:cNvPr id="6" name="TextBox 5"/>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32</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53657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1502434" y="1483743"/>
            <a:ext cx="9187132" cy="3170099"/>
          </a:xfrm>
          <a:prstGeom prst="rect">
            <a:avLst/>
          </a:prstGeom>
          <a:noFill/>
        </p:spPr>
        <p:txBody>
          <a:bodyPr wrap="square" rtlCol="0">
            <a:spAutoFit/>
          </a:bodyPr>
          <a:lstStyle/>
          <a:p>
            <a:pPr algn="ctr"/>
            <a:r>
              <a:rPr lang="en-US" sz="2600" dirty="0">
                <a:latin typeface="Adobe Devanagari" panose="02040503050201020203" pitchFamily="18" charset="0"/>
                <a:cs typeface="Adobe Devanagari" panose="02040503050201020203" pitchFamily="18" charset="0"/>
                <a:hlinkClick r:id="rId2"/>
              </a:rPr>
              <a:t>https://www.nj.gov/treasury/purchase/execorder333.shtml</a:t>
            </a:r>
            <a:endParaRPr lang="en-US" sz="2600" dirty="0">
              <a:latin typeface="Adobe Devanagari" panose="02040503050201020203" pitchFamily="18" charset="0"/>
              <a:cs typeface="Adobe Devanagari" panose="02040503050201020203" pitchFamily="18" charset="0"/>
            </a:endParaRPr>
          </a:p>
          <a:p>
            <a:endParaRPr lang="en-US" sz="2600" dirty="0">
              <a:latin typeface="Adobe Devanagari" panose="02040503050201020203" pitchFamily="18" charset="0"/>
              <a:cs typeface="Adobe Devanagari" panose="02040503050201020203" pitchFamily="18" charset="0"/>
            </a:endParaRPr>
          </a:p>
          <a:p>
            <a:pPr marL="457200" indent="-457200" algn="just">
              <a:buFont typeface="Arial" panose="020B0604020202020204" pitchFamily="34" charset="0"/>
              <a:buChar char="•"/>
            </a:pPr>
            <a:r>
              <a:rPr lang="en-US" sz="2600" dirty="0">
                <a:latin typeface="Adobe Devanagari" panose="02040503050201020203" pitchFamily="18" charset="0"/>
                <a:cs typeface="Adobe Devanagari" panose="02040503050201020203" pitchFamily="18" charset="0"/>
              </a:rPr>
              <a:t>Link to the Two-Year Chapter 51/Executive Order 333 Vendor Certification and Disclosure of Political Contributions for Non-Fair and Open Contracts form and instructions.</a:t>
            </a:r>
          </a:p>
          <a:p>
            <a:endParaRPr lang="en-US" sz="2600" dirty="0">
              <a:latin typeface="Adobe Devanagari" panose="02040503050201020203" pitchFamily="18" charset="0"/>
              <a:cs typeface="Adobe Devanagari" panose="02040503050201020203" pitchFamily="18" charset="0"/>
            </a:endParaRPr>
          </a:p>
          <a:p>
            <a:pPr marL="457200" indent="-457200">
              <a:buFont typeface="Arial" panose="020B0604020202020204" pitchFamily="34" charset="0"/>
              <a:buChar char="•"/>
            </a:pPr>
            <a:r>
              <a:rPr lang="en-US" sz="2600" dirty="0">
                <a:latin typeface="Adobe Devanagari" panose="02040503050201020203" pitchFamily="18" charset="0"/>
                <a:cs typeface="Adobe Devanagari" panose="02040503050201020203" pitchFamily="18" charset="0"/>
              </a:rPr>
              <a:t>Various additional information.</a:t>
            </a:r>
          </a:p>
          <a:p>
            <a:endParaRPr lang="en-US" dirty="0"/>
          </a:p>
        </p:txBody>
      </p:sp>
      <p:sp>
        <p:nvSpPr>
          <p:cNvPr id="5" name="TextBox 4"/>
          <p:cNvSpPr txBox="1"/>
          <p:nvPr/>
        </p:nvSpPr>
        <p:spPr>
          <a:xfrm>
            <a:off x="-69011" y="0"/>
            <a:ext cx="5564038" cy="52322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Additional Helpful Information</a:t>
            </a:r>
            <a:endParaRPr lang="en-US" sz="2800" dirty="0">
              <a:latin typeface="Adobe Devanagari" panose="02040503050201020203" pitchFamily="18" charset="0"/>
              <a:cs typeface="Adobe Devanagari" panose="02040503050201020203" pitchFamily="18" charset="0"/>
            </a:endParaRPr>
          </a:p>
        </p:txBody>
      </p:sp>
      <p:sp>
        <p:nvSpPr>
          <p:cNvPr id="6" name="object 6"/>
          <p:cNvSpPr/>
          <p:nvPr/>
        </p:nvSpPr>
        <p:spPr>
          <a:xfrm>
            <a:off x="5438394" y="4785307"/>
            <a:ext cx="1315211" cy="1227630"/>
          </a:xfrm>
          <a:prstGeom prst="rect">
            <a:avLst/>
          </a:prstGeom>
          <a:blipFill>
            <a:blip r:embed="rId3" cstate="print"/>
            <a:stretch>
              <a:fillRect/>
            </a:stretch>
          </a:blipFill>
        </p:spPr>
        <p:txBody>
          <a:bodyPr wrap="square" lIns="0" tIns="0" rIns="0" bIns="0" rtlCol="0"/>
          <a:lstStyle/>
          <a:p>
            <a:endParaRPr/>
          </a:p>
        </p:txBody>
      </p:sp>
      <p:sp>
        <p:nvSpPr>
          <p:cNvPr id="7" name="TextBox 6"/>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33</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
        <p:nvSpPr>
          <p:cNvPr id="8" name="Footer Placeholder 7"/>
          <p:cNvSpPr>
            <a:spLocks noGrp="1"/>
          </p:cNvSpPr>
          <p:nvPr>
            <p:ph type="ftr" sz="quarter" idx="11"/>
          </p:nvPr>
        </p:nvSpPr>
        <p:spPr>
          <a:xfrm>
            <a:off x="140345" y="6480042"/>
            <a:ext cx="4822804" cy="365125"/>
          </a:xfrm>
        </p:spPr>
        <p:txBody>
          <a:bodyPr/>
          <a:lstStyle/>
          <a:p>
            <a:pPr algn="l"/>
            <a:r>
              <a:rPr lang="en-US" dirty="0" smtClean="0"/>
              <a:t>Version: Revised 10/11/2023</a:t>
            </a:r>
            <a:endParaRPr lang="en-US" dirty="0"/>
          </a:p>
        </p:txBody>
      </p:sp>
    </p:spTree>
    <p:extLst>
      <p:ext uri="{BB962C8B-B14F-4D97-AF65-F5344CB8AC3E}">
        <p14:creationId xmlns:p14="http://schemas.microsoft.com/office/powerpoint/2010/main" val="3353812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633" y="806335"/>
            <a:ext cx="11388436" cy="4616648"/>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latin typeface="Adobe Devanagari" panose="02040503050201020203" pitchFamily="18" charset="0"/>
                <a:ea typeface="Calibri" panose="020F0502020204030204" pitchFamily="34" charset="0"/>
                <a:cs typeface="Adobe Devanagari" panose="02040503050201020203" pitchFamily="18" charset="0"/>
              </a:rPr>
              <a:t>On June 15, 2023, Governor Murphy signed </a:t>
            </a:r>
            <a:r>
              <a:rPr lang="en-US" sz="2000" u="sng" dirty="0">
                <a:latin typeface="Adobe Devanagari" panose="02040503050201020203" pitchFamily="18" charset="0"/>
                <a:ea typeface="Calibri" panose="020F0502020204030204" pitchFamily="34" charset="0"/>
                <a:cs typeface="Adobe Devanagari" panose="02040503050201020203" pitchFamily="18" charset="0"/>
              </a:rPr>
              <a:t>Executive Order (EO) 333 (Murphy)</a:t>
            </a:r>
            <a:r>
              <a:rPr lang="en-US" sz="2000" dirty="0">
                <a:latin typeface="Adobe Devanagari" panose="02040503050201020203" pitchFamily="18" charset="0"/>
                <a:ea typeface="Calibri" panose="020F0502020204030204" pitchFamily="34" charset="0"/>
                <a:cs typeface="Adobe Devanagari" panose="02040503050201020203" pitchFamily="18" charset="0"/>
              </a:rPr>
              <a:t> amending prior EOs to align with the newly-enacted </a:t>
            </a:r>
            <a:r>
              <a:rPr lang="en-US" sz="2000" dirty="0" smtClean="0">
                <a:latin typeface="Adobe Devanagari" panose="02040503050201020203" pitchFamily="18" charset="0"/>
                <a:ea typeface="Calibri" panose="020F0502020204030204" pitchFamily="34" charset="0"/>
                <a:cs typeface="Adobe Devanagari" panose="02040503050201020203" pitchFamily="18" charset="0"/>
              </a:rPr>
              <a:t>ETA </a:t>
            </a:r>
            <a:r>
              <a:rPr lang="en-US" sz="2000" dirty="0">
                <a:latin typeface="Adobe Devanagari" panose="02040503050201020203" pitchFamily="18" charset="0"/>
                <a:ea typeface="Calibri" panose="020F0502020204030204" pitchFamily="34" charset="0"/>
                <a:cs typeface="Adobe Devanagari" panose="02040503050201020203" pitchFamily="18" charset="0"/>
              </a:rPr>
              <a:t>relating to political contributions by government contractors. The EO rescinded EO No. 134 (2004), issued by Governor </a:t>
            </a:r>
            <a:r>
              <a:rPr lang="en-US" sz="2000" dirty="0" err="1">
                <a:latin typeface="Adobe Devanagari" panose="02040503050201020203" pitchFamily="18" charset="0"/>
                <a:ea typeface="Calibri" panose="020F0502020204030204" pitchFamily="34" charset="0"/>
                <a:cs typeface="Adobe Devanagari" panose="02040503050201020203" pitchFamily="18" charset="0"/>
              </a:rPr>
              <a:t>McGreevey</a:t>
            </a:r>
            <a:r>
              <a:rPr lang="en-US" sz="2000" dirty="0">
                <a:latin typeface="Adobe Devanagari" panose="02040503050201020203" pitchFamily="18" charset="0"/>
                <a:ea typeface="Calibri" panose="020F0502020204030204" pitchFamily="34" charset="0"/>
                <a:cs typeface="Adobe Devanagari" panose="02040503050201020203" pitchFamily="18" charset="0"/>
              </a:rPr>
              <a:t>, and EO No. 7 (2010), issued by Governor Christie, and supersedes EO No. 117 (2008), issued by Governor Corzine. EO 333 became effective immediately.</a:t>
            </a:r>
            <a:r>
              <a:rPr lang="en-US" sz="2000" dirty="0">
                <a:latin typeface="Adobe Devanagari" panose="02040503050201020203" pitchFamily="18" charset="0"/>
                <a:cs typeface="Adobe Devanagari" panose="02040503050201020203" pitchFamily="18" charset="0"/>
              </a:rPr>
              <a:t> </a:t>
            </a:r>
          </a:p>
          <a:p>
            <a:pPr algn="just"/>
            <a:endParaRPr lang="en-US"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000" dirty="0">
                <a:latin typeface="Adobe Devanagari" panose="02040503050201020203" pitchFamily="18" charset="0"/>
                <a:cs typeface="Adobe Devanagari" panose="02040503050201020203" pitchFamily="18" charset="0"/>
              </a:rPr>
              <a:t>The EO continued from Executive Order 117 (2008) the list of those persons whose contributions are attributable to a “business entity” but did not continue EO 117’s previous limitations concerning contributions to Legislative Leadership Committees and </a:t>
            </a:r>
            <a:r>
              <a:rPr lang="en-US" sz="2000" dirty="0" smtClean="0">
                <a:latin typeface="Adobe Devanagari" panose="02040503050201020203" pitchFamily="18" charset="0"/>
                <a:cs typeface="Adobe Devanagari" panose="02040503050201020203" pitchFamily="18" charset="0"/>
              </a:rPr>
              <a:t>Municipal Political </a:t>
            </a:r>
            <a:r>
              <a:rPr lang="en-US" sz="2000" dirty="0">
                <a:latin typeface="Adobe Devanagari" panose="02040503050201020203" pitchFamily="18" charset="0"/>
                <a:cs typeface="Adobe Devanagari" panose="02040503050201020203" pitchFamily="18" charset="0"/>
              </a:rPr>
              <a:t>Party Committees. As such, contributions to Legislative Leadership Committees and Municipal Political Party Committees are not required to be reported by vendors and would not disqualify a vendor.</a:t>
            </a:r>
          </a:p>
          <a:p>
            <a:pPr algn="just"/>
            <a:endParaRPr lang="en-US"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000" dirty="0">
                <a:latin typeface="Adobe Devanagari" panose="02040503050201020203" pitchFamily="18" charset="0"/>
                <a:cs typeface="Adobe Devanagari" panose="02040503050201020203" pitchFamily="18" charset="0"/>
              </a:rPr>
              <a:t>The Chapter form should only be submitted to the Chapter 51 Unit for review through the designated mailbox for contracts that are awarded through a legal process that does not meet the “fair and open process” definition in the </a:t>
            </a:r>
            <a:r>
              <a:rPr lang="en-US" sz="2000" dirty="0" smtClean="0">
                <a:latin typeface="Adobe Devanagari" panose="02040503050201020203" pitchFamily="18" charset="0"/>
                <a:cs typeface="Adobe Devanagari" panose="02040503050201020203" pitchFamily="18" charset="0"/>
              </a:rPr>
              <a:t>ETA.</a:t>
            </a:r>
            <a:endParaRPr lang="en-US" sz="2000" dirty="0">
              <a:latin typeface="Adobe Devanagari" panose="02040503050201020203" pitchFamily="18" charset="0"/>
              <a:cs typeface="Adobe Devanagari" panose="02040503050201020203" pitchFamily="18" charset="0"/>
            </a:endParaRPr>
          </a:p>
          <a:p>
            <a:endParaRPr lang="en-US" dirty="0"/>
          </a:p>
        </p:txBody>
      </p:sp>
      <p:sp>
        <p:nvSpPr>
          <p:cNvPr id="3" name="Rectangle 2"/>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4</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97318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374073" y="1629294"/>
            <a:ext cx="10881360" cy="3139321"/>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DPP is assigned the responsibility of reviewing and approving the Certification and Disclosure of Political Contributions form to determine legal compliance. </a:t>
            </a:r>
            <a:endParaRPr lang="en-US" sz="2400" dirty="0" smtClean="0">
              <a:latin typeface="Adobe Devanagari" panose="02040503050201020203" pitchFamily="18" charset="0"/>
              <a:cs typeface="Adobe Devanagari" panose="02040503050201020203" pitchFamily="18" charset="0"/>
            </a:endParaRPr>
          </a:p>
          <a:p>
            <a:pPr algn="just"/>
            <a:endParaRPr lang="en-US"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Prior to awarding any contract or agreement to any business entity (BE), the BE proposed as the intended awardee of the contract shall submit the </a:t>
            </a:r>
            <a:r>
              <a:rPr lang="en-US" sz="2400" dirty="0" smtClean="0">
                <a:latin typeface="Adobe Devanagari" panose="02040503050201020203" pitchFamily="18" charset="0"/>
                <a:cs typeface="Adobe Devanagari" panose="02040503050201020203" pitchFamily="18" charset="0"/>
              </a:rPr>
              <a:t>form to the contracting agency, </a:t>
            </a:r>
            <a:r>
              <a:rPr lang="en-US" sz="2400" dirty="0">
                <a:latin typeface="Adobe Devanagari" panose="02040503050201020203" pitchFamily="18" charset="0"/>
                <a:cs typeface="Adobe Devanagari" panose="02040503050201020203" pitchFamily="18" charset="0"/>
              </a:rPr>
              <a:t>certifying that no reportable contributions (in excess of </a:t>
            </a:r>
            <a:r>
              <a:rPr lang="en-US" sz="2400" dirty="0">
                <a:solidFill>
                  <a:srgbClr val="FF0000"/>
                </a:solidFill>
                <a:latin typeface="Adobe Devanagari" panose="02040503050201020203" pitchFamily="18" charset="0"/>
                <a:cs typeface="Adobe Devanagari" panose="02040503050201020203" pitchFamily="18" charset="0"/>
              </a:rPr>
              <a:t>$200</a:t>
            </a:r>
            <a:r>
              <a:rPr lang="en-US" sz="2400" dirty="0">
                <a:latin typeface="Adobe Devanagari" panose="02040503050201020203" pitchFamily="18" charset="0"/>
                <a:cs typeface="Adobe Devanagari" panose="02040503050201020203" pitchFamily="18" charset="0"/>
              </a:rPr>
              <a:t>) or any currency contribution prohibited by law was made by the BE and reporting all contributions the BE made.</a:t>
            </a:r>
          </a:p>
          <a:p>
            <a:pPr algn="just"/>
            <a:endParaRPr lang="en-US" dirty="0">
              <a:latin typeface="Arial" charset="0"/>
              <a:cs typeface="Arial" charset="0"/>
            </a:endParaRPr>
          </a:p>
          <a:p>
            <a:endParaRPr lang="en-US" dirty="0"/>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a:solidFill>
                  <a:schemeClr val="accent4">
                    <a:lumMod val="60000"/>
                    <a:lumOff val="40000"/>
                  </a:schemeClr>
                </a:solidFill>
                <a:latin typeface="Adobe Devanagari" panose="02040503050201020203" pitchFamily="18" charset="0"/>
                <a:cs typeface="Adobe Devanagari" panose="02040503050201020203" pitchFamily="18" charset="0"/>
              </a:rPr>
              <a:t>5</a:t>
            </a:r>
          </a:p>
        </p:txBody>
      </p:sp>
    </p:spTree>
    <p:extLst>
      <p:ext uri="{BB962C8B-B14F-4D97-AF65-F5344CB8AC3E}">
        <p14:creationId xmlns:p14="http://schemas.microsoft.com/office/powerpoint/2010/main" val="3613078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01" y="665018"/>
            <a:ext cx="11147368" cy="6062685"/>
          </a:xfrm>
          <a:prstGeom prst="rect">
            <a:avLst/>
          </a:prstGeom>
          <a:noFill/>
        </p:spPr>
        <p:txBody>
          <a:bodyPr wrap="square" rtlCol="0">
            <a:spAutoFit/>
          </a:bodyPr>
          <a:lstStyle/>
          <a:p>
            <a:pPr>
              <a:lnSpc>
                <a:spcPct val="120000"/>
              </a:lnSpc>
              <a:defRPr/>
            </a:pPr>
            <a:r>
              <a:rPr lang="en-US" sz="2400" dirty="0">
                <a:latin typeface="Adobe Devanagari" panose="02040503050201020203" pitchFamily="18" charset="0"/>
                <a:cs typeface="Adobe Devanagari" panose="02040503050201020203" pitchFamily="18" charset="0"/>
              </a:rPr>
              <a:t>D</a:t>
            </a:r>
            <a:r>
              <a:rPr lang="en-US" sz="2400" dirty="0" smtClean="0">
                <a:latin typeface="Adobe Devanagari" panose="02040503050201020203" pitchFamily="18" charset="0"/>
                <a:cs typeface="Adobe Devanagari" panose="02040503050201020203" pitchFamily="18" charset="0"/>
              </a:rPr>
              <a:t>efinition </a:t>
            </a:r>
            <a:r>
              <a:rPr lang="en-US" sz="2400" dirty="0">
                <a:latin typeface="Adobe Devanagari" panose="02040503050201020203" pitchFamily="18" charset="0"/>
                <a:cs typeface="Adobe Devanagari" panose="02040503050201020203" pitchFamily="18" charset="0"/>
              </a:rPr>
              <a:t>of Business Entity includes:</a:t>
            </a:r>
          </a:p>
          <a:p>
            <a:pPr>
              <a:lnSpc>
                <a:spcPct val="120000"/>
              </a:lnSpc>
              <a:defRPr/>
            </a:pPr>
            <a:endParaRPr lang="en-US" sz="800" dirty="0">
              <a:latin typeface="Adobe Devanagari" panose="02040503050201020203" pitchFamily="18" charset="0"/>
              <a:cs typeface="Adobe Devanagari" panose="02040503050201020203" pitchFamily="18" charset="0"/>
            </a:endParaRPr>
          </a:p>
          <a:p>
            <a:pPr marL="285750" indent="-285750">
              <a:lnSpc>
                <a:spcPct val="120000"/>
              </a:lnSpc>
              <a:spcBef>
                <a:spcPts val="0"/>
              </a:spcBef>
              <a:buFont typeface="Arial" panose="020B0604020202020204" pitchFamily="34" charset="0"/>
              <a:buChar char="•"/>
              <a:defRPr/>
            </a:pPr>
            <a:r>
              <a:rPr lang="en-US" dirty="0">
                <a:latin typeface="Adobe Devanagari" panose="02040503050201020203" pitchFamily="18" charset="0"/>
                <a:cs typeface="Adobe Devanagari" panose="02040503050201020203" pitchFamily="18" charset="0"/>
              </a:rPr>
              <a:t>A corporation and any officer of the corporation and any person or business entity that owns or controls 10% or more of the stock of the corporation.</a:t>
            </a:r>
          </a:p>
          <a:p>
            <a:pPr>
              <a:lnSpc>
                <a:spcPct val="120000"/>
              </a:lnSpc>
              <a:defRPr/>
            </a:pPr>
            <a:endParaRPr lang="en-US" sz="800" dirty="0">
              <a:latin typeface="Adobe Devanagari" panose="02040503050201020203" pitchFamily="18" charset="0"/>
              <a:cs typeface="Adobe Devanagari" panose="02040503050201020203" pitchFamily="18" charset="0"/>
            </a:endParaRPr>
          </a:p>
          <a:p>
            <a:pPr marL="285750" indent="-285750">
              <a:lnSpc>
                <a:spcPts val="1680"/>
              </a:lnSpc>
              <a:buFont typeface="Arial" panose="020B0604020202020204" pitchFamily="34" charset="0"/>
              <a:buChar char="•"/>
              <a:defRPr/>
            </a:pPr>
            <a:r>
              <a:rPr lang="en-US" dirty="0">
                <a:latin typeface="Adobe Devanagari" panose="02040503050201020203" pitchFamily="18" charset="0"/>
                <a:cs typeface="Adobe Devanagari" panose="02040503050201020203" pitchFamily="18" charset="0"/>
              </a:rPr>
              <a:t>A partnership (GP, LP, LLP) and </a:t>
            </a:r>
            <a:r>
              <a:rPr lang="en-US" u="sng" dirty="0">
                <a:latin typeface="Adobe Devanagari" panose="02040503050201020203" pitchFamily="18" charset="0"/>
                <a:cs typeface="Adobe Devanagari" panose="02040503050201020203" pitchFamily="18" charset="0"/>
              </a:rPr>
              <a:t>any</a:t>
            </a:r>
            <a:r>
              <a:rPr lang="en-US" dirty="0">
                <a:latin typeface="Adobe Devanagari" panose="02040503050201020203" pitchFamily="18" charset="0"/>
                <a:cs typeface="Adobe Devanagari" panose="02040503050201020203" pitchFamily="18" charset="0"/>
              </a:rPr>
              <a:t> partner of the partnership.</a:t>
            </a:r>
          </a:p>
          <a:p>
            <a:pPr>
              <a:lnSpc>
                <a:spcPts val="1680"/>
              </a:lnSpc>
              <a:defRPr/>
            </a:pPr>
            <a:endParaRPr lang="en-US" sz="800" dirty="0">
              <a:latin typeface="Adobe Devanagari" panose="02040503050201020203" pitchFamily="18" charset="0"/>
              <a:cs typeface="Adobe Devanagari" panose="02040503050201020203" pitchFamily="18" charset="0"/>
            </a:endParaRPr>
          </a:p>
          <a:p>
            <a:pPr marL="285750" indent="-285750">
              <a:lnSpc>
                <a:spcPts val="1680"/>
              </a:lnSpc>
              <a:buFont typeface="Arial" panose="020B0604020202020204" pitchFamily="34" charset="0"/>
              <a:buChar char="•"/>
              <a:defRPr/>
            </a:pPr>
            <a:r>
              <a:rPr lang="en-US" dirty="0">
                <a:latin typeface="Adobe Devanagari" panose="02040503050201020203" pitchFamily="18" charset="0"/>
                <a:cs typeface="Adobe Devanagari" panose="02040503050201020203" pitchFamily="18" charset="0"/>
              </a:rPr>
              <a:t>A professional corporation and </a:t>
            </a:r>
            <a:r>
              <a:rPr lang="en-US" u="sng" dirty="0">
                <a:latin typeface="Adobe Devanagari" panose="02040503050201020203" pitchFamily="18" charset="0"/>
                <a:cs typeface="Adobe Devanagari" panose="02040503050201020203" pitchFamily="18" charset="0"/>
              </a:rPr>
              <a:t>any</a:t>
            </a:r>
            <a:r>
              <a:rPr lang="en-US" dirty="0">
                <a:latin typeface="Adobe Devanagari" panose="02040503050201020203" pitchFamily="18" charset="0"/>
                <a:cs typeface="Adobe Devanagari" panose="02040503050201020203" pitchFamily="18" charset="0"/>
              </a:rPr>
              <a:t> shareholder or </a:t>
            </a:r>
            <a:r>
              <a:rPr lang="en-US" u="sng" dirty="0">
                <a:latin typeface="Adobe Devanagari" panose="02040503050201020203" pitchFamily="18" charset="0"/>
                <a:cs typeface="Adobe Devanagari" panose="02040503050201020203" pitchFamily="18" charset="0"/>
              </a:rPr>
              <a:t>any</a:t>
            </a:r>
            <a:r>
              <a:rPr lang="en-US" dirty="0">
                <a:latin typeface="Adobe Devanagari" panose="02040503050201020203" pitchFamily="18" charset="0"/>
                <a:cs typeface="Adobe Devanagari" panose="02040503050201020203" pitchFamily="18" charset="0"/>
              </a:rPr>
              <a:t> officer of the professional corporation.</a:t>
            </a:r>
          </a:p>
          <a:p>
            <a:pPr>
              <a:lnSpc>
                <a:spcPts val="1680"/>
              </a:lnSpc>
              <a:defRPr/>
            </a:pPr>
            <a:endParaRPr lang="en-US" sz="800" dirty="0">
              <a:latin typeface="Adobe Devanagari" panose="02040503050201020203" pitchFamily="18" charset="0"/>
              <a:cs typeface="Adobe Devanagari" panose="02040503050201020203" pitchFamily="18" charset="0"/>
            </a:endParaRPr>
          </a:p>
          <a:p>
            <a:pPr marL="285750" indent="-285750">
              <a:lnSpc>
                <a:spcPts val="1680"/>
              </a:lnSpc>
              <a:buFont typeface="Arial" panose="020B0604020202020204" pitchFamily="34" charset="0"/>
              <a:buChar char="•"/>
              <a:defRPr/>
            </a:pPr>
            <a:r>
              <a:rPr lang="en-US" dirty="0">
                <a:latin typeface="Adobe Devanagari" panose="02040503050201020203" pitchFamily="18" charset="0"/>
                <a:cs typeface="Adobe Devanagari" panose="02040503050201020203" pitchFamily="18" charset="0"/>
              </a:rPr>
              <a:t>A limited liability company and </a:t>
            </a:r>
            <a:r>
              <a:rPr lang="en-US" u="sng" dirty="0">
                <a:latin typeface="Adobe Devanagari" panose="02040503050201020203" pitchFamily="18" charset="0"/>
                <a:cs typeface="Adobe Devanagari" panose="02040503050201020203" pitchFamily="18" charset="0"/>
              </a:rPr>
              <a:t>any</a:t>
            </a:r>
            <a:r>
              <a:rPr lang="en-US" dirty="0">
                <a:latin typeface="Adobe Devanagari" panose="02040503050201020203" pitchFamily="18" charset="0"/>
                <a:cs typeface="Adobe Devanagari" panose="02040503050201020203" pitchFamily="18" charset="0"/>
              </a:rPr>
              <a:t> member of the limited liability company.</a:t>
            </a:r>
          </a:p>
          <a:p>
            <a:pPr>
              <a:lnSpc>
                <a:spcPts val="1680"/>
              </a:lnSpc>
              <a:defRPr/>
            </a:pPr>
            <a:endParaRPr lang="en-US" sz="800" dirty="0">
              <a:latin typeface="Adobe Devanagari" panose="02040503050201020203" pitchFamily="18" charset="0"/>
              <a:cs typeface="Adobe Devanagari" panose="02040503050201020203" pitchFamily="18" charset="0"/>
            </a:endParaRPr>
          </a:p>
          <a:p>
            <a:pPr marL="285750" indent="-285750">
              <a:lnSpc>
                <a:spcPts val="1680"/>
              </a:lnSpc>
              <a:buFont typeface="Arial" panose="020B0604020202020204" pitchFamily="34" charset="0"/>
              <a:buChar char="•"/>
              <a:defRPr/>
            </a:pPr>
            <a:r>
              <a:rPr lang="en-US" dirty="0">
                <a:latin typeface="Adobe Devanagari" panose="02040503050201020203" pitchFamily="18" charset="0"/>
                <a:cs typeface="Adobe Devanagari" panose="02040503050201020203" pitchFamily="18" charset="0"/>
              </a:rPr>
              <a:t>A sole proprietor (natural or legal person).</a:t>
            </a:r>
          </a:p>
          <a:p>
            <a:pPr>
              <a:lnSpc>
                <a:spcPts val="1680"/>
              </a:lnSpc>
              <a:defRPr/>
            </a:pPr>
            <a:endParaRPr lang="en-US" sz="800" dirty="0">
              <a:latin typeface="Adobe Devanagari" panose="02040503050201020203" pitchFamily="18" charset="0"/>
              <a:cs typeface="Adobe Devanagari" panose="02040503050201020203" pitchFamily="18" charset="0"/>
            </a:endParaRPr>
          </a:p>
          <a:p>
            <a:pPr marL="285750" indent="-285750">
              <a:lnSpc>
                <a:spcPts val="1680"/>
              </a:lnSpc>
              <a:buFont typeface="Arial" panose="020B0604020202020204" pitchFamily="34" charset="0"/>
              <a:buChar char="•"/>
              <a:defRPr/>
            </a:pPr>
            <a:r>
              <a:rPr lang="en-US" dirty="0">
                <a:latin typeface="Adobe Devanagari" panose="02040503050201020203" pitchFamily="18" charset="0"/>
                <a:cs typeface="Adobe Devanagari" panose="02040503050201020203" pitchFamily="18" charset="0"/>
              </a:rPr>
              <a:t>Any other form of entity organized under the laws of New Jersey or any other state or foreign jurisdiction: the entity and any principal, officer or partner.</a:t>
            </a:r>
          </a:p>
          <a:p>
            <a:pPr>
              <a:lnSpc>
                <a:spcPts val="1680"/>
              </a:lnSpc>
              <a:defRPr/>
            </a:pPr>
            <a:endParaRPr lang="en-US" sz="800" dirty="0">
              <a:latin typeface="Adobe Devanagari" panose="02040503050201020203" pitchFamily="18" charset="0"/>
              <a:cs typeface="Adobe Devanagari" panose="02040503050201020203" pitchFamily="18" charset="0"/>
            </a:endParaRPr>
          </a:p>
          <a:p>
            <a:pPr marL="285750" indent="-285750">
              <a:lnSpc>
                <a:spcPts val="1680"/>
              </a:lnSpc>
              <a:buFont typeface="Arial" panose="020B0604020202020204" pitchFamily="34" charset="0"/>
              <a:buChar char="•"/>
              <a:defRPr/>
            </a:pPr>
            <a:r>
              <a:rPr lang="en-US" dirty="0">
                <a:latin typeface="Adobe Devanagari" panose="02040503050201020203" pitchFamily="18" charset="0"/>
                <a:cs typeface="Adobe Devanagari" panose="02040503050201020203" pitchFamily="18" charset="0"/>
              </a:rPr>
              <a:t>Any subsidiary directly or indirectly controlled by the business entity.</a:t>
            </a:r>
          </a:p>
          <a:p>
            <a:pPr>
              <a:lnSpc>
                <a:spcPts val="1680"/>
              </a:lnSpc>
              <a:defRPr/>
            </a:pPr>
            <a:endParaRPr lang="en-US" sz="800" dirty="0">
              <a:latin typeface="Adobe Devanagari" panose="02040503050201020203" pitchFamily="18" charset="0"/>
              <a:cs typeface="Adobe Devanagari" panose="02040503050201020203" pitchFamily="18" charset="0"/>
            </a:endParaRPr>
          </a:p>
          <a:p>
            <a:pPr marL="285750" indent="-285750">
              <a:lnSpc>
                <a:spcPts val="1680"/>
              </a:lnSpc>
              <a:buFont typeface="Arial" panose="020B0604020202020204" pitchFamily="34" charset="0"/>
              <a:buChar char="•"/>
              <a:defRPr/>
            </a:pPr>
            <a:r>
              <a:rPr lang="en-US" dirty="0">
                <a:latin typeface="Adobe Devanagari" panose="02040503050201020203" pitchFamily="18" charset="0"/>
                <a:cs typeface="Adobe Devanagari" panose="02040503050201020203" pitchFamily="18" charset="0"/>
              </a:rPr>
              <a:t>Any political organization that falls under section 527 of the Internal Revenue Code that is directly or indirectly controlled by the business entity.</a:t>
            </a:r>
          </a:p>
          <a:p>
            <a:pPr>
              <a:lnSpc>
                <a:spcPts val="1680"/>
              </a:lnSpc>
              <a:defRPr/>
            </a:pPr>
            <a:endParaRPr lang="en-US" sz="800" dirty="0">
              <a:latin typeface="Adobe Devanagari" panose="02040503050201020203" pitchFamily="18" charset="0"/>
              <a:cs typeface="Adobe Devanagari" panose="02040503050201020203" pitchFamily="18" charset="0"/>
            </a:endParaRPr>
          </a:p>
          <a:p>
            <a:pPr marL="285750" indent="-285750">
              <a:lnSpc>
                <a:spcPts val="1680"/>
              </a:lnSpc>
              <a:buFont typeface="Arial" panose="020B0604020202020204" pitchFamily="34" charset="0"/>
              <a:buChar char="•"/>
              <a:defRPr/>
            </a:pPr>
            <a:r>
              <a:rPr lang="en-US" dirty="0">
                <a:latin typeface="Adobe Devanagari" panose="02040503050201020203" pitchFamily="18" charset="0"/>
                <a:cs typeface="Adobe Devanagari" panose="02040503050201020203" pitchFamily="18" charset="0"/>
              </a:rPr>
              <a:t>A spouse or civil union partner and any child residing with an individual included within the definition of business entity, however, it does not apply to a contribution for whom the contributor is entitled to vote or to a political committee within whose jurisdiction the contributor resides.</a:t>
            </a:r>
          </a:p>
          <a:p>
            <a:endParaRPr lang="en-US" dirty="0"/>
          </a:p>
        </p:txBody>
      </p:sp>
      <p:sp>
        <p:nvSpPr>
          <p:cNvPr id="3" name="Rectangle 2"/>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p:cNvSpPr txBox="1"/>
          <p:nvPr/>
        </p:nvSpPr>
        <p:spPr>
          <a:xfrm>
            <a:off x="0" y="0"/>
            <a:ext cx="3665913" cy="52322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Business Entity</a:t>
            </a:r>
            <a:endParaRPr lang="en-US" sz="2800" dirty="0">
              <a:latin typeface="Adobe Devanagari" panose="02040503050201020203" pitchFamily="18" charset="0"/>
              <a:cs typeface="Adobe Devanagari" panose="02040503050201020203" pitchFamily="18" charset="0"/>
            </a:endParaRPr>
          </a:p>
        </p:txBody>
      </p:sp>
      <p:sp>
        <p:nvSpPr>
          <p:cNvPr id="5" name="Rectangle 4"/>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6</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408669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smtClean="0">
                <a:ln w="0"/>
                <a:solidFill>
                  <a:schemeClr val="tx1"/>
                </a:solidFill>
                <a:effectLst>
                  <a:outerShdw blurRad="38100" dist="19050" dir="2700000" algn="tl" rotWithShape="0">
                    <a:schemeClr val="dk1">
                      <a:alpha val="40000"/>
                    </a:schemeClr>
                  </a:outerShdw>
                </a:effectLst>
                <a:latin typeface="Adobe Devanagari" panose="02040503050201020203" pitchFamily="18" charset="0"/>
                <a:cs typeface="Adobe Devanagari" panose="02040503050201020203" pitchFamily="18" charset="0"/>
              </a:rPr>
              <a:t>Reportable Contributions</a:t>
            </a:r>
            <a:endParaRPr lang="en-US" sz="2800" dirty="0">
              <a:ln w="0"/>
              <a:solidFill>
                <a:schemeClr val="tx1"/>
              </a:solidFill>
              <a:effectLst>
                <a:outerShdw blurRad="38100" dist="19050" dir="2700000" algn="tl" rotWithShape="0">
                  <a:schemeClr val="dk1">
                    <a:alpha val="40000"/>
                  </a:schemeClr>
                </a:outerShdw>
              </a:effectLst>
              <a:latin typeface="Adobe Devanagari" panose="02040503050201020203" pitchFamily="18" charset="0"/>
              <a:cs typeface="Adobe Devanagari" panose="02040503050201020203" pitchFamily="18" charset="0"/>
            </a:endParaRPr>
          </a:p>
        </p:txBody>
      </p:sp>
      <p:sp>
        <p:nvSpPr>
          <p:cNvPr id="3" name="TextBox 2"/>
          <p:cNvSpPr txBox="1"/>
          <p:nvPr/>
        </p:nvSpPr>
        <p:spPr>
          <a:xfrm>
            <a:off x="149629" y="1130532"/>
            <a:ext cx="11413375" cy="3754874"/>
          </a:xfrm>
          <a:prstGeom prst="rect">
            <a:avLst/>
          </a:prstGeom>
          <a:noFill/>
        </p:spPr>
        <p:txBody>
          <a:bodyPr wrap="square" rtlCol="0">
            <a:spAutoFit/>
          </a:bodyPr>
          <a:lstStyle/>
          <a:p>
            <a:pPr algn="ctr"/>
            <a:endParaRPr lang="en-US" dirty="0">
              <a:latin typeface="Adobe Devanagari" panose="02040503050201020203" pitchFamily="18" charset="0"/>
              <a:cs typeface="Adobe Devanagari" panose="02040503050201020203" pitchFamily="18" charset="0"/>
            </a:endParaRPr>
          </a:p>
          <a:p>
            <a:pPr lvl="0"/>
            <a:endParaRPr lang="en-US" dirty="0">
              <a:solidFill>
                <a:prstClr val="black"/>
              </a:solidFill>
              <a:latin typeface="Adobe Devanagari" panose="02040503050201020203" pitchFamily="18" charset="0"/>
              <a:cs typeface="Adobe Devanagari" panose="02040503050201020203" pitchFamily="18" charset="0"/>
            </a:endParaRPr>
          </a:p>
          <a:p>
            <a:pPr lvl="0"/>
            <a:r>
              <a:rPr lang="en-US" sz="2800" dirty="0">
                <a:solidFill>
                  <a:prstClr val="black"/>
                </a:solidFill>
                <a:latin typeface="Adobe Devanagari" panose="02040503050201020203" pitchFamily="18" charset="0"/>
                <a:cs typeface="Adobe Devanagari" panose="02040503050201020203" pitchFamily="18" charset="0"/>
              </a:rPr>
              <a:t>Business entity must disclose the following contributions on the </a:t>
            </a:r>
            <a:r>
              <a:rPr lang="en-US" sz="2800" dirty="0" smtClean="0">
                <a:solidFill>
                  <a:prstClr val="black"/>
                </a:solidFill>
                <a:latin typeface="Adobe Devanagari" panose="02040503050201020203" pitchFamily="18" charset="0"/>
                <a:cs typeface="Adobe Devanagari" panose="02040503050201020203" pitchFamily="18" charset="0"/>
              </a:rPr>
              <a:t>form:</a:t>
            </a:r>
          </a:p>
          <a:p>
            <a:pPr lvl="0"/>
            <a:endParaRPr lang="en-US" sz="2800" dirty="0">
              <a:solidFill>
                <a:prstClr val="black"/>
              </a:solidFill>
              <a:latin typeface="Adobe Devanagari" panose="02040503050201020203" pitchFamily="18" charset="0"/>
              <a:cs typeface="Adobe Devanagari" panose="02040503050201020203" pitchFamily="18" charset="0"/>
            </a:endParaRPr>
          </a:p>
          <a:p>
            <a:pPr marL="342900" lvl="0" indent="-342900" algn="just">
              <a:buFont typeface="Wingdings" panose="05000000000000000000" pitchFamily="2" charset="2"/>
              <a:buChar char="Ø"/>
            </a:pPr>
            <a:r>
              <a:rPr lang="en-US" sz="2000" dirty="0" smtClean="0">
                <a:solidFill>
                  <a:prstClr val="black"/>
                </a:solidFill>
                <a:latin typeface="Adobe Devanagari" panose="02040503050201020203" pitchFamily="18" charset="0"/>
                <a:cs typeface="Adobe Devanagari" panose="02040503050201020203" pitchFamily="18" charset="0"/>
              </a:rPr>
              <a:t>All reportable contributions solicited or made during the preceding four (4) years to any political organization organized under Section 527 of the Internal Revenue Code. That also meets the definition of a “continuing political committee” as defined in </a:t>
            </a:r>
            <a:r>
              <a:rPr lang="en-US" sz="2000" u="sng" dirty="0" smtClean="0">
                <a:solidFill>
                  <a:prstClr val="black"/>
                </a:solidFill>
                <a:latin typeface="Adobe Devanagari" panose="02040503050201020203" pitchFamily="18" charset="0"/>
                <a:cs typeface="Adobe Devanagari" panose="02040503050201020203" pitchFamily="18" charset="0"/>
              </a:rPr>
              <a:t>N.J.S.A.</a:t>
            </a:r>
            <a:r>
              <a:rPr lang="en-US" sz="2000" dirty="0" smtClean="0">
                <a:solidFill>
                  <a:prstClr val="black"/>
                </a:solidFill>
                <a:latin typeface="Adobe Devanagari" panose="02040503050201020203" pitchFamily="18" charset="0"/>
                <a:cs typeface="Adobe Devanagari" panose="02040503050201020203" pitchFamily="18" charset="0"/>
              </a:rPr>
              <a:t> 19:44A-3(n) and </a:t>
            </a:r>
            <a:r>
              <a:rPr lang="en-US" sz="2000" u="sng" dirty="0" smtClean="0">
                <a:solidFill>
                  <a:prstClr val="black"/>
                </a:solidFill>
                <a:latin typeface="Adobe Devanagari" panose="02040503050201020203" pitchFamily="18" charset="0"/>
                <a:cs typeface="Adobe Devanagari" panose="02040503050201020203" pitchFamily="18" charset="0"/>
              </a:rPr>
              <a:t>N.J.A.C.</a:t>
            </a:r>
            <a:r>
              <a:rPr lang="en-US" sz="2000" dirty="0" smtClean="0">
                <a:solidFill>
                  <a:prstClr val="black"/>
                </a:solidFill>
                <a:latin typeface="Adobe Devanagari" panose="02040503050201020203" pitchFamily="18" charset="0"/>
                <a:cs typeface="Adobe Devanagari" panose="02040503050201020203" pitchFamily="18" charset="0"/>
              </a:rPr>
              <a:t> 19:25-1.7.</a:t>
            </a:r>
          </a:p>
          <a:p>
            <a:pPr lvl="0" algn="just"/>
            <a:endParaRPr lang="en-US" sz="2000" dirty="0" smtClean="0">
              <a:solidFill>
                <a:prstClr val="black"/>
              </a:solidFill>
              <a:latin typeface="Adobe Devanagari" panose="02040503050201020203" pitchFamily="18" charset="0"/>
              <a:cs typeface="Adobe Devanagari" panose="02040503050201020203" pitchFamily="18" charset="0"/>
            </a:endParaRPr>
          </a:p>
          <a:p>
            <a:pPr marL="342900" lvl="0" indent="-342900" algn="just">
              <a:buFont typeface="Wingdings" panose="05000000000000000000" pitchFamily="2" charset="2"/>
              <a:buChar char="Ø"/>
            </a:pPr>
            <a:r>
              <a:rPr lang="en-US" sz="2000" dirty="0" smtClean="0">
                <a:solidFill>
                  <a:prstClr val="black"/>
                </a:solidFill>
                <a:latin typeface="Adobe Devanagari" panose="02040503050201020203" pitchFamily="18" charset="0"/>
                <a:cs typeface="Adobe Devanagari" panose="02040503050201020203" pitchFamily="18" charset="0"/>
              </a:rPr>
              <a:t>All reportable contributions solicited or made during the preceding five and one half (5 1/2) years to any: </a:t>
            </a:r>
          </a:p>
          <a:p>
            <a:pPr marL="400050" lvl="1" indent="0" algn="just">
              <a:buNone/>
            </a:pPr>
            <a:endParaRPr lang="en-US" sz="1000" dirty="0" smtClean="0">
              <a:solidFill>
                <a:prstClr val="black"/>
              </a:solidFill>
              <a:latin typeface="Adobe Devanagari" panose="02040503050201020203" pitchFamily="18" charset="0"/>
              <a:cs typeface="Adobe Devanagari" panose="02040503050201020203" pitchFamily="18" charset="0"/>
            </a:endParaRPr>
          </a:p>
          <a:p>
            <a:pPr marL="1085850" lvl="2" algn="just">
              <a:buFont typeface="Courier New" panose="02070309020205020404" pitchFamily="49" charset="0"/>
              <a:buChar char="o"/>
            </a:pPr>
            <a:r>
              <a:rPr lang="en-US" dirty="0" smtClean="0">
                <a:solidFill>
                  <a:prstClr val="black"/>
                </a:solidFill>
                <a:latin typeface="Adobe Devanagari" panose="02040503050201020203" pitchFamily="18" charset="0"/>
                <a:cs typeface="Adobe Devanagari" panose="02040503050201020203" pitchFamily="18" charset="0"/>
              </a:rPr>
              <a:t>Candidate </a:t>
            </a:r>
            <a:r>
              <a:rPr lang="en-US" dirty="0">
                <a:solidFill>
                  <a:prstClr val="black"/>
                </a:solidFill>
                <a:latin typeface="Adobe Devanagari" panose="02040503050201020203" pitchFamily="18" charset="0"/>
                <a:cs typeface="Adobe Devanagari" panose="02040503050201020203" pitchFamily="18" charset="0"/>
              </a:rPr>
              <a:t>Committee for or Election Fund of any Gubernatorial candidate</a:t>
            </a:r>
          </a:p>
          <a:p>
            <a:endParaRPr lang="en-US" dirty="0"/>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7</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151846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942" y="1518549"/>
            <a:ext cx="11114116" cy="3093154"/>
          </a:xfrm>
          <a:prstGeom prst="rect">
            <a:avLst/>
          </a:prstGeom>
          <a:noFill/>
        </p:spPr>
        <p:txBody>
          <a:bodyPr wrap="square" rtlCol="0">
            <a:spAutoFit/>
          </a:bodyPr>
          <a:lstStyle/>
          <a:p>
            <a:pPr algn="just"/>
            <a:r>
              <a:rPr lang="en-US" sz="2800" dirty="0">
                <a:latin typeface="Adobe Devanagari" panose="02040503050201020203" pitchFamily="18" charset="0"/>
                <a:cs typeface="Adobe Devanagari" panose="02040503050201020203" pitchFamily="18" charset="0"/>
              </a:rPr>
              <a:t>Reportable and Prohibited </a:t>
            </a:r>
            <a:r>
              <a:rPr lang="en-US" sz="2800" dirty="0" smtClean="0">
                <a:latin typeface="Adobe Devanagari" panose="02040503050201020203" pitchFamily="18" charset="0"/>
                <a:cs typeface="Adobe Devanagari" panose="02040503050201020203" pitchFamily="18" charset="0"/>
              </a:rPr>
              <a:t>Contributions</a:t>
            </a:r>
          </a:p>
          <a:p>
            <a:pPr algn="just"/>
            <a:endParaRPr lang="en-US" sz="2800" dirty="0">
              <a:latin typeface="Adobe Devanagari" panose="02040503050201020203" pitchFamily="18" charset="0"/>
              <a:cs typeface="Adobe Devanagari" panose="02040503050201020203" pitchFamily="18" charset="0"/>
            </a:endParaRPr>
          </a:p>
          <a:p>
            <a:pPr algn="just"/>
            <a:endParaRPr lang="en-US" sz="900" dirty="0">
              <a:latin typeface="Adobe Devanagari" panose="02040503050201020203" pitchFamily="18" charset="0"/>
              <a:cs typeface="Adobe Devanagari" panose="02040503050201020203" pitchFamily="18" charset="0"/>
            </a:endParaRPr>
          </a:p>
          <a:p>
            <a:pPr lvl="1" algn="just">
              <a:buFont typeface="Wingdings" panose="05000000000000000000" pitchFamily="2" charset="2"/>
              <a:buChar char="Ø"/>
            </a:pPr>
            <a:r>
              <a:rPr lang="en-US" sz="2800" dirty="0">
                <a:latin typeface="Adobe Devanagari" panose="02040503050201020203" pitchFamily="18" charset="0"/>
                <a:cs typeface="Adobe Devanagari" panose="02040503050201020203" pitchFamily="18" charset="0"/>
              </a:rPr>
              <a:t>Contribution(s), including in-kind contributions, in excess of </a:t>
            </a:r>
            <a:r>
              <a:rPr lang="en-US" sz="2800" dirty="0">
                <a:solidFill>
                  <a:srgbClr val="FF0000"/>
                </a:solidFill>
                <a:latin typeface="Adobe Devanagari" panose="02040503050201020203" pitchFamily="18" charset="0"/>
                <a:cs typeface="Adobe Devanagari" panose="02040503050201020203" pitchFamily="18" charset="0"/>
              </a:rPr>
              <a:t>$200</a:t>
            </a:r>
            <a:r>
              <a:rPr lang="en-US" sz="2800" dirty="0">
                <a:latin typeface="Adobe Devanagari" panose="02040503050201020203" pitchFamily="18" charset="0"/>
                <a:cs typeface="Adobe Devanagari" panose="02040503050201020203" pitchFamily="18" charset="0"/>
              </a:rPr>
              <a:t> in the aggregate </a:t>
            </a:r>
            <a:r>
              <a:rPr lang="en-US" sz="2800" b="1" dirty="0">
                <a:latin typeface="Adobe Devanagari" panose="02040503050201020203" pitchFamily="18" charset="0"/>
                <a:cs typeface="Adobe Devanagari" panose="02040503050201020203" pitchFamily="18" charset="0"/>
              </a:rPr>
              <a:t>per election</a:t>
            </a:r>
            <a:r>
              <a:rPr lang="en-US" sz="2800" dirty="0">
                <a:latin typeface="Adobe Devanagari" panose="02040503050201020203" pitchFamily="18" charset="0"/>
                <a:cs typeface="Adobe Devanagari" panose="02040503050201020203" pitchFamily="18" charset="0"/>
              </a:rPr>
              <a:t> made to any gubernatorial election </a:t>
            </a:r>
            <a:r>
              <a:rPr lang="en-US" sz="2800" dirty="0" smtClean="0">
                <a:latin typeface="Adobe Devanagari" panose="02040503050201020203" pitchFamily="18" charset="0"/>
                <a:cs typeface="Adobe Devanagari" panose="02040503050201020203" pitchFamily="18" charset="0"/>
              </a:rPr>
              <a:t>fund.</a:t>
            </a:r>
          </a:p>
          <a:p>
            <a:pPr lvl="1" algn="just"/>
            <a:endParaRPr lang="en-US" sz="2800" dirty="0">
              <a:latin typeface="Adobe Devanagari" panose="02040503050201020203" pitchFamily="18" charset="0"/>
              <a:cs typeface="Adobe Devanagari" panose="02040503050201020203" pitchFamily="18" charset="0"/>
            </a:endParaRPr>
          </a:p>
          <a:p>
            <a:pPr lvl="1" algn="just">
              <a:buFont typeface="Wingdings" panose="05000000000000000000" pitchFamily="2" charset="2"/>
              <a:buChar char="Ø"/>
            </a:pPr>
            <a:r>
              <a:rPr lang="en-US" sz="2800" dirty="0">
                <a:latin typeface="Adobe Devanagari" panose="02040503050201020203" pitchFamily="18" charset="0"/>
                <a:cs typeface="Adobe Devanagari" panose="02040503050201020203" pitchFamily="18" charset="0"/>
              </a:rPr>
              <a:t>Currency contribution in </a:t>
            </a:r>
            <a:r>
              <a:rPr lang="en-US" sz="2800" u="sng" dirty="0">
                <a:latin typeface="Adobe Devanagari" panose="02040503050201020203" pitchFamily="18" charset="0"/>
                <a:cs typeface="Adobe Devanagari" panose="02040503050201020203" pitchFamily="18" charset="0"/>
              </a:rPr>
              <a:t>any</a:t>
            </a:r>
            <a:r>
              <a:rPr lang="en-US" sz="2800" dirty="0">
                <a:latin typeface="Adobe Devanagari" panose="02040503050201020203" pitchFamily="18" charset="0"/>
                <a:cs typeface="Adobe Devanagari" panose="02040503050201020203" pitchFamily="18" charset="0"/>
              </a:rPr>
              <a:t> amount to the entities listed above.</a:t>
            </a:r>
          </a:p>
          <a:p>
            <a:endParaRPr lang="en-US" dirty="0"/>
          </a:p>
        </p:txBody>
      </p:sp>
      <p:sp>
        <p:nvSpPr>
          <p:cNvPr id="3" name="Rectangle 2"/>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8</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87555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022" y="1363287"/>
            <a:ext cx="10490662" cy="4678204"/>
          </a:xfrm>
          <a:prstGeom prst="rect">
            <a:avLst/>
          </a:prstGeom>
          <a:noFill/>
        </p:spPr>
        <p:txBody>
          <a:bodyPr wrap="square" rtlCol="0">
            <a:spAutoFit/>
          </a:bodyPr>
          <a:lstStyle/>
          <a:p>
            <a:pPr algn="just"/>
            <a:r>
              <a:rPr lang="en-US" sz="2400" dirty="0">
                <a:latin typeface="Adobe Devanagari" panose="02040503050201020203" pitchFamily="18" charset="0"/>
                <a:cs typeface="Adobe Devanagari" panose="02040503050201020203" pitchFamily="18" charset="0"/>
              </a:rPr>
              <a:t>Periods of disqualification may range from 18 months to 5 ½ years depending upon the </a:t>
            </a:r>
            <a:r>
              <a:rPr lang="en-US" sz="2400" b="1" u="sng" dirty="0">
                <a:latin typeface="Adobe Devanagari" panose="02040503050201020203" pitchFamily="18" charset="0"/>
                <a:cs typeface="Adobe Devanagari" panose="02040503050201020203" pitchFamily="18" charset="0"/>
              </a:rPr>
              <a:t>timing</a:t>
            </a:r>
            <a:r>
              <a:rPr lang="en-US" sz="2400" dirty="0">
                <a:latin typeface="Adobe Devanagari" panose="02040503050201020203" pitchFamily="18" charset="0"/>
                <a:cs typeface="Adobe Devanagari" panose="02040503050201020203" pitchFamily="18" charset="0"/>
              </a:rPr>
              <a:t> and the </a:t>
            </a:r>
            <a:r>
              <a:rPr lang="en-US" sz="2400" b="1" u="sng" dirty="0">
                <a:latin typeface="Adobe Devanagari" panose="02040503050201020203" pitchFamily="18" charset="0"/>
                <a:cs typeface="Adobe Devanagari" panose="02040503050201020203" pitchFamily="18" charset="0"/>
              </a:rPr>
              <a:t>recipient</a:t>
            </a:r>
            <a:r>
              <a:rPr lang="en-US" sz="2400" dirty="0">
                <a:latin typeface="Adobe Devanagari" panose="02040503050201020203" pitchFamily="18" charset="0"/>
                <a:cs typeface="Adobe Devanagari" panose="02040503050201020203" pitchFamily="18" charset="0"/>
              </a:rPr>
              <a:t> of the political contribution.</a:t>
            </a:r>
          </a:p>
          <a:p>
            <a:pPr algn="just"/>
            <a:endParaRPr lang="en-US" sz="2400" dirty="0">
              <a:latin typeface="Adobe Devanagari" panose="02040503050201020203" pitchFamily="18" charset="0"/>
              <a:cs typeface="Adobe Devanagari" panose="02040503050201020203" pitchFamily="18" charset="0"/>
            </a:endParaRPr>
          </a:p>
          <a:p>
            <a:pPr marL="342900" indent="-34290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Election Fund of any candidate for Governor </a:t>
            </a:r>
            <a:r>
              <a:rPr lang="en-US" sz="2400" b="1" dirty="0">
                <a:latin typeface="Adobe Devanagari" panose="02040503050201020203" pitchFamily="18" charset="0"/>
                <a:cs typeface="Adobe Devanagari" panose="02040503050201020203" pitchFamily="18" charset="0"/>
              </a:rPr>
              <a:t>=</a:t>
            </a:r>
            <a:r>
              <a:rPr lang="en-US" sz="2400" dirty="0">
                <a:latin typeface="Adobe Devanagari" panose="02040503050201020203" pitchFamily="18" charset="0"/>
                <a:cs typeface="Adobe Devanagari" panose="02040503050201020203" pitchFamily="18" charset="0"/>
              </a:rPr>
              <a:t> 18 months from date of contribution if made prior to term of office.  Applies to winner or loser.</a:t>
            </a:r>
          </a:p>
          <a:p>
            <a:pPr algn="just"/>
            <a:endParaRPr lang="en-US" sz="2000" dirty="0">
              <a:latin typeface="Adobe Devanagari" panose="02040503050201020203" pitchFamily="18" charset="0"/>
              <a:cs typeface="Adobe Devanagari" panose="02040503050201020203" pitchFamily="18" charset="0"/>
            </a:endParaRPr>
          </a:p>
          <a:p>
            <a:pPr marL="342900" indent="-34290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Election Fund of the sitting Governor made during the term of office </a:t>
            </a:r>
            <a:r>
              <a:rPr lang="en-US" sz="2400" b="1" dirty="0">
                <a:latin typeface="Adobe Devanagari" panose="02040503050201020203" pitchFamily="18" charset="0"/>
                <a:cs typeface="Adobe Devanagari" panose="02040503050201020203" pitchFamily="18" charset="0"/>
              </a:rPr>
              <a:t>=</a:t>
            </a:r>
            <a:r>
              <a:rPr lang="en-US" sz="2400" dirty="0">
                <a:latin typeface="Adobe Devanagari" panose="02040503050201020203" pitchFamily="18" charset="0"/>
                <a:cs typeface="Adobe Devanagari" panose="02040503050201020203" pitchFamily="18" charset="0"/>
              </a:rPr>
              <a:t> remainder of sitting Governor/Lieutenant Governor’s term.</a:t>
            </a:r>
          </a:p>
          <a:p>
            <a:pPr algn="just"/>
            <a:endParaRPr lang="en-US" sz="2000" dirty="0">
              <a:latin typeface="Adobe Devanagari" panose="02040503050201020203" pitchFamily="18" charset="0"/>
              <a:cs typeface="Adobe Devanagari" panose="02040503050201020203" pitchFamily="18" charset="0"/>
            </a:endParaRPr>
          </a:p>
          <a:p>
            <a:pPr marL="342900" indent="-342900" algn="just">
              <a:buFont typeface="Arial" panose="020B0604020202020204" pitchFamily="34" charset="0"/>
              <a:buChar char="•"/>
            </a:pPr>
            <a:r>
              <a:rPr lang="en-US" sz="2400" dirty="0">
                <a:latin typeface="Adobe Devanagari" panose="02040503050201020203" pitchFamily="18" charset="0"/>
                <a:cs typeface="Adobe Devanagari" panose="02040503050201020203" pitchFamily="18" charset="0"/>
              </a:rPr>
              <a:t>Election Fund of sitting Governor made during the last 18 months of the term of office </a:t>
            </a:r>
            <a:r>
              <a:rPr lang="en-US" sz="2400" b="1" dirty="0">
                <a:latin typeface="Adobe Devanagari" panose="02040503050201020203" pitchFamily="18" charset="0"/>
                <a:cs typeface="Adobe Devanagari" panose="02040503050201020203" pitchFamily="18" charset="0"/>
              </a:rPr>
              <a:t>=</a:t>
            </a:r>
            <a:r>
              <a:rPr lang="en-US" sz="2400" dirty="0">
                <a:latin typeface="Adobe Devanagari" panose="02040503050201020203" pitchFamily="18" charset="0"/>
                <a:cs typeface="Adobe Devanagari" panose="02040503050201020203" pitchFamily="18" charset="0"/>
              </a:rPr>
              <a:t> remainder of sitting Governor’s term AND to the end of second term if reelected.  </a:t>
            </a:r>
            <a:r>
              <a:rPr lang="en-US" sz="2400" dirty="0">
                <a:solidFill>
                  <a:srgbClr val="FF0000"/>
                </a:solidFill>
                <a:latin typeface="Adobe Devanagari" panose="02040503050201020203" pitchFamily="18" charset="0"/>
                <a:cs typeface="Adobe Devanagari" panose="02040503050201020203" pitchFamily="18" charset="0"/>
              </a:rPr>
              <a:t>Potentially 5 ½ years! </a:t>
            </a:r>
          </a:p>
          <a:p>
            <a:endParaRPr lang="en-US" dirty="0"/>
          </a:p>
        </p:txBody>
      </p:sp>
      <p:sp>
        <p:nvSpPr>
          <p:cNvPr id="3" name="Rectangle 2"/>
          <p:cNvSpPr/>
          <p:nvPr/>
        </p:nvSpPr>
        <p:spPr>
          <a:xfrm>
            <a:off x="0" y="0"/>
            <a:ext cx="12192000" cy="465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smtClean="0">
                <a:ln w="0"/>
                <a:solidFill>
                  <a:prstClr val="black"/>
                </a:solidFill>
                <a:effectLst>
                  <a:outerShdw blurRad="38100" dist="19050" dir="2700000" algn="tl" rotWithShape="0">
                    <a:prstClr val="black">
                      <a:alpha val="40000"/>
                    </a:prstClr>
                  </a:outerShdw>
                </a:effectLst>
                <a:latin typeface="Adobe Devanagari" panose="02040503050201020203" pitchFamily="18" charset="0"/>
                <a:cs typeface="Adobe Devanagari" panose="02040503050201020203" pitchFamily="18" charset="0"/>
              </a:rPr>
              <a:t>Periods of Disqualification</a:t>
            </a:r>
            <a:endParaRPr lang="en-US" dirty="0">
              <a:ln w="0"/>
              <a:solidFill>
                <a:schemeClr val="tx1"/>
              </a:solidFill>
              <a:effectLst>
                <a:outerShdw blurRad="38100" dist="19050" dir="2700000" algn="tl" rotWithShape="0">
                  <a:schemeClr val="dk1">
                    <a:alpha val="40000"/>
                  </a:schemeClr>
                </a:outerShdw>
              </a:effectLst>
              <a:latin typeface="Adobe Devanagari" panose="02040503050201020203" pitchFamily="18" charset="0"/>
              <a:cs typeface="Adobe Devanagari" panose="02040503050201020203" pitchFamily="18" charset="0"/>
            </a:endParaRPr>
          </a:p>
        </p:txBody>
      </p:sp>
      <p:sp>
        <p:nvSpPr>
          <p:cNvPr id="4" name="Rectangle 3"/>
          <p:cNvSpPr/>
          <p:nvPr/>
        </p:nvSpPr>
        <p:spPr>
          <a:xfrm>
            <a:off x="0" y="390698"/>
            <a:ext cx="12192000" cy="7481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1757804" y="6480042"/>
            <a:ext cx="526212" cy="369332"/>
          </a:xfrm>
          <a:prstGeom prst="rect">
            <a:avLst/>
          </a:prstGeom>
          <a:noFill/>
        </p:spPr>
        <p:txBody>
          <a:bodyPr wrap="square" rtlCol="0">
            <a:spAutoFit/>
          </a:bodyPr>
          <a:lstStyle/>
          <a:p>
            <a:r>
              <a:rPr lang="en-US" dirty="0" smtClean="0">
                <a:solidFill>
                  <a:schemeClr val="accent4">
                    <a:lumMod val="60000"/>
                    <a:lumOff val="40000"/>
                  </a:schemeClr>
                </a:solidFill>
                <a:latin typeface="Adobe Devanagari" panose="02040503050201020203" pitchFamily="18" charset="0"/>
                <a:cs typeface="Adobe Devanagari" panose="02040503050201020203" pitchFamily="18" charset="0"/>
              </a:rPr>
              <a:t>9</a:t>
            </a:r>
            <a:endParaRPr lang="en-US" dirty="0">
              <a:solidFill>
                <a:schemeClr val="accent4">
                  <a:lumMod val="60000"/>
                  <a:lumOff val="40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21567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1677</TotalTime>
  <Words>2916</Words>
  <Application>Microsoft Office PowerPoint</Application>
  <PresentationFormat>Widescreen</PresentationFormat>
  <Paragraphs>221</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Adobe Devanagari</vt:lpstr>
      <vt:lpstr>Arial</vt:lpstr>
      <vt:lpstr>Baskerville Old Face</vt:lpstr>
      <vt:lpstr>Calibri</vt:lpstr>
      <vt:lpstr>Calibri Light</vt:lpstr>
      <vt:lpstr>Courier New</vt:lpstr>
      <vt:lpstr>Wingdings</vt:lpstr>
      <vt:lpstr>Retrospect</vt:lpstr>
      <vt:lpstr>Political Contributions Compliance for State Contracts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Division of Revenue and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Pawar, Nicolette [TREAS]</dc:creator>
  <cp:lastModifiedBy>Storino, Robert [TREAS]</cp:lastModifiedBy>
  <cp:revision>39</cp:revision>
  <dcterms:created xsi:type="dcterms:W3CDTF">2023-07-25T16:10:29Z</dcterms:created>
  <dcterms:modified xsi:type="dcterms:W3CDTF">2023-12-07T16:23:53Z</dcterms:modified>
</cp:coreProperties>
</file>