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17" r:id="rId4"/>
  </p:sldMasterIdLst>
  <p:notesMasterIdLst>
    <p:notesMasterId r:id="rId66"/>
  </p:notesMasterIdLst>
  <p:sldIdLst>
    <p:sldId id="378" r:id="rId5"/>
    <p:sldId id="397" r:id="rId6"/>
    <p:sldId id="386" r:id="rId7"/>
    <p:sldId id="354" r:id="rId8"/>
    <p:sldId id="289" r:id="rId9"/>
    <p:sldId id="355" r:id="rId10"/>
    <p:sldId id="356" r:id="rId11"/>
    <p:sldId id="357" r:id="rId12"/>
    <p:sldId id="358" r:id="rId13"/>
    <p:sldId id="359" r:id="rId14"/>
    <p:sldId id="360" r:id="rId15"/>
    <p:sldId id="387" r:id="rId16"/>
    <p:sldId id="388" r:id="rId17"/>
    <p:sldId id="364" r:id="rId18"/>
    <p:sldId id="398" r:id="rId19"/>
    <p:sldId id="399" r:id="rId20"/>
    <p:sldId id="299" r:id="rId21"/>
    <p:sldId id="389" r:id="rId22"/>
    <p:sldId id="390" r:id="rId23"/>
    <p:sldId id="391" r:id="rId24"/>
    <p:sldId id="306" r:id="rId25"/>
    <p:sldId id="392" r:id="rId26"/>
    <p:sldId id="350" r:id="rId27"/>
    <p:sldId id="309" r:id="rId28"/>
    <p:sldId id="310" r:id="rId29"/>
    <p:sldId id="394" r:id="rId30"/>
    <p:sldId id="312" r:id="rId31"/>
    <p:sldId id="313" r:id="rId32"/>
    <p:sldId id="314" r:id="rId33"/>
    <p:sldId id="365" r:id="rId34"/>
    <p:sldId id="366" r:id="rId35"/>
    <p:sldId id="396" r:id="rId36"/>
    <p:sldId id="395" r:id="rId37"/>
    <p:sldId id="400" r:id="rId38"/>
    <p:sldId id="401" r:id="rId39"/>
    <p:sldId id="402" r:id="rId40"/>
    <p:sldId id="370" r:id="rId41"/>
    <p:sldId id="403" r:id="rId42"/>
    <p:sldId id="373" r:id="rId43"/>
    <p:sldId id="404" r:id="rId44"/>
    <p:sldId id="405" r:id="rId45"/>
    <p:sldId id="406" r:id="rId46"/>
    <p:sldId id="374" r:id="rId47"/>
    <p:sldId id="315" r:id="rId48"/>
    <p:sldId id="408" r:id="rId49"/>
    <p:sldId id="407" r:id="rId50"/>
    <p:sldId id="316" r:id="rId51"/>
    <p:sldId id="409" r:id="rId52"/>
    <p:sldId id="375" r:id="rId53"/>
    <p:sldId id="410" r:id="rId54"/>
    <p:sldId id="317" r:id="rId55"/>
    <p:sldId id="377" r:id="rId56"/>
    <p:sldId id="320" r:id="rId57"/>
    <p:sldId id="411" r:id="rId58"/>
    <p:sldId id="322" r:id="rId59"/>
    <p:sldId id="323" r:id="rId60"/>
    <p:sldId id="327" r:id="rId61"/>
    <p:sldId id="329" r:id="rId62"/>
    <p:sldId id="330" r:id="rId63"/>
    <p:sldId id="332" r:id="rId64"/>
    <p:sldId id="333" r:id="rId6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C7985-645C-4937-8F2A-394996E3FF0B}" v="4" dt="2021-09-30T15:22:50.7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74869" autoAdjust="0"/>
  </p:normalViewPr>
  <p:slideViewPr>
    <p:cSldViewPr>
      <p:cViewPr varScale="1">
        <p:scale>
          <a:sx n="86" d="100"/>
          <a:sy n="86" d="100"/>
        </p:scale>
        <p:origin x="1956" y="114"/>
      </p:cViewPr>
      <p:guideLst>
        <p:guide orient="horz" pos="2880"/>
        <p:guide pos="2160"/>
      </p:guideLst>
    </p:cSldViewPr>
  </p:slideViewPr>
  <p:outlineViewPr>
    <p:cViewPr>
      <p:scale>
        <a:sx n="33" d="100"/>
        <a:sy n="33" d="100"/>
      </p:scale>
      <p:origin x="0" y="-1018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8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15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5323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45095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32167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76339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96322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04235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404964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408145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83965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5163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34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538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2378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68069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74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13678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75831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98686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8894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t>10/5/2022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8559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80705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10/5/2022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801122"/>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mericorps.gov/sites/default/files/document/ASN_FY2023_PerformanceMeasures_508_07272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g/bc4usvqUkK" TargetMode="External"/><Relationship Id="rId2" Type="http://schemas.openxmlformats.org/officeDocument/2006/relationships/hyperlink" Target="https://www.state.nj.us/state/volunteer-grant-opportunities.s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office.com/pages/responsepage.aspx?id=0cN2UAI4n0uzauCkG9ZCp3nKWZMdZhBCjUZFCMJE6apURFI4Wks4TFhQWEgwVVJaSEJRVjZLVFBVUi4u"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hyperlink" Target="https://egrants.cns.go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atsdr.cdc.gov/placeandhealth/svi/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gcc02.safelinks.protection.outlook.com/?url=https%3A%2F%2Famericorps.gov%2Ffunding-opportunity%2Ffy-2023-americorps-state-national-grants&amp;data=05%7C01%7CJBastressTahmasebi%40cns.gov%7C8496d3dbef3c4e93011808da6b0eb55b%7Cd2f850a78dce4fb3a79c6867f9514312%7C0%7C0%7C637940008187772260%7CUnknown%7CTWFpbGZsb3d8eyJWIjoiMC4wLjAwMDAiLCJQIjoiV2luMzIiLCJBTiI6Ik1haWwiLCJXVCI6Mn0%3D%7C3000%7C%7C%7C&amp;sdata=0StrZJJfwWyU0maH1TB6tsR5ebGDdEY35db7CNeBWrs%3D&amp;reserved=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gcc02.safelinks.protection.outlook.com/?url=https%3A%2F%2Famericorps.gov%2Ffunding-opportunity%2Ffy-2023-americorps-state-national-grants&amp;data=05%7C01%7CJBastressTahmasebi%40cns.gov%7C8496d3dbef3c4e93011808da6b0eb55b%7Cd2f850a78dce4fb3a79c6867f9514312%7C0%7C0%7C637940008187772260%7CUnknown%7CTWFpbGZsb3d8eyJWIjoiMC4wLjAwMDAiLCJQIjoiV2luMzIiLCJBTiI6Ik1haWwiLCJXVCI6Mn0%3D%7C3000%7C%7C%7C&amp;sdata=0StrZJJfwWyU0maH1TB6tsR5ebGDdEY35db7CNeBWrs%3D&amp;reserved=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americorps.gov/sites/default/files/document/ASN_FY2022_ApplicationInstructions_FINAL_.508.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mericorps.gov/funding-opportunity/fy-2023-americorps-state-national-gran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ecfr.gov/"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AmeriCorps.NJ@sos.nj.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A2A7FB-88E0-4264-AAE3-FC566407FBB0}"/>
              </a:ext>
            </a:extLst>
          </p:cNvPr>
          <p:cNvSpPr txBox="1"/>
          <p:nvPr/>
        </p:nvSpPr>
        <p:spPr>
          <a:xfrm>
            <a:off x="189089" y="304800"/>
            <a:ext cx="8991600" cy="1733808"/>
          </a:xfrm>
          <a:prstGeom prst="rect">
            <a:avLst/>
          </a:prstGeom>
          <a:noFill/>
        </p:spPr>
        <p:txBody>
          <a:bodyPr wrap="square">
            <a:spAutoFit/>
          </a:bodyPr>
          <a:lstStyle/>
          <a:p>
            <a:pPr marL="12700" marR="5080" lvl="0" indent="1423035" algn="l" defTabSz="914400" rtl="0" eaLnBrk="1" fontAlgn="auto" latinLnBrk="0" hangingPunct="1">
              <a:lnSpc>
                <a:spcPts val="4780"/>
              </a:lnSpc>
              <a:spcBef>
                <a:spcPts val="270"/>
              </a:spcBef>
              <a:spcAft>
                <a:spcPts val="0"/>
              </a:spcAft>
              <a:buClrTx/>
              <a:buSzTx/>
              <a:buFontTx/>
              <a:buNone/>
              <a:tabLst/>
              <a:defRPr/>
            </a:pPr>
            <a:r>
              <a:rPr kumimoji="0" lang="en-US" sz="4400" b="0" i="0" u="none" strike="noStrike" kern="1200" cap="none" spc="-100" normalizeH="0" baseline="0" noProof="0" dirty="0">
                <a:ln>
                  <a:noFill/>
                </a:ln>
                <a:solidFill>
                  <a:srgbClr val="000000"/>
                </a:solidFill>
                <a:effectLst/>
                <a:uLnTx/>
                <a:uFillTx/>
                <a:latin typeface="Cambria"/>
                <a:ea typeface="+mj-ea"/>
                <a:cs typeface="Cambria"/>
              </a:rPr>
              <a:t>AMERICORPS</a:t>
            </a:r>
            <a:r>
              <a:rPr kumimoji="0" lang="en-US" sz="4400" b="0" i="0" u="none" strike="noStrike" kern="1200" cap="none" spc="90" normalizeH="0" baseline="0" noProof="0" dirty="0">
                <a:ln>
                  <a:noFill/>
                </a:ln>
                <a:solidFill>
                  <a:srgbClr val="000000"/>
                </a:solidFill>
                <a:effectLst/>
                <a:uLnTx/>
                <a:uFillTx/>
                <a:latin typeface="Cambria"/>
                <a:ea typeface="+mj-ea"/>
                <a:cs typeface="Cambria"/>
              </a:rPr>
              <a:t> </a:t>
            </a:r>
            <a:r>
              <a:rPr kumimoji="0" lang="en-US" sz="4400" b="0" i="0" u="none" strike="noStrike" kern="1200" cap="none" spc="-100" normalizeH="0" baseline="0" noProof="0" dirty="0">
                <a:ln>
                  <a:noFill/>
                </a:ln>
                <a:solidFill>
                  <a:srgbClr val="000000"/>
                </a:solidFill>
                <a:effectLst/>
                <a:uLnTx/>
                <a:uFillTx/>
                <a:latin typeface="Cambria"/>
                <a:ea typeface="+mj-ea"/>
                <a:cs typeface="Cambria"/>
              </a:rPr>
              <a:t>COMPETITIVE </a:t>
            </a:r>
            <a:r>
              <a:rPr kumimoji="0" lang="en-US" sz="4400" b="0" i="0" u="none" strike="noStrike" kern="1200" cap="none" spc="-95" normalizeH="0" baseline="0" noProof="0" dirty="0">
                <a:ln>
                  <a:noFill/>
                </a:ln>
                <a:solidFill>
                  <a:srgbClr val="000000"/>
                </a:solidFill>
                <a:effectLst/>
                <a:uLnTx/>
                <a:uFillTx/>
                <a:latin typeface="Cambria"/>
                <a:ea typeface="+mj-ea"/>
                <a:cs typeface="Cambria"/>
              </a:rPr>
              <a:t> </a:t>
            </a:r>
            <a:r>
              <a:rPr kumimoji="0" lang="en-US" sz="4400" b="0" i="0" u="none" strike="noStrike" kern="1200" cap="none" spc="-50" normalizeH="0" baseline="0" noProof="0" dirty="0">
                <a:ln>
                  <a:noFill/>
                </a:ln>
                <a:solidFill>
                  <a:srgbClr val="000000"/>
                </a:solidFill>
                <a:effectLst/>
                <a:uLnTx/>
                <a:uFillTx/>
                <a:latin typeface="Cambria"/>
                <a:ea typeface="+mj-ea"/>
                <a:cs typeface="Cambria"/>
              </a:rPr>
              <a:t>NOTICE</a:t>
            </a:r>
            <a:r>
              <a:rPr kumimoji="0" lang="en-US" sz="4400" b="0" i="0" u="none" strike="noStrike" kern="1200" cap="none" spc="114" normalizeH="0" baseline="0" noProof="0" dirty="0">
                <a:ln>
                  <a:noFill/>
                </a:ln>
                <a:solidFill>
                  <a:srgbClr val="000000"/>
                </a:solidFill>
                <a:effectLst/>
                <a:uLnTx/>
                <a:uFillTx/>
                <a:latin typeface="Cambria"/>
                <a:ea typeface="+mj-ea"/>
                <a:cs typeface="Cambria"/>
              </a:rPr>
              <a:t> </a:t>
            </a:r>
            <a:r>
              <a:rPr kumimoji="0" lang="en-US" sz="4400" b="0" i="0" u="none" strike="noStrike" kern="1200" cap="none" spc="-70" normalizeH="0" baseline="0" noProof="0" dirty="0">
                <a:ln>
                  <a:noFill/>
                </a:ln>
                <a:solidFill>
                  <a:srgbClr val="000000"/>
                </a:solidFill>
                <a:effectLst/>
                <a:uLnTx/>
                <a:uFillTx/>
                <a:latin typeface="Cambria"/>
                <a:ea typeface="+mj-ea"/>
                <a:cs typeface="Cambria"/>
              </a:rPr>
              <a:t>OF</a:t>
            </a:r>
            <a:r>
              <a:rPr kumimoji="0" lang="en-US" sz="4400" b="0" i="0" u="none" strike="noStrike" kern="1200" cap="none" spc="105" normalizeH="0" baseline="0" noProof="0" dirty="0">
                <a:ln>
                  <a:noFill/>
                </a:ln>
                <a:solidFill>
                  <a:srgbClr val="000000"/>
                </a:solidFill>
                <a:effectLst/>
                <a:uLnTx/>
                <a:uFillTx/>
                <a:latin typeface="Cambria"/>
                <a:ea typeface="+mj-ea"/>
                <a:cs typeface="Cambria"/>
              </a:rPr>
              <a:t> </a:t>
            </a:r>
            <a:r>
              <a:rPr kumimoji="0" lang="en-US" sz="4400" b="0" i="0" u="none" strike="noStrike" kern="1200" cap="none" spc="-10" normalizeH="0" baseline="0" noProof="0" dirty="0">
                <a:ln>
                  <a:noFill/>
                </a:ln>
                <a:solidFill>
                  <a:srgbClr val="000000"/>
                </a:solidFill>
                <a:effectLst/>
                <a:uLnTx/>
                <a:uFillTx/>
                <a:latin typeface="Cambria"/>
                <a:ea typeface="+mj-ea"/>
                <a:cs typeface="Cambria"/>
              </a:rPr>
              <a:t>FUNDING </a:t>
            </a:r>
            <a:r>
              <a:rPr kumimoji="0" lang="en-US" sz="4400" b="0" i="0" u="none" strike="noStrike" kern="1200" cap="none" spc="-95" normalizeH="0" baseline="0" noProof="0" dirty="0">
                <a:ln>
                  <a:noFill/>
                </a:ln>
                <a:solidFill>
                  <a:srgbClr val="000000"/>
                </a:solidFill>
                <a:effectLst/>
                <a:uLnTx/>
                <a:uFillTx/>
                <a:latin typeface="Cambria"/>
                <a:ea typeface="+mj-ea"/>
                <a:cs typeface="Cambria"/>
              </a:rPr>
              <a:t>OPPORTUNITY</a:t>
            </a:r>
          </a:p>
          <a:p>
            <a:pPr marL="1270" marR="0" lvl="0" indent="0" algn="ctr" defTabSz="914400" rtl="0" eaLnBrk="1" fontAlgn="auto" latinLnBrk="0" hangingPunct="1">
              <a:lnSpc>
                <a:spcPts val="3155"/>
              </a:lnSpc>
              <a:spcBef>
                <a:spcPct val="0"/>
              </a:spcBef>
              <a:spcAft>
                <a:spcPts val="0"/>
              </a:spcAft>
              <a:buClrTx/>
              <a:buSzTx/>
              <a:buFontTx/>
              <a:buNone/>
              <a:tabLst/>
              <a:defRPr/>
            </a:pPr>
            <a:r>
              <a:rPr kumimoji="0" lang="en-US" sz="3200" b="1" i="0" u="none" strike="noStrike" kern="1200" cap="none" spc="-35" normalizeH="0" baseline="0" noProof="0" dirty="0" smtClean="0">
                <a:ln>
                  <a:noFill/>
                </a:ln>
                <a:solidFill>
                  <a:srgbClr val="000000"/>
                </a:solidFill>
                <a:effectLst/>
                <a:uLnTx/>
                <a:uFillTx/>
                <a:latin typeface="Calibri Light" panose="020F0302020204030204"/>
                <a:ea typeface="+mj-ea"/>
                <a:cs typeface="+mj-cs"/>
              </a:rPr>
              <a:t>2023/24</a:t>
            </a:r>
            <a:endParaRPr lang="en-US" sz="2400" b="1" dirty="0"/>
          </a:p>
        </p:txBody>
      </p:sp>
      <p:sp>
        <p:nvSpPr>
          <p:cNvPr id="7" name="TextBox 6">
            <a:extLst>
              <a:ext uri="{FF2B5EF4-FFF2-40B4-BE49-F238E27FC236}">
                <a16:creationId xmlns:a16="http://schemas.microsoft.com/office/drawing/2014/main" id="{6D6AEEA3-69F8-4D07-AED6-E19A8108EDBC}"/>
              </a:ext>
            </a:extLst>
          </p:cNvPr>
          <p:cNvSpPr txBox="1"/>
          <p:nvPr/>
        </p:nvSpPr>
        <p:spPr>
          <a:xfrm>
            <a:off x="2436876" y="2209296"/>
            <a:ext cx="4673600" cy="1732910"/>
          </a:xfrm>
          <a:prstGeom prst="rect">
            <a:avLst/>
          </a:prstGeom>
          <a:noFill/>
        </p:spPr>
        <p:txBody>
          <a:bodyPr wrap="square">
            <a:spAutoFit/>
          </a:bodyPr>
          <a:lstStyle/>
          <a:p>
            <a:pPr algn="ctr">
              <a:lnSpc>
                <a:spcPct val="100000"/>
              </a:lnSpc>
              <a:spcBef>
                <a:spcPts val="100"/>
              </a:spcBef>
            </a:pPr>
            <a:r>
              <a:rPr lang="en-US" sz="1600" spc="-5" dirty="0">
                <a:latin typeface="Corbel"/>
                <a:cs typeface="Corbel"/>
              </a:rPr>
              <a:t>TECHNICAL</a:t>
            </a:r>
            <a:r>
              <a:rPr lang="en-US" sz="1600" spc="-80" dirty="0">
                <a:latin typeface="Corbel"/>
                <a:cs typeface="Corbel"/>
              </a:rPr>
              <a:t> </a:t>
            </a:r>
            <a:r>
              <a:rPr lang="en-US" sz="1600" spc="-15" dirty="0">
                <a:latin typeface="Corbel"/>
                <a:cs typeface="Corbel"/>
              </a:rPr>
              <a:t>ASSISTANCE</a:t>
            </a:r>
            <a:r>
              <a:rPr lang="en-US" sz="1600" spc="-75" dirty="0">
                <a:latin typeface="Corbel"/>
                <a:cs typeface="Corbel"/>
              </a:rPr>
              <a:t> </a:t>
            </a:r>
            <a:r>
              <a:rPr lang="en-US" sz="1600" spc="-5" dirty="0">
                <a:latin typeface="Corbel"/>
                <a:cs typeface="Corbel"/>
              </a:rPr>
              <a:t>SESSIONS</a:t>
            </a:r>
            <a:endParaRPr lang="en-US" sz="1600" dirty="0">
              <a:latin typeface="Corbel"/>
              <a:cs typeface="Corbel"/>
            </a:endParaRPr>
          </a:p>
          <a:p>
            <a:pPr algn="ctr">
              <a:lnSpc>
                <a:spcPct val="100000"/>
              </a:lnSpc>
              <a:spcBef>
                <a:spcPts val="15"/>
              </a:spcBef>
            </a:pPr>
            <a:r>
              <a:rPr lang="en-US" sz="1800" b="1" spc="5" dirty="0">
                <a:solidFill>
                  <a:srgbClr val="FF0000"/>
                </a:solidFill>
                <a:latin typeface="Corbel"/>
                <a:cs typeface="Corbel"/>
              </a:rPr>
              <a:t>General T/A Session,</a:t>
            </a:r>
          </a:p>
          <a:p>
            <a:pPr algn="ctr">
              <a:lnSpc>
                <a:spcPct val="100000"/>
              </a:lnSpc>
              <a:spcBef>
                <a:spcPts val="15"/>
              </a:spcBef>
            </a:pPr>
            <a:r>
              <a:rPr lang="en-US" b="1" spc="5" dirty="0" smtClean="0">
                <a:solidFill>
                  <a:srgbClr val="FF0000"/>
                </a:solidFill>
                <a:latin typeface="Corbel"/>
                <a:cs typeface="Corbel"/>
              </a:rPr>
              <a:t>Wednesday</a:t>
            </a:r>
            <a:r>
              <a:rPr lang="en-US" sz="1800" b="1" spc="5" dirty="0" smtClean="0">
                <a:solidFill>
                  <a:srgbClr val="FF0000"/>
                </a:solidFill>
                <a:latin typeface="Corbel"/>
                <a:cs typeface="Corbel"/>
              </a:rPr>
              <a:t>, </a:t>
            </a:r>
            <a:r>
              <a:rPr lang="en-US" sz="1800" b="1" spc="5" dirty="0">
                <a:solidFill>
                  <a:srgbClr val="FF0000"/>
                </a:solidFill>
                <a:latin typeface="Corbel"/>
                <a:cs typeface="Corbel"/>
              </a:rPr>
              <a:t>October </a:t>
            </a:r>
            <a:r>
              <a:rPr lang="en-US" sz="1800" b="1" spc="5" dirty="0" smtClean="0">
                <a:solidFill>
                  <a:srgbClr val="FF0000"/>
                </a:solidFill>
                <a:latin typeface="Corbel"/>
                <a:cs typeface="Corbel"/>
              </a:rPr>
              <a:t>5, 2022,</a:t>
            </a:r>
            <a:r>
              <a:rPr lang="en-US" sz="1800" b="1" spc="-15" dirty="0" smtClean="0">
                <a:solidFill>
                  <a:srgbClr val="FF0000"/>
                </a:solidFill>
                <a:latin typeface="Corbel"/>
                <a:cs typeface="Corbel"/>
              </a:rPr>
              <a:t> </a:t>
            </a:r>
            <a:r>
              <a:rPr lang="en-US" sz="1800" b="1" spc="10" dirty="0">
                <a:solidFill>
                  <a:srgbClr val="FF0000"/>
                </a:solidFill>
                <a:latin typeface="Corbel"/>
                <a:cs typeface="Corbel"/>
              </a:rPr>
              <a:t>1</a:t>
            </a:r>
            <a:r>
              <a:rPr lang="en-US" sz="1800" b="1" spc="5" dirty="0">
                <a:solidFill>
                  <a:srgbClr val="FF0000"/>
                </a:solidFill>
                <a:latin typeface="Corbel"/>
                <a:cs typeface="Corbel"/>
              </a:rPr>
              <a:t>0:0</a:t>
            </a:r>
            <a:r>
              <a:rPr lang="en-US" sz="1800" b="1" spc="10" dirty="0">
                <a:solidFill>
                  <a:srgbClr val="FF0000"/>
                </a:solidFill>
                <a:latin typeface="Corbel"/>
                <a:cs typeface="Corbel"/>
              </a:rPr>
              <a:t>0</a:t>
            </a:r>
            <a:r>
              <a:rPr lang="en-US" sz="1800" b="1" spc="-30" dirty="0">
                <a:solidFill>
                  <a:srgbClr val="FF0000"/>
                </a:solidFill>
                <a:latin typeface="Corbel"/>
                <a:cs typeface="Corbel"/>
              </a:rPr>
              <a:t> </a:t>
            </a:r>
            <a:r>
              <a:rPr lang="en-US" sz="1800" b="1" spc="15" dirty="0">
                <a:solidFill>
                  <a:srgbClr val="FF0000"/>
                </a:solidFill>
                <a:latin typeface="Corbel"/>
                <a:cs typeface="Corbel"/>
              </a:rPr>
              <a:t>am</a:t>
            </a:r>
            <a:endParaRPr lang="en-US" sz="1800" dirty="0">
              <a:latin typeface="Corbel"/>
              <a:cs typeface="Corbel"/>
            </a:endParaRPr>
          </a:p>
          <a:p>
            <a:pPr>
              <a:lnSpc>
                <a:spcPct val="100000"/>
              </a:lnSpc>
              <a:spcBef>
                <a:spcPts val="55"/>
              </a:spcBef>
            </a:pPr>
            <a:endParaRPr lang="en-US" sz="1800" dirty="0">
              <a:latin typeface="Corbel"/>
              <a:cs typeface="Corbel"/>
            </a:endParaRPr>
          </a:p>
          <a:p>
            <a:pPr marL="64135" marR="57785" indent="1270" algn="ctr">
              <a:lnSpc>
                <a:spcPct val="101000"/>
              </a:lnSpc>
            </a:pPr>
            <a:r>
              <a:rPr lang="en-US" sz="1800" b="1" spc="10" dirty="0">
                <a:solidFill>
                  <a:srgbClr val="FF0000"/>
                </a:solidFill>
                <a:latin typeface="Corbel"/>
                <a:cs typeface="Corbel"/>
              </a:rPr>
              <a:t>T</a:t>
            </a:r>
            <a:r>
              <a:rPr lang="en-US" sz="1800" b="1" spc="15" dirty="0">
                <a:solidFill>
                  <a:srgbClr val="FF0000"/>
                </a:solidFill>
                <a:latin typeface="Corbel"/>
                <a:cs typeface="Corbel"/>
              </a:rPr>
              <a:t>heo</a:t>
            </a:r>
            <a:r>
              <a:rPr lang="en-US" sz="1800" b="1" dirty="0">
                <a:solidFill>
                  <a:srgbClr val="FF0000"/>
                </a:solidFill>
                <a:latin typeface="Corbel"/>
                <a:cs typeface="Corbel"/>
              </a:rPr>
              <a:t>r</a:t>
            </a:r>
            <a:r>
              <a:rPr lang="en-US" sz="1800" b="1" spc="10" dirty="0">
                <a:solidFill>
                  <a:srgbClr val="FF0000"/>
                </a:solidFill>
                <a:latin typeface="Corbel"/>
                <a:cs typeface="Corbel"/>
              </a:rPr>
              <a:t>y</a:t>
            </a:r>
            <a:r>
              <a:rPr lang="en-US" sz="1800" b="1" spc="-15" dirty="0">
                <a:solidFill>
                  <a:srgbClr val="FF0000"/>
                </a:solidFill>
                <a:latin typeface="Corbel"/>
                <a:cs typeface="Corbel"/>
              </a:rPr>
              <a:t> </a:t>
            </a:r>
            <a:r>
              <a:rPr lang="en-US" sz="1800" b="1" spc="10" dirty="0">
                <a:solidFill>
                  <a:srgbClr val="FF0000"/>
                </a:solidFill>
                <a:latin typeface="Corbel"/>
                <a:cs typeface="Corbel"/>
              </a:rPr>
              <a:t>of</a:t>
            </a:r>
            <a:r>
              <a:rPr lang="en-US" sz="1800" b="1" spc="-85" dirty="0">
                <a:solidFill>
                  <a:srgbClr val="FF0000"/>
                </a:solidFill>
                <a:latin typeface="Corbel"/>
                <a:cs typeface="Corbel"/>
              </a:rPr>
              <a:t> </a:t>
            </a:r>
            <a:r>
              <a:rPr lang="en-US" sz="1800" b="1" spc="15" dirty="0">
                <a:solidFill>
                  <a:srgbClr val="FF0000"/>
                </a:solidFill>
                <a:latin typeface="Corbel"/>
                <a:cs typeface="Corbel"/>
              </a:rPr>
              <a:t>Ch</a:t>
            </a:r>
            <a:r>
              <a:rPr lang="en-US" sz="1800" b="1" spc="5" dirty="0">
                <a:solidFill>
                  <a:srgbClr val="FF0000"/>
                </a:solidFill>
                <a:latin typeface="Corbel"/>
                <a:cs typeface="Corbel"/>
              </a:rPr>
              <a:t>a</a:t>
            </a:r>
            <a:r>
              <a:rPr lang="en-US" sz="1800" b="1" spc="15" dirty="0">
                <a:solidFill>
                  <a:srgbClr val="FF0000"/>
                </a:solidFill>
                <a:latin typeface="Corbel"/>
                <a:cs typeface="Corbel"/>
              </a:rPr>
              <a:t>nge</a:t>
            </a:r>
            <a:r>
              <a:rPr lang="en-US" sz="1800" b="1" spc="-160" dirty="0">
                <a:solidFill>
                  <a:srgbClr val="FF0000"/>
                </a:solidFill>
                <a:latin typeface="Corbel"/>
                <a:cs typeface="Corbel"/>
              </a:rPr>
              <a:t> </a:t>
            </a:r>
            <a:r>
              <a:rPr lang="en-US" sz="1800" b="1" spc="-100" dirty="0">
                <a:solidFill>
                  <a:srgbClr val="FF0000"/>
                </a:solidFill>
                <a:latin typeface="Corbel"/>
                <a:cs typeface="Corbel"/>
              </a:rPr>
              <a:t>T/</a:t>
            </a:r>
            <a:r>
              <a:rPr lang="en-US" sz="1800" b="1" spc="15" dirty="0">
                <a:solidFill>
                  <a:srgbClr val="FF0000"/>
                </a:solidFill>
                <a:latin typeface="Corbel"/>
                <a:cs typeface="Corbel"/>
              </a:rPr>
              <a:t>A</a:t>
            </a:r>
            <a:r>
              <a:rPr lang="en-US" sz="1800" b="1" spc="-65" dirty="0">
                <a:solidFill>
                  <a:srgbClr val="FF0000"/>
                </a:solidFill>
                <a:latin typeface="Corbel"/>
                <a:cs typeface="Corbel"/>
              </a:rPr>
              <a:t> </a:t>
            </a:r>
            <a:r>
              <a:rPr lang="en-US" sz="1800" b="1" spc="20" dirty="0">
                <a:solidFill>
                  <a:srgbClr val="FF0000"/>
                </a:solidFill>
                <a:latin typeface="Corbel"/>
                <a:cs typeface="Corbel"/>
              </a:rPr>
              <a:t>S</a:t>
            </a:r>
            <a:r>
              <a:rPr lang="en-US" sz="1800" b="1" spc="10" dirty="0">
                <a:solidFill>
                  <a:srgbClr val="FF0000"/>
                </a:solidFill>
                <a:latin typeface="Corbel"/>
                <a:cs typeface="Corbel"/>
              </a:rPr>
              <a:t>ess</a:t>
            </a:r>
            <a:r>
              <a:rPr lang="en-US" sz="1800" b="1" dirty="0">
                <a:solidFill>
                  <a:srgbClr val="FF0000"/>
                </a:solidFill>
                <a:latin typeface="Corbel"/>
                <a:cs typeface="Corbel"/>
              </a:rPr>
              <a:t>i</a:t>
            </a:r>
            <a:r>
              <a:rPr lang="en-US" sz="1800" b="1" spc="15" dirty="0">
                <a:solidFill>
                  <a:srgbClr val="FF0000"/>
                </a:solidFill>
                <a:latin typeface="Corbel"/>
                <a:cs typeface="Corbel"/>
              </a:rPr>
              <a:t>on</a:t>
            </a:r>
            <a:r>
              <a:rPr lang="en-US" sz="1800" b="1" spc="-25" dirty="0">
                <a:solidFill>
                  <a:srgbClr val="FF0000"/>
                </a:solidFill>
                <a:latin typeface="Corbel"/>
                <a:cs typeface="Corbel"/>
              </a:rPr>
              <a:t> </a:t>
            </a:r>
            <a:r>
              <a:rPr lang="en-US" sz="1800" b="1" spc="10" dirty="0">
                <a:solidFill>
                  <a:srgbClr val="FF0000"/>
                </a:solidFill>
                <a:latin typeface="Corbel"/>
                <a:cs typeface="Corbel"/>
              </a:rPr>
              <a:t>on  Tuesday, </a:t>
            </a:r>
            <a:r>
              <a:rPr lang="en-US" sz="1800" b="1" spc="10" dirty="0" smtClean="0">
                <a:solidFill>
                  <a:srgbClr val="FF0000"/>
                </a:solidFill>
                <a:latin typeface="Corbel"/>
                <a:cs typeface="Corbel"/>
              </a:rPr>
              <a:t>October 11, </a:t>
            </a:r>
            <a:r>
              <a:rPr lang="en-US" sz="1800" b="1" spc="10" dirty="0">
                <a:solidFill>
                  <a:srgbClr val="FF0000"/>
                </a:solidFill>
                <a:latin typeface="Corbel"/>
                <a:cs typeface="Corbel"/>
              </a:rPr>
              <a:t>2021</a:t>
            </a:r>
            <a:r>
              <a:rPr lang="en-US" sz="1800" b="1" spc="5" dirty="0">
                <a:solidFill>
                  <a:srgbClr val="FF0000"/>
                </a:solidFill>
                <a:latin typeface="Corbel"/>
                <a:cs typeface="Corbel"/>
              </a:rPr>
              <a:t>,</a:t>
            </a:r>
            <a:r>
              <a:rPr lang="en-US" sz="1800" b="1" spc="-15" dirty="0">
                <a:solidFill>
                  <a:srgbClr val="FF0000"/>
                </a:solidFill>
                <a:latin typeface="Corbel"/>
                <a:cs typeface="Corbel"/>
              </a:rPr>
              <a:t> </a:t>
            </a:r>
            <a:r>
              <a:rPr lang="en-US" sz="1800" b="1" spc="10" dirty="0">
                <a:solidFill>
                  <a:srgbClr val="FF0000"/>
                </a:solidFill>
                <a:latin typeface="Corbel"/>
                <a:cs typeface="Corbel"/>
              </a:rPr>
              <a:t>1</a:t>
            </a:r>
            <a:r>
              <a:rPr lang="en-US" sz="1800" b="1" spc="5" dirty="0">
                <a:solidFill>
                  <a:srgbClr val="FF0000"/>
                </a:solidFill>
                <a:latin typeface="Corbel"/>
                <a:cs typeface="Corbel"/>
              </a:rPr>
              <a:t>0:0</a:t>
            </a:r>
            <a:r>
              <a:rPr lang="en-US" sz="1800" b="1" spc="10" dirty="0">
                <a:solidFill>
                  <a:srgbClr val="FF0000"/>
                </a:solidFill>
                <a:latin typeface="Corbel"/>
                <a:cs typeface="Corbel"/>
              </a:rPr>
              <a:t>0</a:t>
            </a:r>
            <a:r>
              <a:rPr lang="en-US" sz="1800" b="1" spc="-30" dirty="0">
                <a:solidFill>
                  <a:srgbClr val="FF0000"/>
                </a:solidFill>
                <a:latin typeface="Corbel"/>
                <a:cs typeface="Corbel"/>
              </a:rPr>
              <a:t> </a:t>
            </a:r>
            <a:r>
              <a:rPr lang="en-US" sz="1800" b="1" spc="15" dirty="0">
                <a:solidFill>
                  <a:srgbClr val="FF0000"/>
                </a:solidFill>
                <a:latin typeface="Corbel"/>
                <a:cs typeface="Corbel"/>
              </a:rPr>
              <a:t>am</a:t>
            </a:r>
            <a:endParaRPr lang="en-US" sz="1800" dirty="0">
              <a:latin typeface="Corbel"/>
              <a:cs typeface="Corbel"/>
            </a:endParaRPr>
          </a:p>
        </p:txBody>
      </p:sp>
      <p:grpSp>
        <p:nvGrpSpPr>
          <p:cNvPr id="8" name="object 2">
            <a:extLst>
              <a:ext uri="{FF2B5EF4-FFF2-40B4-BE49-F238E27FC236}">
                <a16:creationId xmlns:a16="http://schemas.microsoft.com/office/drawing/2014/main" id="{E6F04AB2-EFE7-41B7-9A13-CF7F7DB7DB6E}"/>
              </a:ext>
            </a:extLst>
          </p:cNvPr>
          <p:cNvGrpSpPr/>
          <p:nvPr/>
        </p:nvGrpSpPr>
        <p:grpSpPr>
          <a:xfrm>
            <a:off x="1490980" y="4079535"/>
            <a:ext cx="6568440" cy="2014855"/>
            <a:chOff x="1897379" y="4622291"/>
            <a:chExt cx="6568440" cy="2014855"/>
          </a:xfrm>
        </p:grpSpPr>
        <p:sp>
          <p:nvSpPr>
            <p:cNvPr id="9" name="object 3">
              <a:extLst>
                <a:ext uri="{FF2B5EF4-FFF2-40B4-BE49-F238E27FC236}">
                  <a16:creationId xmlns:a16="http://schemas.microsoft.com/office/drawing/2014/main" id="{E8EB323B-3EC4-41A9-8701-286D438ECEF2}"/>
                </a:ext>
              </a:extLst>
            </p:cNvPr>
            <p:cNvSpPr/>
            <p:nvPr/>
          </p:nvSpPr>
          <p:spPr>
            <a:xfrm>
              <a:off x="1904999" y="4629911"/>
              <a:ext cx="6553200" cy="1999614"/>
            </a:xfrm>
            <a:custGeom>
              <a:avLst/>
              <a:gdLst/>
              <a:ahLst/>
              <a:cxnLst/>
              <a:rect l="l" t="t" r="r" b="b"/>
              <a:pathLst>
                <a:path w="6553200" h="1999615">
                  <a:moveTo>
                    <a:pt x="6553200" y="0"/>
                  </a:moveTo>
                  <a:lnTo>
                    <a:pt x="0" y="0"/>
                  </a:lnTo>
                  <a:lnTo>
                    <a:pt x="0" y="1999488"/>
                  </a:lnTo>
                  <a:lnTo>
                    <a:pt x="6553200" y="1999488"/>
                  </a:lnTo>
                  <a:lnTo>
                    <a:pt x="6553200" y="0"/>
                  </a:lnTo>
                  <a:close/>
                </a:path>
              </a:pathLst>
            </a:custGeom>
            <a:solidFill>
              <a:srgbClr val="BB1C1C"/>
            </a:solidFill>
          </p:spPr>
          <p:txBody>
            <a:bodyPr wrap="square" lIns="0" tIns="0" rIns="0" bIns="0" rtlCol="0"/>
            <a:lstStyle/>
            <a:p>
              <a:endParaRPr dirty="0"/>
            </a:p>
          </p:txBody>
        </p:sp>
        <p:sp>
          <p:nvSpPr>
            <p:cNvPr id="10" name="object 4">
              <a:extLst>
                <a:ext uri="{FF2B5EF4-FFF2-40B4-BE49-F238E27FC236}">
                  <a16:creationId xmlns:a16="http://schemas.microsoft.com/office/drawing/2014/main" id="{1DBF1672-91AD-44CA-8C69-243E704FC7B5}"/>
                </a:ext>
              </a:extLst>
            </p:cNvPr>
            <p:cNvSpPr/>
            <p:nvPr/>
          </p:nvSpPr>
          <p:spPr>
            <a:xfrm>
              <a:off x="1904999" y="4629911"/>
              <a:ext cx="6553200" cy="1999614"/>
            </a:xfrm>
            <a:custGeom>
              <a:avLst/>
              <a:gdLst/>
              <a:ahLst/>
              <a:cxnLst/>
              <a:rect l="l" t="t" r="r" b="b"/>
              <a:pathLst>
                <a:path w="6553200" h="1999615">
                  <a:moveTo>
                    <a:pt x="0" y="0"/>
                  </a:moveTo>
                  <a:lnTo>
                    <a:pt x="6553200" y="0"/>
                  </a:lnTo>
                  <a:lnTo>
                    <a:pt x="6553200" y="1999488"/>
                  </a:lnTo>
                  <a:lnTo>
                    <a:pt x="0" y="1999488"/>
                  </a:lnTo>
                  <a:lnTo>
                    <a:pt x="0" y="0"/>
                  </a:lnTo>
                  <a:close/>
                </a:path>
              </a:pathLst>
            </a:custGeom>
            <a:ln w="15240">
              <a:solidFill>
                <a:srgbClr val="881111"/>
              </a:solidFill>
            </a:ln>
          </p:spPr>
          <p:txBody>
            <a:bodyPr wrap="square" lIns="0" tIns="0" rIns="0" bIns="0" rtlCol="0"/>
            <a:lstStyle/>
            <a:p>
              <a:endParaRPr dirty="0"/>
            </a:p>
          </p:txBody>
        </p:sp>
        <p:pic>
          <p:nvPicPr>
            <p:cNvPr id="11" name="object 5">
              <a:extLst>
                <a:ext uri="{FF2B5EF4-FFF2-40B4-BE49-F238E27FC236}">
                  <a16:creationId xmlns:a16="http://schemas.microsoft.com/office/drawing/2014/main" id="{47FD89DC-C8C0-4117-8E20-FAEF54735502}"/>
                </a:ext>
              </a:extLst>
            </p:cNvPr>
            <p:cNvPicPr/>
            <p:nvPr/>
          </p:nvPicPr>
          <p:blipFill>
            <a:blip r:embed="rId2" cstate="print"/>
            <a:stretch>
              <a:fillRect/>
            </a:stretch>
          </p:blipFill>
          <p:spPr>
            <a:xfrm>
              <a:off x="2057399" y="4800599"/>
              <a:ext cx="6245352" cy="1676399"/>
            </a:xfrm>
            <a:prstGeom prst="rect">
              <a:avLst/>
            </a:prstGeom>
          </p:spPr>
        </p:pic>
      </p:grpSp>
    </p:spTree>
    <p:extLst>
      <p:ext uri="{BB962C8B-B14F-4D97-AF65-F5344CB8AC3E}">
        <p14:creationId xmlns:p14="http://schemas.microsoft.com/office/powerpoint/2010/main" val="226395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399"/>
            <a:ext cx="7543800" cy="1295400"/>
          </a:xfrm>
        </p:spPr>
        <p:txBody>
          <a:bodyPr/>
          <a:lstStyle/>
          <a:p>
            <a:r>
              <a:rPr lang="en-US" dirty="0"/>
              <a:t>Disaster Services</a:t>
            </a:r>
          </a:p>
        </p:txBody>
      </p:sp>
      <p:sp>
        <p:nvSpPr>
          <p:cNvPr id="3" name="Content Placeholder 2"/>
          <p:cNvSpPr>
            <a:spLocks noGrp="1"/>
          </p:cNvSpPr>
          <p:nvPr>
            <p:ph idx="1"/>
          </p:nvPr>
        </p:nvSpPr>
        <p:spPr>
          <a:xfrm>
            <a:off x="533400" y="1752600"/>
            <a:ext cx="8229600" cy="4572000"/>
          </a:xfrm>
        </p:spPr>
        <p:txBody>
          <a:bodyPr>
            <a:noAutofit/>
          </a:bodyPr>
          <a:lstStyle/>
          <a:p>
            <a:r>
              <a:rPr lang="en-US" sz="3600" dirty="0"/>
              <a:t>Helping individuals and communities prepare for, respond to, recover from, and mitigate the effects of disasters and increase community </a:t>
            </a:r>
            <a:r>
              <a:rPr lang="en-US" sz="3600" dirty="0" smtClean="0"/>
              <a:t>resiliency.</a:t>
            </a:r>
            <a:endParaRPr lang="en-US" sz="3600" dirty="0"/>
          </a:p>
        </p:txBody>
      </p:sp>
    </p:spTree>
    <p:extLst>
      <p:ext uri="{BB962C8B-B14F-4D97-AF65-F5344CB8AC3E}">
        <p14:creationId xmlns:p14="http://schemas.microsoft.com/office/powerpoint/2010/main" val="2373856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Stewardship</a:t>
            </a:r>
          </a:p>
        </p:txBody>
      </p:sp>
      <p:sp>
        <p:nvSpPr>
          <p:cNvPr id="3" name="Content Placeholder 2"/>
          <p:cNvSpPr>
            <a:spLocks noGrp="1"/>
          </p:cNvSpPr>
          <p:nvPr>
            <p:ph idx="1"/>
          </p:nvPr>
        </p:nvSpPr>
        <p:spPr>
          <a:xfrm>
            <a:off x="457201" y="1845734"/>
            <a:ext cx="7909560" cy="4402666"/>
          </a:xfrm>
        </p:spPr>
        <p:txBody>
          <a:bodyPr>
            <a:normAutofit/>
          </a:bodyPr>
          <a:lstStyle/>
          <a:p>
            <a:r>
              <a:rPr lang="en-US" sz="3600" dirty="0"/>
              <a:t>Supporting communities to become more resilient through measures that reduce greenhouse gas emissions, conserve land and water, increase renewable energy use and improve at-risk ecosystems, especially in underserved households and communities.</a:t>
            </a:r>
          </a:p>
        </p:txBody>
      </p:sp>
    </p:spTree>
    <p:extLst>
      <p:ext uri="{BB962C8B-B14F-4D97-AF65-F5344CB8AC3E}">
        <p14:creationId xmlns:p14="http://schemas.microsoft.com/office/powerpoint/2010/main" val="3047062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DB3B9D-2F5A-447E-9516-7136E8E03F76}"/>
              </a:ext>
            </a:extLst>
          </p:cNvPr>
          <p:cNvSpPr txBox="1"/>
          <p:nvPr/>
        </p:nvSpPr>
        <p:spPr>
          <a:xfrm>
            <a:off x="609600" y="304800"/>
            <a:ext cx="7315200" cy="830997"/>
          </a:xfrm>
          <a:prstGeom prst="rect">
            <a:avLst/>
          </a:prstGeom>
          <a:noFill/>
        </p:spPr>
        <p:txBody>
          <a:bodyPr wrap="square">
            <a:spAutoFit/>
          </a:bodyPr>
          <a:lstStyle/>
          <a:p>
            <a:pPr algn="ctr"/>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Funding priorities </a:t>
            </a:r>
            <a:endParaRPr lang="en-US" dirty="0"/>
          </a:p>
        </p:txBody>
      </p:sp>
      <p:sp>
        <p:nvSpPr>
          <p:cNvPr id="5" name="TextBox 4">
            <a:extLst>
              <a:ext uri="{FF2B5EF4-FFF2-40B4-BE49-F238E27FC236}">
                <a16:creationId xmlns:a16="http://schemas.microsoft.com/office/drawing/2014/main" id="{DD546AB6-8611-4C64-B7DF-A7CCDADF0BAF}"/>
              </a:ext>
            </a:extLst>
          </p:cNvPr>
          <p:cNvSpPr txBox="1"/>
          <p:nvPr/>
        </p:nvSpPr>
        <p:spPr>
          <a:xfrm>
            <a:off x="152400" y="1219200"/>
            <a:ext cx="8610600" cy="4524315"/>
          </a:xfrm>
          <a:prstGeom prst="rect">
            <a:avLst/>
          </a:prstGeom>
          <a:noFill/>
        </p:spPr>
        <p:txBody>
          <a:bodyPr wrap="square">
            <a:spAutoFit/>
          </a:bodyPr>
          <a:lstStyle/>
          <a:p>
            <a:pPr marL="91440" lvl="0" indent="-91440" defTabSz="914400" fontAlgn="base">
              <a:lnSpc>
                <a:spcPct val="90000"/>
              </a:lnSpc>
              <a:spcBef>
                <a:spcPts val="1200"/>
              </a:spcBef>
              <a:spcAft>
                <a:spcPts val="200"/>
              </a:spcAft>
              <a:buClr>
                <a:srgbClr val="E48312"/>
              </a:buClr>
              <a:buSzPct val="100000"/>
              <a:buFont typeface="Arial" panose="020B0604020202020204" pitchFamily="34" charset="0"/>
              <a:buChar char="•"/>
              <a:defRPr/>
            </a:pPr>
            <a:r>
              <a:rPr lang="en-US" sz="3200" dirty="0"/>
              <a:t>Organizations leading service in communities with concentrated poverty, rural communities, tribal communities, and those organizations serving historically underrepresented and underserved individuals, including but not limited to communities of color, immigrants and refugees, people with disabilities, people who identify as part of the LGBTQIA+ community, people with arrest and/or conviction records, and religious minorities;</a:t>
            </a:r>
            <a:endPar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ndParaRPr>
          </a:p>
        </p:txBody>
      </p:sp>
    </p:spTree>
    <p:extLst>
      <p:ext uri="{BB962C8B-B14F-4D97-AF65-F5344CB8AC3E}">
        <p14:creationId xmlns:p14="http://schemas.microsoft.com/office/powerpoint/2010/main" val="1349181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2F1580-54A5-44CC-BD5E-FD35624FC856}"/>
              </a:ext>
            </a:extLst>
          </p:cNvPr>
          <p:cNvSpPr txBox="1"/>
          <p:nvPr/>
        </p:nvSpPr>
        <p:spPr>
          <a:xfrm>
            <a:off x="304800" y="1905000"/>
            <a:ext cx="8686800" cy="4524315"/>
          </a:xfrm>
          <a:prstGeom prst="rect">
            <a:avLst/>
          </a:prstGeom>
          <a:noFill/>
        </p:spPr>
        <p:txBody>
          <a:bodyPr wrap="square">
            <a:spAutoFit/>
          </a:bodyPr>
          <a:lstStyle/>
          <a:p>
            <a:pPr lvl="0" fontAlgn="base">
              <a:spcAft>
                <a:spcPts val="600"/>
              </a:spcAft>
              <a:buClr>
                <a:schemeClr val="accent2"/>
              </a:buClr>
              <a:buFont typeface="Arial" panose="020B0604020202020204" pitchFamily="34" charset="0"/>
              <a:buChar char="•"/>
            </a:pPr>
            <a:r>
              <a:rPr lang="en-US" sz="3200" dirty="0"/>
              <a:t>Evidence-based interventions on the </a:t>
            </a:r>
            <a:r>
              <a:rPr lang="en-US" sz="3200" b="1" dirty="0"/>
              <a:t>AmeriCorps Evidence Exchange </a:t>
            </a:r>
            <a:r>
              <a:rPr lang="en-US" sz="3200" dirty="0"/>
              <a:t>that are assessed as having Moderate or Strong evidence. Please note that many of these interventions have demonstrated effectiveness in improving outcomes for individuals living in underserved communities and that the agency has committed resources to supporting grantees seeking to </a:t>
            </a:r>
            <a:r>
              <a:rPr lang="en-US" sz="3200" b="1" dirty="0"/>
              <a:t>replicate and evaluate </a:t>
            </a:r>
            <a:r>
              <a:rPr lang="en-US" sz="3200" dirty="0"/>
              <a:t>these interventions in similar communities</a:t>
            </a:r>
          </a:p>
        </p:txBody>
      </p:sp>
      <p:sp>
        <p:nvSpPr>
          <p:cNvPr id="5" name="TextBox 4">
            <a:extLst>
              <a:ext uri="{FF2B5EF4-FFF2-40B4-BE49-F238E27FC236}">
                <a16:creationId xmlns:a16="http://schemas.microsoft.com/office/drawing/2014/main" id="{0EE2AC67-F55A-42C6-AB94-D71C9A02AC65}"/>
              </a:ext>
            </a:extLst>
          </p:cNvPr>
          <p:cNvSpPr txBox="1"/>
          <p:nvPr/>
        </p:nvSpPr>
        <p:spPr>
          <a:xfrm>
            <a:off x="762000" y="762000"/>
            <a:ext cx="7315200" cy="830997"/>
          </a:xfrm>
          <a:prstGeom prst="rect">
            <a:avLst/>
          </a:prstGeom>
          <a:noFill/>
        </p:spPr>
        <p:txBody>
          <a:bodyPr wrap="square">
            <a:spAutoFit/>
          </a:bodyPr>
          <a:lstStyle/>
          <a:p>
            <a:r>
              <a:rPr kumimoji="0" lang="en-US" sz="4800" b="0" i="0" u="none" strike="noStrike" kern="1200" cap="none" spc="-50" normalizeH="0" baseline="0" noProof="0">
                <a:ln>
                  <a:noFill/>
                </a:ln>
                <a:solidFill>
                  <a:srgbClr val="000000">
                    <a:lumMod val="75000"/>
                    <a:lumOff val="25000"/>
                  </a:srgbClr>
                </a:solidFill>
                <a:effectLst/>
                <a:uLnTx/>
                <a:uFillTx/>
                <a:latin typeface="Calibri Light" panose="020F0302020204030204"/>
                <a:ea typeface="+mj-ea"/>
                <a:cs typeface="+mj-cs"/>
              </a:rPr>
              <a:t>Funding priorities (cont.)</a:t>
            </a:r>
            <a:endParaRPr lang="en-US" dirty="0"/>
          </a:p>
        </p:txBody>
      </p:sp>
    </p:spTree>
    <p:extLst>
      <p:ext uri="{BB962C8B-B14F-4D97-AF65-F5344CB8AC3E}">
        <p14:creationId xmlns:p14="http://schemas.microsoft.com/office/powerpoint/2010/main" val="1907288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lstStyle/>
          <a:p>
            <a:r>
              <a:rPr lang="en-US" dirty="0"/>
              <a:t>Funding priorities (cont.)</a:t>
            </a:r>
          </a:p>
        </p:txBody>
      </p:sp>
      <p:sp>
        <p:nvSpPr>
          <p:cNvPr id="3" name="Content Placeholder 2"/>
          <p:cNvSpPr>
            <a:spLocks noGrp="1"/>
          </p:cNvSpPr>
          <p:nvPr>
            <p:ph idx="1"/>
          </p:nvPr>
        </p:nvSpPr>
        <p:spPr>
          <a:xfrm>
            <a:off x="533401" y="1845734"/>
            <a:ext cx="7833360" cy="4326466"/>
          </a:xfrm>
        </p:spPr>
        <p:txBody>
          <a:bodyPr/>
          <a:lstStyle/>
          <a:p>
            <a:r>
              <a:rPr lang="en-US" sz="3600" dirty="0"/>
              <a:t>To receive priority consideration, applicants must show that the priority area is a significant part of the program focus and intended outcomes. Proposing programs that receive priority consideration does not guarantee funding. </a:t>
            </a:r>
          </a:p>
          <a:p>
            <a:endParaRPr lang="en-US" dirty="0"/>
          </a:p>
        </p:txBody>
      </p:sp>
    </p:spTree>
    <p:extLst>
      <p:ext uri="{BB962C8B-B14F-4D97-AF65-F5344CB8AC3E}">
        <p14:creationId xmlns:p14="http://schemas.microsoft.com/office/powerpoint/2010/main" val="2244113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dirty="0"/>
              <a:t>Funding priorities (cont.)</a:t>
            </a:r>
          </a:p>
        </p:txBody>
      </p:sp>
      <p:sp>
        <p:nvSpPr>
          <p:cNvPr id="3" name="Content Placeholder 2"/>
          <p:cNvSpPr>
            <a:spLocks noGrp="1"/>
          </p:cNvSpPr>
          <p:nvPr>
            <p:ph idx="1"/>
          </p:nvPr>
        </p:nvSpPr>
        <p:spPr>
          <a:xfrm>
            <a:off x="609600" y="1371600"/>
            <a:ext cx="8366760" cy="4876800"/>
          </a:xfrm>
        </p:spPr>
        <p:txBody>
          <a:bodyPr>
            <a:normAutofit/>
          </a:bodyPr>
          <a:lstStyle/>
          <a:p>
            <a:r>
              <a:rPr lang="en-US" dirty="0" smtClean="0"/>
              <a:t>* </a:t>
            </a:r>
            <a:r>
              <a:rPr lang="en-US" sz="2800" dirty="0" smtClean="0"/>
              <a:t>Veterans </a:t>
            </a:r>
            <a:r>
              <a:rPr lang="en-US" sz="2800" dirty="0"/>
              <a:t>and Military Families, Caregivers, and Survivors – a program model that improves the quality of life of veterans and improves the well-being of military and veteran families, caregivers, and survivors</a:t>
            </a:r>
            <a:r>
              <a:rPr lang="en-US" sz="2800" dirty="0" smtClean="0"/>
              <a:t>,</a:t>
            </a:r>
          </a:p>
          <a:p>
            <a:r>
              <a:rPr lang="en-US" sz="2800" dirty="0" smtClean="0"/>
              <a:t>• </a:t>
            </a:r>
            <a:r>
              <a:rPr lang="en-US" sz="2800" dirty="0"/>
              <a:t>Faith-based organizations; </a:t>
            </a:r>
            <a:endParaRPr lang="en-US" sz="2800" dirty="0" smtClean="0"/>
          </a:p>
          <a:p>
            <a:r>
              <a:rPr lang="en-US" sz="2800" dirty="0" smtClean="0"/>
              <a:t>• </a:t>
            </a:r>
            <a:r>
              <a:rPr lang="en-US" sz="2800" dirty="0"/>
              <a:t>Programs that provide additional benefits to AmeriCorps members aimed at enhancing member experience and bolstering member recruitment and retention such as paying more than the minimum living allowance, transportation, housing, food, etc.; </a:t>
            </a:r>
          </a:p>
        </p:txBody>
      </p:sp>
    </p:spTree>
    <p:extLst>
      <p:ext uri="{BB962C8B-B14F-4D97-AF65-F5344CB8AC3E}">
        <p14:creationId xmlns:p14="http://schemas.microsoft.com/office/powerpoint/2010/main" val="1901231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lstStyle/>
          <a:p>
            <a:r>
              <a:rPr lang="en-US" dirty="0"/>
              <a:t>Funding priorities (cont.)</a:t>
            </a:r>
          </a:p>
        </p:txBody>
      </p:sp>
      <p:sp>
        <p:nvSpPr>
          <p:cNvPr id="3" name="Content Placeholder 2"/>
          <p:cNvSpPr>
            <a:spLocks noGrp="1"/>
          </p:cNvSpPr>
          <p:nvPr>
            <p:ph idx="1"/>
          </p:nvPr>
        </p:nvSpPr>
        <p:spPr>
          <a:xfrm>
            <a:off x="457201" y="1295400"/>
            <a:ext cx="8534400" cy="4573694"/>
          </a:xfrm>
        </p:spPr>
        <p:txBody>
          <a:bodyPr>
            <a:normAutofit/>
          </a:bodyPr>
          <a:lstStyle/>
          <a:p>
            <a:r>
              <a:rPr lang="en-US" sz="2800" dirty="0" smtClean="0"/>
              <a:t>*Programs </a:t>
            </a:r>
            <a:r>
              <a:rPr lang="en-US" sz="2800" dirty="0"/>
              <a:t>that create workforce pathways for AmeriCorps members, including deliberate training, certifications, and hiring preferences or support; and </a:t>
            </a:r>
            <a:endParaRPr lang="en-US" sz="2800" dirty="0" smtClean="0"/>
          </a:p>
          <a:p>
            <a:r>
              <a:rPr lang="en-US" sz="2800" dirty="0" smtClean="0"/>
              <a:t>• </a:t>
            </a:r>
            <a:r>
              <a:rPr lang="en-US" sz="2800" dirty="0"/>
              <a:t>Environmental Stewardship, including supporting communities to become more resilient through measures that reduce greenhouse gas emissions, conserve land and water, increase renewable energy use and improve at-risk ecosystems, especially in underserved households and communities. </a:t>
            </a:r>
            <a:endParaRPr lang="en-US" sz="2800" dirty="0" smtClean="0"/>
          </a:p>
          <a:p>
            <a:r>
              <a:rPr lang="en-US" sz="2800" dirty="0" smtClean="0"/>
              <a:t>• </a:t>
            </a:r>
            <a:r>
              <a:rPr lang="en-US" sz="2800" dirty="0"/>
              <a:t>Economic Mobility Corps (See Appendix II.</a:t>
            </a:r>
          </a:p>
        </p:txBody>
      </p:sp>
    </p:spTree>
    <p:extLst>
      <p:ext uri="{BB962C8B-B14F-4D97-AF65-F5344CB8AC3E}">
        <p14:creationId xmlns:p14="http://schemas.microsoft.com/office/powerpoint/2010/main" val="4060603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20753"/>
            <a:ext cx="7239000" cy="750847"/>
          </a:xfrm>
          <a:prstGeom prst="rect">
            <a:avLst/>
          </a:prstGeom>
        </p:spPr>
        <p:txBody>
          <a:bodyPr vert="horz" wrap="square" lIns="0" tIns="12065" rIns="0" bIns="0" rtlCol="0">
            <a:spAutoFit/>
          </a:bodyPr>
          <a:lstStyle/>
          <a:p>
            <a:pPr marL="12700">
              <a:lnSpc>
                <a:spcPct val="100000"/>
              </a:lnSpc>
              <a:spcBef>
                <a:spcPts val="95"/>
              </a:spcBef>
            </a:pPr>
            <a:r>
              <a:rPr spc="-20" dirty="0"/>
              <a:t>Performance</a:t>
            </a:r>
            <a:r>
              <a:rPr spc="-75" dirty="0"/>
              <a:t> </a:t>
            </a:r>
            <a:r>
              <a:rPr spc="-5" dirty="0"/>
              <a:t>Measures</a:t>
            </a:r>
          </a:p>
        </p:txBody>
      </p:sp>
      <p:sp>
        <p:nvSpPr>
          <p:cNvPr id="3" name="object 3"/>
          <p:cNvSpPr txBox="1"/>
          <p:nvPr/>
        </p:nvSpPr>
        <p:spPr>
          <a:xfrm>
            <a:off x="304800" y="1828800"/>
            <a:ext cx="8153400" cy="5148845"/>
          </a:xfrm>
          <a:prstGeom prst="rect">
            <a:avLst/>
          </a:prstGeom>
        </p:spPr>
        <p:txBody>
          <a:bodyPr vert="horz" wrap="square" lIns="0" tIns="49530" rIns="0" bIns="0" rtlCol="0">
            <a:spAutoFit/>
          </a:bodyPr>
          <a:lstStyle/>
          <a:p>
            <a:r>
              <a:rPr lang="en-US" sz="2800" dirty="0"/>
              <a:t>All applications must include at least </a:t>
            </a:r>
            <a:r>
              <a:rPr lang="en-US" sz="2800" b="1" dirty="0"/>
              <a:t>one aligned performance measure (output and outcome) </a:t>
            </a:r>
            <a:r>
              <a:rPr lang="en-US" sz="2800" dirty="0"/>
              <a:t>that corresponds to the proposed primary intervention. This may be a National Performance Measure or an applicant-determined measure. See the Performance Measure Instructions for details about performance measure requirements and selection rules.  </a:t>
            </a:r>
          </a:p>
          <a:p>
            <a:r>
              <a:rPr lang="en-US" sz="2800" dirty="0"/>
              <a:t>Performance Measure </a:t>
            </a:r>
            <a:r>
              <a:rPr lang="en-US" sz="2800" dirty="0" smtClean="0"/>
              <a:t>Instructions</a:t>
            </a:r>
            <a:r>
              <a:rPr lang="en-US" sz="2800" dirty="0"/>
              <a:t>.</a:t>
            </a:r>
          </a:p>
          <a:p>
            <a:r>
              <a:rPr lang="en-US" dirty="0"/>
              <a:t> </a:t>
            </a:r>
          </a:p>
          <a:p>
            <a:r>
              <a:rPr lang="en-US" dirty="0"/>
              <a:t> </a:t>
            </a:r>
            <a:r>
              <a:rPr lang="en-US" sz="2400" dirty="0">
                <a:hlinkClick r:id="rId3"/>
              </a:rPr>
              <a:t>AmeriCorps State and National Performance Measures Instructions </a:t>
            </a:r>
            <a:r>
              <a:rPr lang="en-US" sz="2400" dirty="0" smtClean="0">
                <a:hlinkClick r:id="rId3"/>
              </a:rPr>
              <a:t>2023</a:t>
            </a:r>
            <a:endParaRPr lang="en-US" sz="2400" dirty="0" smtClean="0"/>
          </a:p>
          <a:p>
            <a:endParaRPr lang="en-US" dirty="0"/>
          </a:p>
          <a:p>
            <a:pPr marL="299085" marR="1130935" indent="-287020" algn="just">
              <a:lnSpc>
                <a:spcPts val="2380"/>
              </a:lnSpc>
              <a:spcBef>
                <a:spcPts val="390"/>
              </a:spcBef>
              <a:buClr>
                <a:srgbClr val="8D1414"/>
              </a:buClr>
              <a:buSzPct val="145454"/>
              <a:buFont typeface="Arial"/>
              <a:buChar char="•"/>
              <a:tabLst>
                <a:tab pos="299720" algn="l"/>
              </a:tabLst>
            </a:pPr>
            <a:endParaRPr sz="2200" dirty="0">
              <a:latin typeface="Corbel"/>
              <a:cs typeface="Corbe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06808B-E927-4CBB-91DA-15D5F7F313CD}"/>
              </a:ext>
            </a:extLst>
          </p:cNvPr>
          <p:cNvSpPr txBox="1"/>
          <p:nvPr/>
        </p:nvSpPr>
        <p:spPr>
          <a:xfrm>
            <a:off x="121355" y="1211998"/>
            <a:ext cx="8946445" cy="5142433"/>
          </a:xfrm>
          <a:prstGeom prst="rect">
            <a:avLst/>
          </a:prstGeom>
          <a:noFill/>
        </p:spPr>
        <p:txBody>
          <a:bodyPr wrap="square">
            <a:spAutoFit/>
          </a:bodyPr>
          <a:lstStyle/>
          <a:p>
            <a:pPr marL="299085" marR="0" lvl="0" indent="-287020" algn="l" defTabSz="457200" rtl="0" eaLnBrk="1" fontAlgn="auto" latinLnBrk="0" hangingPunct="1">
              <a:lnSpc>
                <a:spcPct val="100000"/>
              </a:lnSpc>
              <a:spcBef>
                <a:spcPts val="225"/>
              </a:spcBef>
              <a:spcAft>
                <a:spcPts val="0"/>
              </a:spcAft>
              <a:buClr>
                <a:srgbClr val="8D1414"/>
              </a:buClr>
              <a:buSzPct val="145000"/>
              <a:buFont typeface="Arial"/>
              <a:buChar char="•"/>
              <a:tabLst>
                <a:tab pos="299085" algn="l"/>
                <a:tab pos="299720" algn="l"/>
              </a:tabLst>
              <a:defRPr/>
            </a:pPr>
            <a:r>
              <a:rPr kumimoji="0" lang="en-US" sz="2000" b="1" i="0" u="none" strike="noStrike" kern="1200" cap="none" spc="-3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EGU</a:t>
            </a:r>
            <a:r>
              <a:rPr kumimoji="0" lang="en-US" sz="2000" b="1" i="0" u="none" strike="noStrike" kern="1200" cap="none" spc="-5" normalizeH="0" baseline="0" noProof="0" dirty="0">
                <a:ln>
                  <a:noFill/>
                </a:ln>
                <a:solidFill>
                  <a:srgbClr val="459381"/>
                </a:solidFill>
                <a:effectLst/>
                <a:uLnTx/>
                <a:uFillTx/>
                <a:latin typeface="Corbel"/>
                <a:ea typeface="+mn-ea"/>
                <a:cs typeface="Corbel"/>
              </a:rPr>
              <a:t>L</a:t>
            </a:r>
            <a:r>
              <a:rPr kumimoji="0" lang="en-US" sz="2000" b="1" i="0" u="none" strike="noStrike" kern="1200" cap="none" spc="0" normalizeH="0" baseline="0" noProof="0" dirty="0">
                <a:ln>
                  <a:noFill/>
                </a:ln>
                <a:solidFill>
                  <a:srgbClr val="459381"/>
                </a:solidFill>
                <a:effectLst/>
                <a:uLnTx/>
                <a:uFillTx/>
                <a:latin typeface="Corbel"/>
                <a:ea typeface="+mn-ea"/>
                <a:cs typeface="Corbel"/>
              </a:rPr>
              <a:t>AR</a:t>
            </a:r>
            <a:r>
              <a:rPr kumimoji="0" lang="en-US" sz="2000" b="1" i="0" u="none" strike="noStrike" kern="1200" cap="none" spc="-120" normalizeH="0" baseline="0" noProof="0" dirty="0">
                <a:ln>
                  <a:noFill/>
                </a:ln>
                <a:solidFill>
                  <a:srgbClr val="459381"/>
                </a:solidFill>
                <a:effectLst/>
                <a:uLnTx/>
                <a:uFillTx/>
                <a:latin typeface="Corbel"/>
                <a:ea typeface="+mn-ea"/>
                <a:cs typeface="Corbel"/>
              </a:rPr>
              <a:t> </a:t>
            </a:r>
            <a:r>
              <a:rPr kumimoji="0" lang="en-US" sz="2000" b="1" i="0" u="none" strike="noStrike" kern="1200" cap="none" spc="0" normalizeH="0" baseline="0" noProof="0" dirty="0">
                <a:ln>
                  <a:noFill/>
                </a:ln>
                <a:solidFill>
                  <a:srgbClr val="459381"/>
                </a:solidFill>
                <a:effectLst/>
                <a:uLnTx/>
                <a:uFillTx/>
                <a:latin typeface="Corbel"/>
                <a:ea typeface="+mn-ea"/>
                <a:cs typeface="Corbel"/>
              </a:rPr>
              <a:t>C</a:t>
            </a:r>
            <a:r>
              <a:rPr kumimoji="0" lang="en-US" sz="2000" b="1" i="0" u="none" strike="noStrike" kern="1200" cap="none" spc="-10" normalizeH="0" baseline="0" noProof="0" dirty="0">
                <a:ln>
                  <a:noFill/>
                </a:ln>
                <a:solidFill>
                  <a:srgbClr val="459381"/>
                </a:solidFill>
                <a:effectLst/>
                <a:uLnTx/>
                <a:uFillTx/>
                <a:latin typeface="Corbel"/>
                <a:ea typeface="+mn-ea"/>
                <a:cs typeface="Corbel"/>
              </a:rPr>
              <a:t>O</a:t>
            </a:r>
            <a:r>
              <a:rPr kumimoji="0" lang="en-US" sz="2000" b="1" i="0" u="none" strike="noStrike" kern="1200" cap="none" spc="0" normalizeH="0" baseline="0" noProof="0" dirty="0">
                <a:ln>
                  <a:noFill/>
                </a:ln>
                <a:solidFill>
                  <a:srgbClr val="459381"/>
                </a:solidFill>
                <a:effectLst/>
                <a:uLnTx/>
                <a:uFillTx/>
                <a:latin typeface="Corbel"/>
                <a:ea typeface="+mn-ea"/>
                <a:cs typeface="Corbel"/>
              </a:rPr>
              <a:t>ST </a:t>
            </a:r>
            <a:r>
              <a:rPr kumimoji="0" lang="en-US" sz="2000" b="1" i="0" u="none" strike="noStrike" kern="1200" cap="none" spc="-3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E</a:t>
            </a:r>
            <a:r>
              <a:rPr kumimoji="0" lang="en-US" sz="2000" b="1" i="0" u="none" strike="noStrike" kern="1200" cap="none" spc="5" normalizeH="0" baseline="0" noProof="0" dirty="0">
                <a:ln>
                  <a:noFill/>
                </a:ln>
                <a:solidFill>
                  <a:srgbClr val="459381"/>
                </a:solidFill>
                <a:effectLst/>
                <a:uLnTx/>
                <a:uFillTx/>
                <a:latin typeface="Corbel"/>
                <a:ea typeface="+mn-ea"/>
                <a:cs typeface="Corbel"/>
              </a:rPr>
              <a:t>I</a:t>
            </a:r>
            <a:r>
              <a:rPr kumimoji="0" lang="en-US" sz="2000" b="1" i="0" u="none" strike="noStrike" kern="1200" cap="none" spc="-5" normalizeH="0" baseline="0" noProof="0" dirty="0">
                <a:ln>
                  <a:noFill/>
                </a:ln>
                <a:solidFill>
                  <a:srgbClr val="459381"/>
                </a:solidFill>
                <a:effectLst/>
                <a:uLnTx/>
                <a:uFillTx/>
                <a:latin typeface="Corbel"/>
                <a:ea typeface="+mn-ea"/>
                <a:cs typeface="Corbel"/>
              </a:rPr>
              <a:t>MB</a:t>
            </a:r>
            <a:r>
              <a:rPr kumimoji="0" lang="en-US" sz="2000" b="1" i="0" u="none" strike="noStrike" kern="1200" cap="none" spc="0" normalizeH="0" baseline="0" noProof="0" dirty="0">
                <a:ln>
                  <a:noFill/>
                </a:ln>
                <a:solidFill>
                  <a:srgbClr val="459381"/>
                </a:solidFill>
                <a:effectLst/>
                <a:uLnTx/>
                <a:uFillTx/>
                <a:latin typeface="Corbel"/>
                <a:ea typeface="+mn-ea"/>
                <a:cs typeface="Corbel"/>
              </a:rPr>
              <a:t>U</a:t>
            </a:r>
            <a:r>
              <a:rPr kumimoji="0" lang="en-US" sz="2000" b="1" i="0" u="none" strike="noStrike" kern="1200" cap="none" spc="-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SE</a:t>
            </a:r>
            <a:r>
              <a:rPr kumimoji="0" lang="en-US" sz="2000" b="1" i="0" u="none" strike="noStrike" kern="1200" cap="none" spc="-5" normalizeH="0" baseline="0" noProof="0" dirty="0">
                <a:ln>
                  <a:noFill/>
                </a:ln>
                <a:solidFill>
                  <a:srgbClr val="459381"/>
                </a:solidFill>
                <a:effectLst/>
                <a:uLnTx/>
                <a:uFillTx/>
                <a:latin typeface="Corbel"/>
                <a:ea typeface="+mn-ea"/>
                <a:cs typeface="Corbel"/>
              </a:rPr>
              <a:t>M</a:t>
            </a:r>
            <a:r>
              <a:rPr kumimoji="0" lang="en-US" sz="2000" b="1" i="0" u="none" strike="noStrike" kern="1200" cap="none" spc="-10" normalizeH="0" baseline="0" noProof="0" dirty="0">
                <a:ln>
                  <a:noFill/>
                </a:ln>
                <a:solidFill>
                  <a:srgbClr val="459381"/>
                </a:solidFill>
                <a:effectLst/>
                <a:uLnTx/>
                <a:uFillTx/>
                <a:latin typeface="Corbel"/>
                <a:ea typeface="+mn-ea"/>
                <a:cs typeface="Corbel"/>
              </a:rPr>
              <a:t>E</a:t>
            </a:r>
            <a:r>
              <a:rPr kumimoji="0" lang="en-US" sz="2000" b="1" i="0" u="none" strike="noStrike" kern="1200" cap="none" spc="0" normalizeH="0" baseline="0" noProof="0" dirty="0">
                <a:ln>
                  <a:noFill/>
                </a:ln>
                <a:solidFill>
                  <a:srgbClr val="459381"/>
                </a:solidFill>
                <a:effectLst/>
                <a:uLnTx/>
                <a:uFillTx/>
                <a:latin typeface="Corbel"/>
                <a:ea typeface="+mn-ea"/>
                <a:cs typeface="Corbel"/>
              </a:rPr>
              <a:t>NT</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109093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Funds</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 </a:t>
            </a:r>
            <a:r>
              <a:rPr kumimoji="0" lang="en-US" sz="2000" b="0" i="0" u="none" strike="noStrike" kern="1200" cap="none" spc="-5" normalizeH="0" baseline="0" noProof="0" dirty="0">
                <a:ln>
                  <a:noFill/>
                </a:ln>
                <a:solidFill>
                  <a:srgbClr val="000000"/>
                </a:solidFill>
                <a:effectLst/>
                <a:uLnTx/>
                <a:uFillTx/>
                <a:latin typeface="Corbel"/>
                <a:ea typeface="+mn-ea"/>
                <a:cs typeface="Corbel"/>
              </a:rPr>
              <a:t>portion</a:t>
            </a:r>
            <a:r>
              <a:rPr kumimoji="0" lang="en-US" sz="2000" b="0" i="0" u="none" strike="noStrike" kern="1200" cap="none" spc="-2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of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program</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costs</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and</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members’</a:t>
            </a:r>
            <a:r>
              <a:rPr kumimoji="0" lang="en-US" sz="2000" b="0" i="0" u="none" strike="noStrike" kern="1200" cap="none" spc="2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living </a:t>
            </a:r>
            <a:r>
              <a:rPr kumimoji="0" lang="en-US" sz="2000" b="0" i="0" u="none" strike="noStrike" kern="1200" cap="none" spc="-39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allowance.</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299085" marR="0" lvl="0" indent="-287020" algn="l" defTabSz="457200" rtl="0" eaLnBrk="1" fontAlgn="auto" latinLnBrk="0" hangingPunct="1">
              <a:lnSpc>
                <a:spcPct val="100000"/>
              </a:lnSpc>
              <a:spcBef>
                <a:spcPts val="1080"/>
              </a:spcBef>
              <a:spcAft>
                <a:spcPts val="0"/>
              </a:spcAft>
              <a:buClrTx/>
              <a:buSzPct val="145000"/>
              <a:buFont typeface="Arial"/>
              <a:buChar char="•"/>
              <a:tabLst>
                <a:tab pos="299085" algn="l"/>
                <a:tab pos="299720" algn="l"/>
              </a:tabLst>
              <a:defRPr/>
            </a:pPr>
            <a:r>
              <a:rPr kumimoji="0" lang="en-US" sz="2000" b="1" i="0" u="none" strike="noStrike" kern="1200" cap="none" spc="-5" normalizeH="0" baseline="0" noProof="0" dirty="0">
                <a:ln>
                  <a:noFill/>
                </a:ln>
                <a:solidFill>
                  <a:srgbClr val="8D1414"/>
                </a:solidFill>
                <a:effectLst/>
                <a:uLnTx/>
                <a:uFillTx/>
                <a:latin typeface="Corbel"/>
                <a:ea typeface="+mn-ea"/>
                <a:cs typeface="Corbel"/>
              </a:rPr>
              <a:t>PROFESSIONAL</a:t>
            </a:r>
            <a:r>
              <a:rPr kumimoji="0" lang="en-US" sz="2000" b="1" i="0" u="none" strike="noStrike" kern="1200" cap="none" spc="-95" normalizeH="0" baseline="0" noProof="0" dirty="0">
                <a:ln>
                  <a:noFill/>
                </a:ln>
                <a:solidFill>
                  <a:srgbClr val="8D1414"/>
                </a:solidFill>
                <a:effectLst/>
                <a:uLnTx/>
                <a:uFillTx/>
                <a:latin typeface="Corbel"/>
                <a:ea typeface="+mn-ea"/>
                <a:cs typeface="Corbel"/>
              </a:rPr>
              <a:t> </a:t>
            </a:r>
            <a:r>
              <a:rPr kumimoji="0" lang="en-US" sz="2000" b="1" i="0" u="none" strike="noStrike" kern="1200" cap="none" spc="-5" normalizeH="0" baseline="0" noProof="0" dirty="0">
                <a:ln>
                  <a:noFill/>
                </a:ln>
                <a:solidFill>
                  <a:srgbClr val="8D1414"/>
                </a:solidFill>
                <a:effectLst/>
                <a:uLnTx/>
                <a:uFillTx/>
                <a:latin typeface="Corbel"/>
                <a:ea typeface="+mn-ea"/>
                <a:cs typeface="Corbel"/>
              </a:rPr>
              <a:t>CORPS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508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P</a:t>
            </a:r>
            <a:r>
              <a:rPr kumimoji="0" lang="en-US" sz="2000" b="0" i="0" u="none" strike="noStrike" kern="1200" cap="none" spc="0" normalizeH="0" baseline="0" noProof="0" dirty="0">
                <a:ln>
                  <a:noFill/>
                </a:ln>
                <a:solidFill>
                  <a:srgbClr val="000000"/>
                </a:solidFill>
                <a:effectLst/>
                <a:uLnTx/>
                <a:uFillTx/>
                <a:latin typeface="Corbel"/>
                <a:ea typeface="+mn-ea"/>
                <a:cs typeface="Corbel"/>
              </a:rPr>
              <a:t>ro</a:t>
            </a:r>
            <a:r>
              <a:rPr kumimoji="0" lang="en-US" sz="2000" b="0" i="0" u="none" strike="noStrike" kern="1200" cap="none" spc="-5" normalizeH="0" baseline="0" noProof="0" dirty="0">
                <a:ln>
                  <a:noFill/>
                </a:ln>
                <a:solidFill>
                  <a:srgbClr val="000000"/>
                </a:solidFill>
                <a:effectLst/>
                <a:uLnTx/>
                <a:uFillTx/>
                <a:latin typeface="Corbel"/>
                <a:ea typeface="+mn-ea"/>
                <a:cs typeface="Corbel"/>
              </a:rPr>
              <a:t>fe</a:t>
            </a:r>
            <a:r>
              <a:rPr kumimoji="0" lang="en-US" sz="2000" b="0" i="0" u="none" strike="noStrike" kern="1200" cap="none" spc="5" normalizeH="0" baseline="0" noProof="0" dirty="0">
                <a:ln>
                  <a:noFill/>
                </a:ln>
                <a:solidFill>
                  <a:srgbClr val="000000"/>
                </a:solidFill>
                <a:effectLst/>
                <a:uLnTx/>
                <a:uFillTx/>
                <a:latin typeface="Corbel"/>
                <a:ea typeface="+mn-ea"/>
                <a:cs typeface="Corbel"/>
              </a:rPr>
              <a:t>ss</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on</a:t>
            </a:r>
            <a:r>
              <a:rPr kumimoji="0" lang="en-US" sz="2000" b="0" i="0" u="none" strike="noStrike" kern="1200" cap="none" spc="0" normalizeH="0" baseline="0" noProof="0" dirty="0">
                <a:ln>
                  <a:noFill/>
                </a:ln>
                <a:solidFill>
                  <a:srgbClr val="000000"/>
                </a:solidFill>
                <a:effectLst/>
                <a:uLnTx/>
                <a:uFillTx/>
                <a:latin typeface="Corbel"/>
                <a:ea typeface="+mn-ea"/>
                <a:cs typeface="Corbel"/>
              </a:rPr>
              <a:t>al</a:t>
            </a:r>
            <a:r>
              <a:rPr kumimoji="0" lang="en-US" sz="2000" b="0" i="0" u="none" strike="noStrike" kern="1200" cap="none" spc="-1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Cor</a:t>
            </a:r>
            <a:r>
              <a:rPr kumimoji="0" lang="en-US" sz="2000" b="0" i="0" u="none" strike="noStrike" kern="1200" cap="none" spc="0" normalizeH="0" baseline="0" noProof="0" dirty="0">
                <a:ln>
                  <a:noFill/>
                </a:ln>
                <a:solidFill>
                  <a:srgbClr val="000000"/>
                </a:solidFill>
                <a:effectLst/>
                <a:uLnTx/>
                <a:uFillTx/>
                <a:latin typeface="Corbel"/>
                <a:ea typeface="+mn-ea"/>
                <a:cs typeface="Corbel"/>
              </a:rPr>
              <a:t>ps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progra</a:t>
            </a:r>
            <a:r>
              <a:rPr kumimoji="0" lang="en-US" sz="2000" b="0" i="0" u="none" strike="noStrike" kern="1200" cap="none" spc="-5" normalizeH="0" baseline="0" noProof="0" dirty="0">
                <a:ln>
                  <a:noFill/>
                </a:ln>
                <a:solidFill>
                  <a:srgbClr val="000000"/>
                </a:solidFill>
                <a:effectLst/>
                <a:uLnTx/>
                <a:uFillTx/>
                <a:latin typeface="Corbel"/>
                <a:ea typeface="+mn-ea"/>
                <a:cs typeface="Corbel"/>
              </a:rPr>
              <a:t>m</a:t>
            </a:r>
            <a:r>
              <a:rPr kumimoji="0" lang="en-US" sz="2000" b="0" i="0" u="none" strike="noStrike" kern="1200" cap="none" spc="0" normalizeH="0" baseline="0" noProof="0" dirty="0">
                <a:ln>
                  <a:noFill/>
                </a:ln>
                <a:solidFill>
                  <a:srgbClr val="000000"/>
                </a:solidFill>
                <a:effectLst/>
                <a:uLnTx/>
                <a:uFillTx/>
                <a:latin typeface="Corbel"/>
                <a:ea typeface="+mn-ea"/>
                <a:cs typeface="Corbel"/>
              </a:rPr>
              <a:t>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pla</a:t>
            </a:r>
            <a:r>
              <a:rPr kumimoji="0" lang="en-US" sz="2000" b="0" i="0" u="none" strike="noStrike" kern="1200" cap="none" spc="-5" normalizeH="0" baseline="0" noProof="0" dirty="0">
                <a:ln>
                  <a:noFill/>
                </a:ln>
                <a:solidFill>
                  <a:srgbClr val="000000"/>
                </a:solidFill>
                <a:effectLst/>
                <a:uLnTx/>
                <a:uFillTx/>
                <a:latin typeface="Corbel"/>
                <a:ea typeface="+mn-ea"/>
                <a:cs typeface="Corbel"/>
              </a:rPr>
              <a:t>c</a:t>
            </a:r>
            <a:r>
              <a:rPr kumimoji="0" lang="en-US" sz="2000" b="0" i="0" u="none" strike="noStrike" kern="1200" cap="none" spc="0" normalizeH="0" baseline="0" noProof="0" dirty="0">
                <a:ln>
                  <a:noFill/>
                </a:ln>
                <a:solidFill>
                  <a:srgbClr val="000000"/>
                </a:solidFill>
                <a:effectLst/>
                <a:uLnTx/>
                <a:uFillTx/>
                <a:latin typeface="Corbel"/>
                <a:ea typeface="+mn-ea"/>
                <a:cs typeface="Corbel"/>
              </a:rPr>
              <a:t>e</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a:t>
            </a:r>
            <a:r>
              <a:rPr kumimoji="0" lang="en-US" sz="2000" b="0" i="0" u="none" strike="noStrike" kern="1200" cap="none" spc="-5" normalizeH="0" baseline="0" noProof="0" dirty="0">
                <a:ln>
                  <a:noFill/>
                </a:ln>
                <a:solidFill>
                  <a:srgbClr val="000000"/>
                </a:solidFill>
                <a:effectLst/>
                <a:uLnTx/>
                <a:uFillTx/>
                <a:latin typeface="Corbel"/>
                <a:ea typeface="+mn-ea"/>
                <a:cs typeface="Corbel"/>
              </a:rPr>
              <a:t>fe</a:t>
            </a:r>
            <a:r>
              <a:rPr kumimoji="0" lang="en-US" sz="2000" b="0" i="0" u="none" strike="noStrike" kern="1200" cap="none" spc="5" normalizeH="0" baseline="0" noProof="0" dirty="0">
                <a:ln>
                  <a:noFill/>
                </a:ln>
                <a:solidFill>
                  <a:srgbClr val="000000"/>
                </a:solidFill>
                <a:effectLst/>
                <a:uLnTx/>
                <a:uFillTx/>
                <a:latin typeface="Corbel"/>
                <a:ea typeface="+mn-ea"/>
                <a:cs typeface="Corbel"/>
              </a:rPr>
              <a:t>ss</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on</a:t>
            </a:r>
            <a:r>
              <a:rPr kumimoji="0" lang="en-US" sz="2000" b="0" i="0" u="none" strike="noStrike" kern="1200" cap="none" spc="0" normalizeH="0" baseline="0" noProof="0" dirty="0">
                <a:ln>
                  <a:noFill/>
                </a:ln>
                <a:solidFill>
                  <a:srgbClr val="000000"/>
                </a:solidFill>
                <a:effectLst/>
                <a:uLnTx/>
                <a:uFillTx/>
                <a:latin typeface="Corbel"/>
                <a:ea typeface="+mn-ea"/>
                <a:cs typeface="Corbel"/>
              </a:rPr>
              <a:t>a</a:t>
            </a:r>
            <a:r>
              <a:rPr kumimoji="0" lang="en-US" sz="2000" b="0" i="0" u="none" strike="noStrike" kern="1200" cap="none" spc="-10" normalizeH="0" baseline="0" noProof="0" dirty="0">
                <a:ln>
                  <a:noFill/>
                </a:ln>
                <a:solidFill>
                  <a:srgbClr val="000000"/>
                </a:solidFill>
                <a:effectLst/>
                <a:uLnTx/>
                <a:uFillTx/>
                <a:latin typeface="Corbel"/>
                <a:ea typeface="+mn-ea"/>
                <a:cs typeface="Corbel"/>
              </a:rPr>
              <a:t>l</a:t>
            </a:r>
            <a:r>
              <a:rPr kumimoji="0" lang="en-US" sz="2000" b="0" i="0" u="none" strike="noStrike" kern="1200" cap="none" spc="0" normalizeH="0" baseline="0" noProof="0" dirty="0">
                <a:ln>
                  <a:noFill/>
                </a:ln>
                <a:solidFill>
                  <a:srgbClr val="000000"/>
                </a:solidFill>
                <a:effectLst/>
                <a:uLnTx/>
                <a:uFillTx/>
                <a:latin typeface="Corbel"/>
                <a:ea typeface="+mn-ea"/>
                <a:cs typeface="Corbel"/>
              </a:rPr>
              <a:t>s</a:t>
            </a:r>
            <a:r>
              <a:rPr kumimoji="0" lang="en-US" sz="2000" b="0" i="0" u="none" strike="noStrike" kern="1200" cap="none" spc="-3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in</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a:t>
            </a:r>
            <a:r>
              <a:rPr kumimoji="0" lang="en-US" sz="2000" b="0" i="0" u="none" strike="noStrike" kern="1200" cap="none" spc="-10" normalizeH="0" baseline="0" noProof="0" dirty="0">
                <a:ln>
                  <a:noFill/>
                </a:ln>
                <a:solidFill>
                  <a:srgbClr val="000000"/>
                </a:solidFill>
                <a:effectLst/>
                <a:uLnTx/>
                <a:uFillTx/>
                <a:latin typeface="Corbel"/>
                <a:ea typeface="+mn-ea"/>
                <a:cs typeface="Corbel"/>
              </a:rPr>
              <a:t>m</a:t>
            </a:r>
            <a:r>
              <a:rPr kumimoji="0" lang="en-US" sz="2000" b="0" i="0" u="none" strike="noStrike" kern="1200" cap="none" spc="-5" normalizeH="0" baseline="0" noProof="0" dirty="0">
                <a:ln>
                  <a:noFill/>
                </a:ln>
                <a:solidFill>
                  <a:srgbClr val="000000"/>
                </a:solidFill>
                <a:effectLst/>
                <a:uLnTx/>
                <a:uFillTx/>
                <a:latin typeface="Corbel"/>
                <a:ea typeface="+mn-ea"/>
                <a:cs typeface="Corbel"/>
              </a:rPr>
              <a:t>m</a:t>
            </a:r>
            <a:r>
              <a:rPr kumimoji="0" lang="en-US" sz="2000" b="0" i="0" u="none" strike="noStrike" kern="1200" cap="none" spc="-10" normalizeH="0" baseline="0" noProof="0" dirty="0">
                <a:ln>
                  <a:noFill/>
                </a:ln>
                <a:solidFill>
                  <a:srgbClr val="000000"/>
                </a:solidFill>
                <a:effectLst/>
                <a:uLnTx/>
                <a:uFillTx/>
                <a:latin typeface="Corbel"/>
                <a:ea typeface="+mn-ea"/>
                <a:cs typeface="Corbel"/>
              </a:rPr>
              <a:t>u</a:t>
            </a:r>
            <a:r>
              <a:rPr kumimoji="0" lang="en-US" sz="2000" b="0" i="0" u="none" strike="noStrike" kern="1200" cap="none" spc="-5" normalizeH="0" baseline="0" noProof="0" dirty="0">
                <a:ln>
                  <a:noFill/>
                </a:ln>
                <a:solidFill>
                  <a:srgbClr val="000000"/>
                </a:solidFill>
                <a:effectLst/>
                <a:uLnTx/>
                <a:uFillTx/>
                <a:latin typeface="Corbel"/>
                <a:ea typeface="+mn-ea"/>
                <a:cs typeface="Corbel"/>
              </a:rPr>
              <a:t>n</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t</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e</a:t>
            </a:r>
            <a:r>
              <a:rPr kumimoji="0" lang="en-US" sz="2000" b="0" i="0" u="none" strike="noStrike" kern="1200" cap="none" spc="0" normalizeH="0" baseline="0" noProof="0" dirty="0">
                <a:ln>
                  <a:noFill/>
                </a:ln>
                <a:solidFill>
                  <a:srgbClr val="000000"/>
                </a:solidFill>
                <a:effectLst/>
                <a:uLnTx/>
                <a:uFillTx/>
                <a:latin typeface="Corbel"/>
                <a:ea typeface="+mn-ea"/>
                <a:cs typeface="Corbel"/>
              </a:rPr>
              <a:t>s  where </a:t>
            </a:r>
            <a:r>
              <a:rPr kumimoji="0" lang="en-US" sz="2000" b="0" i="0" u="none" strike="noStrike" kern="1200" cap="none" spc="-5" normalizeH="0" baseline="0" noProof="0" dirty="0">
                <a:ln>
                  <a:noFill/>
                </a:ln>
                <a:solidFill>
                  <a:srgbClr val="000000"/>
                </a:solidFill>
                <a:effectLst/>
                <a:uLnTx/>
                <a:uFillTx/>
                <a:latin typeface="Corbel"/>
                <a:ea typeface="+mn-ea"/>
                <a:cs typeface="Corbel"/>
              </a:rPr>
              <a:t>there</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is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a:t>
            </a:r>
            <a:r>
              <a:rPr kumimoji="0" lang="en-US" sz="2000" b="0" i="0" u="none" strike="noStrike" kern="1200" cap="none" spc="-5" normalizeH="0" baseline="0" noProof="0" dirty="0">
                <a:ln>
                  <a:noFill/>
                </a:ln>
                <a:solidFill>
                  <a:srgbClr val="000000"/>
                </a:solidFill>
                <a:effectLst/>
                <a:uLnTx/>
                <a:uFillTx/>
                <a:latin typeface="Corbel"/>
                <a:ea typeface="+mn-ea"/>
                <a:cs typeface="Corbel"/>
              </a:rPr>
              <a:t> documented</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shortage</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of</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such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professionals.</a:t>
            </a:r>
          </a:p>
          <a:p>
            <a:pPr marL="469265" marR="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0" normalizeH="0" baseline="0" noProof="0" dirty="0">
                <a:ln>
                  <a:noFill/>
                </a:ln>
                <a:solidFill>
                  <a:srgbClr val="000000"/>
                </a:solidFill>
                <a:effectLst/>
                <a:uLnTx/>
                <a:uFillTx/>
                <a:latin typeface="Corbel"/>
                <a:ea typeface="+mn-ea"/>
                <a:cs typeface="Corbel"/>
              </a:rPr>
              <a:t>Stipends/salaries</a:t>
            </a:r>
            <a:r>
              <a:rPr kumimoji="0" lang="en-US" sz="2000" b="0" i="0" u="none" strike="noStrike" kern="1200" cap="none" spc="-4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are</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paid</a:t>
            </a:r>
            <a:r>
              <a:rPr kumimoji="0" lang="en-US" sz="2000" b="0" i="0" u="none" strike="noStrike" kern="1200" cap="none" spc="-3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by</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other</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organizations.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Can</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be</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either</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cost</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reimbursement</a:t>
            </a:r>
            <a:r>
              <a:rPr kumimoji="0" lang="en-US" sz="2000" b="0" i="0" u="none" strike="noStrike" kern="1200" cap="none" spc="3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or fixed-amount.</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299085" marR="0" lvl="0" indent="-287020" algn="l" defTabSz="457200" rtl="0" eaLnBrk="1" fontAlgn="auto" latinLnBrk="0" hangingPunct="1">
              <a:lnSpc>
                <a:spcPct val="100000"/>
              </a:lnSpc>
              <a:spcBef>
                <a:spcPts val="1080"/>
              </a:spcBef>
              <a:spcAft>
                <a:spcPts val="0"/>
              </a:spcAft>
              <a:buClr>
                <a:srgbClr val="8D1414"/>
              </a:buClr>
              <a:buSzPct val="145000"/>
              <a:buFont typeface="Arial"/>
              <a:buChar char="•"/>
              <a:tabLst>
                <a:tab pos="299085" algn="l"/>
                <a:tab pos="299720" algn="l"/>
              </a:tabLst>
              <a:defRPr/>
            </a:pPr>
            <a:r>
              <a:rPr kumimoji="0" lang="en-US" sz="2000" b="1" i="0" u="none" strike="noStrike" kern="1200" cap="none" spc="0" normalizeH="0" baseline="0" noProof="0" dirty="0">
                <a:ln>
                  <a:noFill/>
                </a:ln>
                <a:solidFill>
                  <a:srgbClr val="00AF50"/>
                </a:solidFill>
                <a:effectLst/>
                <a:uLnTx/>
                <a:uFillTx/>
                <a:latin typeface="Corbel"/>
                <a:ea typeface="+mn-ea"/>
                <a:cs typeface="Corbel"/>
              </a:rPr>
              <a:t>FU</a:t>
            </a:r>
            <a:r>
              <a:rPr kumimoji="0" lang="en-US" sz="2000" b="1" i="0" u="none" strike="noStrike" kern="1200" cap="none" spc="-5" normalizeH="0" baseline="0" noProof="0" dirty="0">
                <a:ln>
                  <a:noFill/>
                </a:ln>
                <a:solidFill>
                  <a:srgbClr val="00AF50"/>
                </a:solidFill>
                <a:effectLst/>
                <a:uLnTx/>
                <a:uFillTx/>
                <a:latin typeface="Corbel"/>
                <a:ea typeface="+mn-ea"/>
                <a:cs typeface="Corbel"/>
              </a:rPr>
              <a:t>L</a:t>
            </a:r>
            <a:r>
              <a:rPr kumimoji="0" lang="en-US" sz="2000" b="1" i="0" u="none" strike="noStrike" kern="1200" cap="none" spc="0" normalizeH="0" baseline="0" noProof="0" dirty="0">
                <a:ln>
                  <a:noFill/>
                </a:ln>
                <a:solidFill>
                  <a:srgbClr val="00AF50"/>
                </a:solidFill>
                <a:effectLst/>
                <a:uLnTx/>
                <a:uFillTx/>
                <a:latin typeface="Corbel"/>
                <a:ea typeface="+mn-ea"/>
                <a:cs typeface="Corbel"/>
              </a:rPr>
              <a:t>L</a:t>
            </a:r>
            <a:r>
              <a:rPr kumimoji="0" lang="en-US" sz="2000" b="1" i="0" u="none" strike="noStrike" kern="1200" cap="none" spc="-105" normalizeH="0" baseline="0" noProof="0" dirty="0">
                <a:ln>
                  <a:noFill/>
                </a:ln>
                <a:solidFill>
                  <a:srgbClr val="00AF50"/>
                </a:solidFill>
                <a:effectLst/>
                <a:uLnTx/>
                <a:uFillTx/>
                <a:latin typeface="Corbel"/>
                <a:ea typeface="+mn-ea"/>
                <a:cs typeface="Corbel"/>
              </a:rPr>
              <a:t> </a:t>
            </a:r>
            <a:r>
              <a:rPr kumimoji="0" lang="en-US" sz="2000" b="1" i="0" u="none" strike="noStrike" kern="1200" cap="none" spc="0" normalizeH="0" baseline="0" noProof="0" dirty="0">
                <a:ln>
                  <a:noFill/>
                </a:ln>
                <a:solidFill>
                  <a:srgbClr val="00AF50"/>
                </a:solidFill>
                <a:effectLst/>
                <a:uLnTx/>
                <a:uFillTx/>
                <a:latin typeface="Corbel"/>
                <a:ea typeface="+mn-ea"/>
                <a:cs typeface="Corbel"/>
              </a:rPr>
              <a:t>C</a:t>
            </a:r>
            <a:r>
              <a:rPr kumimoji="0" lang="en-US" sz="2000" b="1" i="0" u="none" strike="noStrike" kern="1200" cap="none" spc="-10" normalizeH="0" baseline="0" noProof="0" dirty="0">
                <a:ln>
                  <a:noFill/>
                </a:ln>
                <a:solidFill>
                  <a:srgbClr val="00AF50"/>
                </a:solidFill>
                <a:effectLst/>
                <a:uLnTx/>
                <a:uFillTx/>
                <a:latin typeface="Corbel"/>
                <a:ea typeface="+mn-ea"/>
                <a:cs typeface="Corbel"/>
              </a:rPr>
              <a:t>O</a:t>
            </a:r>
            <a:r>
              <a:rPr kumimoji="0" lang="en-US" sz="2000" b="1" i="0" u="none" strike="noStrike" kern="1200" cap="none" spc="0" normalizeH="0" baseline="0" noProof="0" dirty="0">
                <a:ln>
                  <a:noFill/>
                </a:ln>
                <a:solidFill>
                  <a:srgbClr val="00AF50"/>
                </a:solidFill>
                <a:effectLst/>
                <a:uLnTx/>
                <a:uFillTx/>
                <a:latin typeface="Corbel"/>
                <a:ea typeface="+mn-ea"/>
                <a:cs typeface="Corbel"/>
              </a:rPr>
              <a:t>ST</a:t>
            </a:r>
            <a:r>
              <a:rPr kumimoji="0" lang="en-US" sz="2000" b="1" i="0" u="none" strike="noStrike" kern="1200" cap="none" spc="15" normalizeH="0" baseline="0" noProof="0" dirty="0">
                <a:ln>
                  <a:noFill/>
                </a:ln>
                <a:solidFill>
                  <a:srgbClr val="00AF50"/>
                </a:solidFill>
                <a:effectLst/>
                <a:uLnTx/>
                <a:uFillTx/>
                <a:latin typeface="Corbel"/>
                <a:ea typeface="+mn-ea"/>
                <a:cs typeface="Corbel"/>
              </a:rPr>
              <a:t> </a:t>
            </a:r>
            <a:r>
              <a:rPr kumimoji="0" lang="en-US" sz="2000" b="1" i="0" u="none" strike="noStrike" kern="1200" cap="none" spc="0" normalizeH="0" baseline="0" noProof="0" dirty="0">
                <a:ln>
                  <a:noFill/>
                </a:ln>
                <a:solidFill>
                  <a:srgbClr val="00AF50"/>
                </a:solidFill>
                <a:effectLst/>
                <a:uLnTx/>
                <a:uFillTx/>
                <a:latin typeface="Corbel"/>
                <a:ea typeface="+mn-ea"/>
                <a:cs typeface="Corbel"/>
              </a:rPr>
              <a:t>F</a:t>
            </a:r>
            <a:r>
              <a:rPr kumimoji="0" lang="en-US" sz="2000" b="1" i="0" u="none" strike="noStrike" kern="1200" cap="none" spc="5" normalizeH="0" baseline="0" noProof="0" dirty="0">
                <a:ln>
                  <a:noFill/>
                </a:ln>
                <a:solidFill>
                  <a:srgbClr val="00AF50"/>
                </a:solidFill>
                <a:effectLst/>
                <a:uLnTx/>
                <a:uFillTx/>
                <a:latin typeface="Corbel"/>
                <a:ea typeface="+mn-ea"/>
                <a:cs typeface="Corbel"/>
              </a:rPr>
              <a:t>I</a:t>
            </a:r>
            <a:r>
              <a:rPr kumimoji="0" lang="en-US" sz="2000" b="1" i="0" u="none" strike="noStrike" kern="1200" cap="none" spc="-25" normalizeH="0" baseline="0" noProof="0" dirty="0">
                <a:ln>
                  <a:noFill/>
                </a:ln>
                <a:solidFill>
                  <a:srgbClr val="00AF50"/>
                </a:solidFill>
                <a:effectLst/>
                <a:uLnTx/>
                <a:uFillTx/>
                <a:latin typeface="Corbel"/>
                <a:ea typeface="+mn-ea"/>
                <a:cs typeface="Corbel"/>
              </a:rPr>
              <a:t>X</a:t>
            </a:r>
            <a:r>
              <a:rPr kumimoji="0" lang="en-US" sz="2000" b="1" i="0" u="none" strike="noStrike" kern="1200" cap="none" spc="0" normalizeH="0" baseline="0" noProof="0" dirty="0">
                <a:ln>
                  <a:noFill/>
                </a:ln>
                <a:solidFill>
                  <a:srgbClr val="00AF50"/>
                </a:solidFill>
                <a:effectLst/>
                <a:uLnTx/>
                <a:uFillTx/>
                <a:latin typeface="Corbel"/>
                <a:ea typeface="+mn-ea"/>
                <a:cs typeface="Corbel"/>
              </a:rPr>
              <a:t>E</a:t>
            </a:r>
            <a:r>
              <a:rPr kumimoji="0" lang="en-US" sz="2000" b="1" i="0" u="none" strike="noStrike" kern="1200" cap="none" spc="-5" normalizeH="0" baseline="0" noProof="0" dirty="0">
                <a:ln>
                  <a:noFill/>
                </a:ln>
                <a:solidFill>
                  <a:srgbClr val="00AF50"/>
                </a:solidFill>
                <a:effectLst/>
                <a:uLnTx/>
                <a:uFillTx/>
                <a:latin typeface="Corbel"/>
                <a:ea typeface="+mn-ea"/>
                <a:cs typeface="Corbel"/>
              </a:rPr>
              <a:t>D</a:t>
            </a:r>
            <a:r>
              <a:rPr kumimoji="0" lang="en-US" sz="2000" b="1" i="0" u="none" strike="noStrike" kern="1200" cap="none" spc="-10" normalizeH="0" baseline="0" noProof="0" dirty="0">
                <a:ln>
                  <a:noFill/>
                </a:ln>
                <a:solidFill>
                  <a:srgbClr val="00AF50"/>
                </a:solidFill>
                <a:effectLst/>
                <a:uLnTx/>
                <a:uFillTx/>
                <a:latin typeface="Corbel"/>
                <a:ea typeface="+mn-ea"/>
                <a:cs typeface="Corbel"/>
              </a:rPr>
              <a:t>-</a:t>
            </a:r>
            <a:r>
              <a:rPr kumimoji="0" lang="en-US" sz="2000" b="1" i="0" u="none" strike="noStrike" kern="1200" cap="none" spc="0" normalizeH="0" baseline="0" noProof="0" dirty="0">
                <a:ln>
                  <a:noFill/>
                </a:ln>
                <a:solidFill>
                  <a:srgbClr val="00AF50"/>
                </a:solidFill>
                <a:effectLst/>
                <a:uLnTx/>
                <a:uFillTx/>
                <a:latin typeface="Corbel"/>
                <a:ea typeface="+mn-ea"/>
                <a:cs typeface="Corbel"/>
              </a:rPr>
              <a:t>A</a:t>
            </a:r>
            <a:r>
              <a:rPr kumimoji="0" lang="en-US" sz="2000" b="1" i="0" u="none" strike="noStrike" kern="1200" cap="none" spc="-20" normalizeH="0" baseline="0" noProof="0" dirty="0">
                <a:ln>
                  <a:noFill/>
                </a:ln>
                <a:solidFill>
                  <a:srgbClr val="00AF50"/>
                </a:solidFill>
                <a:effectLst/>
                <a:uLnTx/>
                <a:uFillTx/>
                <a:latin typeface="Corbel"/>
                <a:ea typeface="+mn-ea"/>
                <a:cs typeface="Corbel"/>
              </a:rPr>
              <a:t>M</a:t>
            </a:r>
            <a:r>
              <a:rPr kumimoji="0" lang="en-US" sz="2000" b="1" i="0" u="none" strike="noStrike" kern="1200" cap="none" spc="-10" normalizeH="0" baseline="0" noProof="0" dirty="0">
                <a:ln>
                  <a:noFill/>
                </a:ln>
                <a:solidFill>
                  <a:srgbClr val="00AF50"/>
                </a:solidFill>
                <a:effectLst/>
                <a:uLnTx/>
                <a:uFillTx/>
                <a:latin typeface="Corbel"/>
                <a:ea typeface="+mn-ea"/>
                <a:cs typeface="Corbel"/>
              </a:rPr>
              <a:t>O</a:t>
            </a:r>
            <a:r>
              <a:rPr kumimoji="0" lang="en-US" sz="2000" b="1" i="0" u="none" strike="noStrike" kern="1200" cap="none" spc="0" normalizeH="0" baseline="0" noProof="0" dirty="0">
                <a:ln>
                  <a:noFill/>
                </a:ln>
                <a:solidFill>
                  <a:srgbClr val="00AF50"/>
                </a:solidFill>
                <a:effectLst/>
                <a:uLnTx/>
                <a:uFillTx/>
                <a:latin typeface="Corbel"/>
                <a:ea typeface="+mn-ea"/>
                <a:cs typeface="Corbel"/>
              </a:rPr>
              <a:t>UNT</a:t>
            </a:r>
            <a:r>
              <a:rPr kumimoji="0" lang="en-US" sz="2000" b="1" i="0" u="none" strike="noStrike" kern="1200" cap="none" spc="-110" normalizeH="0" baseline="0" noProof="0" dirty="0">
                <a:ln>
                  <a:noFill/>
                </a:ln>
                <a:solidFill>
                  <a:srgbClr val="00AF50"/>
                </a:solidFill>
                <a:effectLst/>
                <a:uLnTx/>
                <a:uFillTx/>
                <a:latin typeface="Corbel"/>
                <a:ea typeface="+mn-ea"/>
                <a:cs typeface="Corbel"/>
              </a:rPr>
              <a:t> </a:t>
            </a:r>
            <a:r>
              <a:rPr kumimoji="0" lang="en-US" sz="2000" b="1" i="0" u="none" strike="noStrike" kern="1200" cap="none" spc="-5" normalizeH="0" baseline="0" noProof="0" dirty="0">
                <a:ln>
                  <a:noFill/>
                </a:ln>
                <a:solidFill>
                  <a:srgbClr val="00AF50"/>
                </a:solidFill>
                <a:effectLst/>
                <a:uLnTx/>
                <a:uFillTx/>
                <a:latin typeface="Corbel"/>
                <a:ea typeface="+mn-ea"/>
                <a:cs typeface="Corbel"/>
              </a:rPr>
              <a:t>GR</a:t>
            </a:r>
            <a:r>
              <a:rPr kumimoji="0" lang="en-US" sz="2000" b="1" i="0" u="none" strike="noStrike" kern="1200" cap="none" spc="0" normalizeH="0" baseline="0" noProof="0" dirty="0">
                <a:ln>
                  <a:noFill/>
                </a:ln>
                <a:solidFill>
                  <a:srgbClr val="00AF50"/>
                </a:solidFill>
                <a:effectLst/>
                <a:uLnTx/>
                <a:uFillTx/>
                <a:latin typeface="Corbel"/>
                <a:ea typeface="+mn-ea"/>
                <a:cs typeface="Corbel"/>
              </a:rPr>
              <a:t>AN</a:t>
            </a:r>
            <a:r>
              <a:rPr kumimoji="0" lang="en-US" sz="2000" b="1" i="0" u="none" strike="noStrike" kern="1200" cap="none" spc="-5" normalizeH="0" baseline="0" noProof="0" dirty="0">
                <a:ln>
                  <a:noFill/>
                </a:ln>
                <a:solidFill>
                  <a:srgbClr val="00AF50"/>
                </a:solidFill>
                <a:effectLst/>
                <a:uLnTx/>
                <a:uFillTx/>
                <a:latin typeface="Corbel"/>
                <a:ea typeface="+mn-ea"/>
                <a:cs typeface="Corbel"/>
              </a:rPr>
              <a:t>TS </a:t>
            </a:r>
            <a:r>
              <a:rPr kumimoji="0" lang="en-US" sz="2000" b="0" i="0" u="none" strike="noStrike" kern="1200" cap="none" spc="-5" normalizeH="0" baseline="0" noProof="0" dirty="0">
                <a:ln>
                  <a:noFill/>
                </a:ln>
                <a:solidFill>
                  <a:srgbClr val="BB1C1C"/>
                </a:solidFill>
                <a:effectLst/>
                <a:uLnTx/>
                <a:uFillTx/>
                <a:latin typeface="Corbel"/>
                <a:ea typeface="+mn-ea"/>
                <a:cs typeface="Corbel"/>
              </a:rPr>
              <a:t>(Only</a:t>
            </a:r>
            <a:r>
              <a:rPr kumimoji="0" lang="en-US" sz="2000" b="0" i="0" u="none" strike="noStrike" kern="1200" cap="none" spc="-50" normalizeH="0" baseline="0" noProof="0" dirty="0">
                <a:ln>
                  <a:noFill/>
                </a:ln>
                <a:solidFill>
                  <a:srgbClr val="BB1C1C"/>
                </a:solidFill>
                <a:effectLst/>
                <a:uLnTx/>
                <a:uFillTx/>
                <a:latin typeface="Corbel"/>
                <a:ea typeface="+mn-ea"/>
                <a:cs typeface="Corbel"/>
              </a:rPr>
              <a:t> </a:t>
            </a:r>
            <a:r>
              <a:rPr kumimoji="0" lang="en-US" sz="2000" b="0" i="0" u="none" strike="noStrike" kern="1200" cap="none" spc="0" normalizeH="0" baseline="0" noProof="0" dirty="0">
                <a:ln>
                  <a:noFill/>
                </a:ln>
                <a:solidFill>
                  <a:srgbClr val="BB1C1C"/>
                </a:solidFill>
                <a:effectLst/>
                <a:uLnTx/>
                <a:uFillTx/>
                <a:latin typeface="Corbel"/>
                <a:ea typeface="+mn-ea"/>
                <a:cs typeface="Corbel"/>
              </a:rPr>
              <a:t>available</a:t>
            </a:r>
            <a:r>
              <a:rPr kumimoji="0" lang="en-US" sz="2000" b="0" i="0" u="none" strike="noStrike" kern="1200" cap="none" spc="-75" normalizeH="0" baseline="0" noProof="0" dirty="0">
                <a:ln>
                  <a:noFill/>
                </a:ln>
                <a:solidFill>
                  <a:srgbClr val="BB1C1C"/>
                </a:solidFill>
                <a:effectLst/>
                <a:uLnTx/>
                <a:uFillTx/>
                <a:latin typeface="Corbel"/>
                <a:ea typeface="+mn-ea"/>
                <a:cs typeface="Corbel"/>
              </a:rPr>
              <a:t> </a:t>
            </a:r>
            <a:r>
              <a:rPr kumimoji="0" lang="en-US" sz="2000" b="0" i="0" u="none" strike="noStrike" kern="1200" cap="none" spc="-5" normalizeH="0" baseline="0" noProof="0" dirty="0">
                <a:ln>
                  <a:noFill/>
                </a:ln>
                <a:solidFill>
                  <a:srgbClr val="BB1C1C"/>
                </a:solidFill>
                <a:effectLst/>
                <a:uLnTx/>
                <a:uFillTx/>
                <a:latin typeface="Corbel"/>
                <a:ea typeface="+mn-ea"/>
                <a:cs typeface="Corbel"/>
              </a:rPr>
              <a:t>for </a:t>
            </a:r>
            <a:r>
              <a:rPr kumimoji="0" lang="en-US" sz="2000" b="0" i="0" u="none" strike="noStrike" kern="1200" cap="none" spc="-385" normalizeH="0" baseline="0" noProof="0" dirty="0">
                <a:ln>
                  <a:noFill/>
                </a:ln>
                <a:solidFill>
                  <a:srgbClr val="BB1C1C"/>
                </a:solidFill>
                <a:effectLst/>
                <a:uLnTx/>
                <a:uFillTx/>
                <a:latin typeface="Corbel"/>
                <a:ea typeface="+mn-ea"/>
                <a:cs typeface="Corbel"/>
              </a:rPr>
              <a:t> </a:t>
            </a:r>
            <a:r>
              <a:rPr kumimoji="0" lang="en-US" sz="2000" b="0" i="0" u="none" strike="noStrike" kern="1200" cap="none" spc="-5" normalizeH="0" baseline="0" noProof="0" dirty="0">
                <a:ln>
                  <a:noFill/>
                </a:ln>
                <a:solidFill>
                  <a:srgbClr val="BB1C1C"/>
                </a:solidFill>
                <a:effectLst/>
                <a:uLnTx/>
                <a:uFillTx/>
                <a:latin typeface="Corbel"/>
                <a:ea typeface="+mn-ea"/>
                <a:cs typeface="Corbel"/>
              </a:rPr>
              <a:t>recompeting applications)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10160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 pos="5533390" algn="l"/>
              </a:tabLst>
              <a:defRPr/>
            </a:pPr>
            <a:r>
              <a:rPr kumimoji="0" lang="en-US" sz="2000" b="0" i="0" u="none" strike="noStrike" kern="1200" cap="none" spc="-5" normalizeH="0" baseline="0" noProof="0" dirty="0">
                <a:ln>
                  <a:noFill/>
                </a:ln>
                <a:solidFill>
                  <a:srgbClr val="252525"/>
                </a:solidFill>
                <a:effectLst/>
                <a:uLnTx/>
                <a:uFillTx/>
                <a:latin typeface="Corbel"/>
                <a:ea typeface="+mn-ea"/>
                <a:cs typeface="Corbel"/>
              </a:rPr>
              <a:t>Applicants </a:t>
            </a:r>
            <a:r>
              <a:rPr kumimoji="0" lang="en-US" sz="2000" b="0" i="0" u="none" strike="noStrike" kern="1200" cap="none" spc="0" normalizeH="0" baseline="0" noProof="0" dirty="0">
                <a:ln>
                  <a:noFill/>
                </a:ln>
                <a:solidFill>
                  <a:srgbClr val="252525"/>
                </a:solidFill>
                <a:effectLst/>
                <a:uLnTx/>
                <a:uFillTx/>
                <a:latin typeface="Corbel"/>
                <a:ea typeface="+mn-ea"/>
                <a:cs typeface="Corbel"/>
              </a:rPr>
              <a:t>apply </a:t>
            </a:r>
            <a:r>
              <a:rPr kumimoji="0" lang="en-US" sz="2000" b="0" i="0" u="none" strike="noStrike" kern="1200" cap="none" spc="-5" normalizeH="0" baseline="0" noProof="0" dirty="0">
                <a:ln>
                  <a:noFill/>
                </a:ln>
                <a:solidFill>
                  <a:srgbClr val="252525"/>
                </a:solidFill>
                <a:effectLst/>
                <a:uLnTx/>
                <a:uFillTx/>
                <a:latin typeface="Corbel"/>
                <a:ea typeface="+mn-ea"/>
                <a:cs typeface="Corbel"/>
              </a:rPr>
              <a:t>for </a:t>
            </a:r>
            <a:r>
              <a:rPr kumimoji="0" lang="en-US" sz="2000" b="0" i="0" u="none" strike="noStrike" kern="1200" cap="none" spc="0" normalizeH="0" baseline="0" noProof="0" dirty="0">
                <a:ln>
                  <a:noFill/>
                </a:ln>
                <a:solidFill>
                  <a:srgbClr val="252525"/>
                </a:solidFill>
                <a:effectLst/>
                <a:uLnTx/>
                <a:uFillTx/>
                <a:latin typeface="Corbel"/>
                <a:ea typeface="+mn-ea"/>
                <a:cs typeface="Corbel"/>
              </a:rPr>
              <a:t>a </a:t>
            </a:r>
            <a:r>
              <a:rPr kumimoji="0" lang="en-US" sz="2000" b="0" i="0" u="none" strike="noStrike" kern="1200" cap="none" spc="-5" normalizeH="0" baseline="0" noProof="0" dirty="0">
                <a:ln>
                  <a:noFill/>
                </a:ln>
                <a:solidFill>
                  <a:srgbClr val="252525"/>
                </a:solidFill>
                <a:effectLst/>
                <a:uLnTx/>
                <a:uFillTx/>
                <a:latin typeface="Corbel"/>
                <a:ea typeface="+mn-ea"/>
                <a:cs typeface="Corbel"/>
              </a:rPr>
              <a:t>fixed amount </a:t>
            </a:r>
            <a:r>
              <a:rPr kumimoji="0" lang="en-US" sz="2000" b="0" i="0" u="none" strike="noStrike" kern="1200" cap="none" spc="0" normalizeH="0" baseline="0" noProof="0" dirty="0">
                <a:ln>
                  <a:noFill/>
                </a:ln>
                <a:solidFill>
                  <a:srgbClr val="252525"/>
                </a:solidFill>
                <a:effectLst/>
                <a:uLnTx/>
                <a:uFillTx/>
                <a:latin typeface="Corbel"/>
                <a:ea typeface="+mn-ea"/>
                <a:cs typeface="Corbel"/>
              </a:rPr>
              <a:t>per </a:t>
            </a:r>
            <a:r>
              <a:rPr kumimoji="0" lang="en-US" sz="2000" b="0" i="0" u="none" strike="noStrike" kern="1200" cap="none" spc="-5" normalizeH="0" baseline="0" noProof="0" dirty="0">
                <a:ln>
                  <a:noFill/>
                </a:ln>
                <a:solidFill>
                  <a:srgbClr val="252525"/>
                </a:solidFill>
                <a:effectLst/>
                <a:uLnTx/>
                <a:uFillTx/>
                <a:latin typeface="Corbel"/>
                <a:ea typeface="+mn-ea"/>
                <a:cs typeface="Corbel"/>
              </a:rPr>
              <a:t>MSY* </a:t>
            </a:r>
            <a:r>
              <a:rPr kumimoji="0" lang="en-US" sz="2000" b="0" i="0" u="none" strike="noStrike" kern="1200" cap="none" spc="0" normalizeH="0" baseline="0" noProof="0" dirty="0">
                <a:ln>
                  <a:noFill/>
                </a:ln>
                <a:solidFill>
                  <a:srgbClr val="252525"/>
                </a:solidFill>
                <a:effectLst/>
                <a:uLnTx/>
                <a:uFillTx/>
                <a:latin typeface="Corbel"/>
                <a:ea typeface="+mn-ea"/>
                <a:cs typeface="Corbel"/>
              </a:rPr>
              <a:t>&amp; use </a:t>
            </a:r>
            <a:r>
              <a:rPr kumimoji="0" lang="en-US" sz="2000" b="0" i="0" u="none" strike="noStrike" kern="1200" cap="none" spc="-5" normalizeH="0" baseline="0" noProof="0" dirty="0">
                <a:ln>
                  <a:noFill/>
                </a:ln>
                <a:solidFill>
                  <a:srgbClr val="252525"/>
                </a:solidFill>
                <a:effectLst/>
                <a:uLnTx/>
                <a:uFillTx/>
                <a:latin typeface="Corbel"/>
                <a:ea typeface="+mn-ea"/>
                <a:cs typeface="Corbel"/>
              </a:rPr>
              <a:t>their </a:t>
            </a:r>
            <a:r>
              <a:rPr kumimoji="0" lang="en-US" sz="2000" b="0" i="0" u="none" strike="noStrike" kern="1200" cap="none" spc="0" normalizeH="0" baseline="0" noProof="0" dirty="0">
                <a:ln>
                  <a:noFill/>
                </a:ln>
                <a:solidFill>
                  <a:srgbClr val="252525"/>
                </a:solidFill>
                <a:effectLst/>
                <a:uLnTx/>
                <a:uFillTx/>
                <a:latin typeface="Corbel"/>
                <a:ea typeface="+mn-ea"/>
                <a:cs typeface="Corbel"/>
              </a:rPr>
              <a:t>own </a:t>
            </a:r>
            <a:r>
              <a:rPr kumimoji="0" lang="en-US" sz="2000" b="0" i="0" u="none" strike="noStrike" kern="1200" cap="none" spc="-5" normalizeH="0" baseline="0" noProof="0" dirty="0">
                <a:ln>
                  <a:noFill/>
                </a:ln>
                <a:solidFill>
                  <a:srgbClr val="252525"/>
                </a:solidFill>
                <a:effectLst/>
                <a:uLnTx/>
                <a:uFillTx/>
                <a:latin typeface="Corbel"/>
                <a:ea typeface="+mn-ea"/>
                <a:cs typeface="Corbel"/>
              </a:rPr>
              <a:t>or other resources for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a:t>
            </a:r>
            <a:r>
              <a:rPr kumimoji="0" lang="en-US" sz="2000" b="0" i="0" u="none" strike="noStrike" kern="1200" cap="none" spc="-5" normalizeH="0" baseline="0" noProof="0" dirty="0">
                <a:ln>
                  <a:noFill/>
                </a:ln>
                <a:solidFill>
                  <a:srgbClr val="252525"/>
                </a:solidFill>
                <a:effectLst/>
                <a:uLnTx/>
                <a:uFillTx/>
                <a:latin typeface="Corbel"/>
                <a:ea typeface="+mn-ea"/>
                <a:cs typeface="Corbel"/>
              </a:rPr>
              <a:t>remaining </a:t>
            </a:r>
            <a:r>
              <a:rPr kumimoji="0" lang="en-US" sz="2000" b="0" i="0" u="none" strike="noStrike" kern="1200" cap="none" spc="0" normalizeH="0" baseline="0" noProof="0" dirty="0">
                <a:ln>
                  <a:noFill/>
                </a:ln>
                <a:solidFill>
                  <a:srgbClr val="252525"/>
                </a:solidFill>
                <a:effectLst/>
                <a:uLnTx/>
                <a:uFillTx/>
                <a:latin typeface="Corbel"/>
                <a:ea typeface="+mn-ea"/>
                <a:cs typeface="Corbel"/>
              </a:rPr>
              <a:t>cost </a:t>
            </a:r>
            <a:r>
              <a:rPr kumimoji="0" lang="en-US" sz="2000" b="0" i="0" u="none" strike="noStrike" kern="1200" cap="none" spc="-5" normalizeH="0" baseline="0" noProof="0" dirty="0">
                <a:ln>
                  <a:noFill/>
                </a:ln>
                <a:solidFill>
                  <a:srgbClr val="252525"/>
                </a:solidFill>
                <a:effectLst/>
                <a:uLnTx/>
                <a:uFillTx/>
                <a:latin typeface="Corbel"/>
                <a:ea typeface="+mn-ea"/>
                <a:cs typeface="Corbel"/>
              </a:rPr>
              <a:t>of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program.</a:t>
            </a:r>
            <a:r>
              <a:rPr kumimoji="0" lang="en-US" sz="2000" b="0" i="0" u="none" strike="noStrike" kern="1200" cap="none" spc="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No </a:t>
            </a:r>
            <a:r>
              <a:rPr kumimoji="0" lang="en-US" sz="2000" b="0" i="0" u="none" strike="noStrike" kern="1200" cap="none" spc="-5" normalizeH="0" baseline="0" noProof="0" dirty="0">
                <a:ln>
                  <a:noFill/>
                </a:ln>
                <a:solidFill>
                  <a:srgbClr val="252525"/>
                </a:solidFill>
                <a:effectLst/>
                <a:uLnTx/>
                <a:uFillTx/>
                <a:latin typeface="Corbel"/>
                <a:ea typeface="+mn-ea"/>
                <a:cs typeface="Corbel"/>
              </a:rPr>
              <a:t>match requirements,</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but</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program</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must</a:t>
            </a:r>
            <a:r>
              <a:rPr kumimoji="0" lang="en-US" sz="2000" b="0" i="0" u="none" strike="noStrike" kern="1200" cap="none" spc="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still</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raise</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a:t>
            </a:r>
            <a:r>
              <a:rPr kumimoji="0" lang="en-US" sz="2000" b="0" i="0" u="none" strike="noStrike" kern="1200" cap="none" spc="-5" normalizeH="0" baseline="0" noProof="0" dirty="0">
                <a:ln>
                  <a:noFill/>
                </a:ln>
                <a:solidFill>
                  <a:srgbClr val="252525"/>
                </a:solidFill>
                <a:effectLst/>
                <a:uLnTx/>
                <a:uFillTx/>
                <a:latin typeface="Corbel"/>
                <a:ea typeface="+mn-ea"/>
                <a:cs typeface="Corbel"/>
              </a:rPr>
              <a:t>additional</a:t>
            </a:r>
            <a:r>
              <a:rPr kumimoji="0" lang="en-US" sz="2000" b="0" i="0" u="none" strike="noStrike" kern="1200" cap="none" spc="-25"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funds</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needed</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to run</a:t>
            </a:r>
            <a:r>
              <a:rPr kumimoji="0" lang="en-US" sz="2000" b="0" i="0" u="none" strike="noStrike" kern="1200" cap="none" spc="0" normalizeH="0" baseline="0" noProof="0" dirty="0">
                <a:ln>
                  <a:noFill/>
                </a:ln>
                <a:solidFill>
                  <a:srgbClr val="252525"/>
                </a:solidFill>
                <a:effectLst/>
                <a:uLnTx/>
                <a:uFillTx/>
                <a:latin typeface="Corbel"/>
                <a:ea typeface="+mn-ea"/>
                <a:cs typeface="Corbel"/>
              </a:rPr>
              <a:t> the</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program.</a:t>
            </a:r>
            <a:br>
              <a:rPr kumimoji="0" lang="en-US" sz="2000" b="0" i="0" u="none" strike="noStrike" kern="1200" cap="none" spc="0" normalizeH="0" baseline="0" noProof="0" dirty="0">
                <a:ln>
                  <a:noFill/>
                </a:ln>
                <a:solidFill>
                  <a:srgbClr val="252525"/>
                </a:solidFill>
                <a:effectLst/>
                <a:uLnTx/>
                <a:uFillTx/>
                <a:latin typeface="Corbel"/>
                <a:ea typeface="+mn-ea"/>
                <a:cs typeface="Corbel"/>
              </a:rPr>
            </a:br>
            <a:r>
              <a:rPr kumimoji="0" lang="en-US" sz="800" b="0" i="0" u="none" strike="noStrike" kern="1200" cap="none" spc="0" normalizeH="0" baseline="0" noProof="0" dirty="0">
                <a:ln>
                  <a:noFill/>
                </a:ln>
                <a:solidFill>
                  <a:srgbClr val="252525"/>
                </a:solidFill>
                <a:effectLst/>
                <a:uLnTx/>
                <a:uFillTx/>
                <a:latin typeface="Corbel"/>
                <a:ea typeface="+mn-ea"/>
                <a:cs typeface="Corbel"/>
              </a:rPr>
              <a:t/>
            </a:r>
            <a:br>
              <a:rPr kumimoji="0" lang="en-US" sz="800" b="0" i="0" u="none" strike="noStrike" kern="1200" cap="none" spc="0" normalizeH="0" baseline="0" noProof="0" dirty="0">
                <a:ln>
                  <a:noFill/>
                </a:ln>
                <a:solidFill>
                  <a:srgbClr val="252525"/>
                </a:solidFill>
                <a:effectLst/>
                <a:uLnTx/>
                <a:uFillTx/>
                <a:latin typeface="Corbel"/>
                <a:ea typeface="+mn-ea"/>
                <a:cs typeface="Corbel"/>
              </a:rPr>
            </a:br>
            <a:r>
              <a:rPr kumimoji="0" lang="en-US" sz="1600" b="0" i="0" u="none" strike="noStrike" kern="1200" cap="none" spc="0" normalizeH="0" baseline="0" noProof="0" dirty="0">
                <a:ln>
                  <a:noFill/>
                </a:ln>
                <a:solidFill>
                  <a:srgbClr val="252525"/>
                </a:solidFill>
                <a:effectLst/>
                <a:uLnTx/>
                <a:uFillTx/>
                <a:latin typeface="Corbel"/>
                <a:ea typeface="+mn-ea"/>
                <a:cs typeface="Corbel"/>
              </a:rPr>
              <a:t>*Member Service Year</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p:txBody>
      </p:sp>
      <p:sp>
        <p:nvSpPr>
          <p:cNvPr id="5" name="TextBox 4">
            <a:extLst>
              <a:ext uri="{FF2B5EF4-FFF2-40B4-BE49-F238E27FC236}">
                <a16:creationId xmlns:a16="http://schemas.microsoft.com/office/drawing/2014/main" id="{CA87FD74-65F8-4037-944C-B07F1D15EFED}"/>
              </a:ext>
            </a:extLst>
          </p:cNvPr>
          <p:cNvSpPr txBox="1"/>
          <p:nvPr/>
        </p:nvSpPr>
        <p:spPr>
          <a:xfrm>
            <a:off x="533399" y="381000"/>
            <a:ext cx="8077200" cy="830997"/>
          </a:xfrm>
          <a:prstGeom prst="rect">
            <a:avLst/>
          </a:prstGeom>
          <a:noFill/>
        </p:spPr>
        <p:txBody>
          <a:bodyPr wrap="square">
            <a:spAutoFit/>
          </a:bodyPr>
          <a:lstStyle/>
          <a:p>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D</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eter</a:t>
            </a:r>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mi</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ne</a:t>
            </a:r>
            <a:r>
              <a:rPr kumimoji="0" lang="en-US" sz="4800" b="0" i="0" u="none" strike="noStrike" kern="1200" cap="none" spc="-28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260" normalizeH="0" baseline="0" noProof="0" dirty="0">
                <a:ln>
                  <a:noFill/>
                </a:ln>
                <a:solidFill>
                  <a:srgbClr val="000000">
                    <a:lumMod val="75000"/>
                    <a:lumOff val="25000"/>
                  </a:srgbClr>
                </a:solidFill>
                <a:effectLst/>
                <a:uLnTx/>
                <a:uFillTx/>
                <a:latin typeface="Calibri Light" panose="020F0302020204030204"/>
                <a:ea typeface="+mj-ea"/>
                <a:cs typeface="+mj-cs"/>
              </a:rPr>
              <a:t>T</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ype of</a:t>
            </a:r>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Progr</a:t>
            </a:r>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a</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m</a:t>
            </a:r>
            <a:endParaRPr lang="en-US" dirty="0"/>
          </a:p>
        </p:txBody>
      </p:sp>
    </p:spTree>
    <p:extLst>
      <p:ext uri="{BB962C8B-B14F-4D97-AF65-F5344CB8AC3E}">
        <p14:creationId xmlns:p14="http://schemas.microsoft.com/office/powerpoint/2010/main" val="3672843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94184-F23D-4EDE-A9D7-08B40DF557C1}"/>
              </a:ext>
            </a:extLst>
          </p:cNvPr>
          <p:cNvSpPr txBox="1"/>
          <p:nvPr/>
        </p:nvSpPr>
        <p:spPr>
          <a:xfrm>
            <a:off x="533400" y="228600"/>
            <a:ext cx="7543800" cy="707886"/>
          </a:xfrm>
          <a:prstGeom prst="rect">
            <a:avLst/>
          </a:prstGeom>
          <a:noFill/>
        </p:spPr>
        <p:txBody>
          <a:bodyPr wrap="square">
            <a:spAutoFit/>
          </a:bodyPr>
          <a:lstStyle/>
          <a:p>
            <a:pPr algn="ctr"/>
            <a:r>
              <a:rPr kumimoji="0" lang="en-US" sz="4000" b="1"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Organizational Eligibility</a:t>
            </a:r>
            <a:r>
              <a:rPr kumimoji="0" lang="en-US" sz="4000" b="1" i="0" u="none" strike="noStrike" kern="1200" cap="none" spc="-2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000" b="1"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to</a:t>
            </a:r>
            <a:r>
              <a:rPr kumimoji="0" lang="en-US" sz="4000" b="1" i="0" u="none" strike="noStrike" kern="1200" cap="none" spc="-17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000" b="1"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Apply</a:t>
            </a:r>
            <a:endParaRPr lang="en-US" sz="4000" b="1" dirty="0"/>
          </a:p>
        </p:txBody>
      </p:sp>
      <p:sp>
        <p:nvSpPr>
          <p:cNvPr id="5" name="TextBox 4">
            <a:extLst>
              <a:ext uri="{FF2B5EF4-FFF2-40B4-BE49-F238E27FC236}">
                <a16:creationId xmlns:a16="http://schemas.microsoft.com/office/drawing/2014/main" id="{B6751812-31F4-4911-9336-FE315CD0010A}"/>
              </a:ext>
            </a:extLst>
          </p:cNvPr>
          <p:cNvSpPr txBox="1"/>
          <p:nvPr/>
        </p:nvSpPr>
        <p:spPr>
          <a:xfrm>
            <a:off x="228600" y="1752600"/>
            <a:ext cx="8610600" cy="4201150"/>
          </a:xfrm>
          <a:prstGeom prst="rect">
            <a:avLst/>
          </a:prstGeom>
          <a:noFill/>
        </p:spPr>
        <p:txBody>
          <a:bodyPr wrap="square">
            <a:spAutoFit/>
          </a:bodyPr>
          <a:lstStyle/>
          <a:p>
            <a:pPr marL="821690" marR="0" lvl="0" indent="-91440" algn="l" defTabSz="914400" rtl="0" eaLnBrk="1" fontAlgn="auto" latinLnBrk="0" hangingPunct="1">
              <a:lnSpc>
                <a:spcPct val="100000"/>
              </a:lnSpc>
              <a:spcBef>
                <a:spcPts val="100"/>
              </a:spcBef>
              <a:spcAft>
                <a:spcPts val="200"/>
              </a:spcAft>
              <a:buClr>
                <a:srgbClr val="E48312"/>
              </a:buClr>
              <a:buSzPct val="100000"/>
              <a:buFont typeface="Calibri" panose="020F0502020204030204" pitchFamily="34" charset="0"/>
              <a:buChar char=" "/>
              <a:tabLst/>
              <a:defRPr/>
            </a:pPr>
            <a:r>
              <a:rPr kumimoji="0" lang="en-US" sz="3600" b="1" i="0" u="none" strike="noStrike" kern="1200" cap="none" spc="-5" normalizeH="0" baseline="0" noProof="0" dirty="0">
                <a:ln>
                  <a:noFill/>
                </a:ln>
                <a:solidFill>
                  <a:srgbClr val="000000">
                    <a:lumMod val="75000"/>
                    <a:lumOff val="25000"/>
                  </a:srgbClr>
                </a:solidFill>
                <a:effectLst/>
                <a:uLnTx/>
                <a:uFillTx/>
                <a:latin typeface="Corbel"/>
                <a:cs typeface="Corbel"/>
              </a:rPr>
              <a:t>Eligibility</a:t>
            </a:r>
            <a:r>
              <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rPr>
              <a:t> is</a:t>
            </a:r>
            <a:r>
              <a:rPr kumimoji="0" lang="en-US" sz="3600" b="1" i="0" u="none" strike="noStrike" kern="1200" cap="none" spc="-10" normalizeH="0" baseline="0" noProof="0" dirty="0">
                <a:ln>
                  <a:noFill/>
                </a:ln>
                <a:solidFill>
                  <a:srgbClr val="000000">
                    <a:lumMod val="75000"/>
                    <a:lumOff val="25000"/>
                  </a:srgbClr>
                </a:solidFill>
                <a:effectLst/>
                <a:uLnTx/>
                <a:uFillTx/>
                <a:latin typeface="Corbel"/>
                <a:cs typeface="Corbel"/>
              </a:rPr>
              <a:t> </a:t>
            </a:r>
            <a:r>
              <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rPr>
              <a:t>open</a:t>
            </a:r>
            <a:r>
              <a:rPr kumimoji="0" lang="en-US" sz="3600" b="1" i="0" u="none" strike="noStrike" kern="1200" cap="none" spc="-10" normalizeH="0" baseline="0" noProof="0" dirty="0">
                <a:ln>
                  <a:noFill/>
                </a:ln>
                <a:solidFill>
                  <a:srgbClr val="000000">
                    <a:lumMod val="75000"/>
                    <a:lumOff val="25000"/>
                  </a:srgbClr>
                </a:solidFill>
                <a:effectLst/>
                <a:uLnTx/>
                <a:uFillTx/>
                <a:latin typeface="Corbel"/>
                <a:cs typeface="Corbel"/>
              </a:rPr>
              <a:t> </a:t>
            </a:r>
            <a:r>
              <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rPr>
              <a:t>to</a:t>
            </a:r>
            <a:r>
              <a:rPr kumimoji="0" lang="en-US" sz="3600" b="1" i="0" u="none" strike="noStrike" kern="1200" cap="none" spc="0" normalizeH="0" baseline="0" noProof="0" dirty="0" smtClean="0">
                <a:ln>
                  <a:noFill/>
                </a:ln>
                <a:solidFill>
                  <a:srgbClr val="000000">
                    <a:lumMod val="75000"/>
                    <a:lumOff val="25000"/>
                  </a:srgbClr>
                </a:solidFill>
                <a:effectLst/>
                <a:uLnTx/>
                <a:uFillTx/>
                <a:latin typeface="Corbel"/>
                <a:cs typeface="Corbel"/>
              </a:rPr>
              <a:t>:</a:t>
            </a:r>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a:t>Indian Tribes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institutions </a:t>
            </a:r>
            <a:r>
              <a:rPr lang="en-US" sz="3600" dirty="0"/>
              <a:t>of higher education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local </a:t>
            </a:r>
            <a:r>
              <a:rPr lang="en-US" sz="3600" dirty="0"/>
              <a:t>governments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nonprofit </a:t>
            </a:r>
            <a:r>
              <a:rPr lang="en-US" sz="3600" dirty="0"/>
              <a:t>organizations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state </a:t>
            </a:r>
            <a:r>
              <a:rPr lang="en-US" sz="3600" dirty="0"/>
              <a:t>service commissions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states </a:t>
            </a:r>
            <a:r>
              <a:rPr lang="en-US" sz="3600" dirty="0"/>
              <a:t>and US Territories</a:t>
            </a:r>
            <a:endPar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endParaRPr>
          </a:p>
        </p:txBody>
      </p:sp>
    </p:spTree>
    <p:extLst>
      <p:ext uri="{BB962C8B-B14F-4D97-AF65-F5344CB8AC3E}">
        <p14:creationId xmlns:p14="http://schemas.microsoft.com/office/powerpoint/2010/main" val="4038174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5248565"/>
              </p:ext>
            </p:extLst>
          </p:nvPr>
        </p:nvGraphicFramePr>
        <p:xfrm>
          <a:off x="152400" y="0"/>
          <a:ext cx="8991600" cy="6872982"/>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61979028"/>
                    </a:ext>
                  </a:extLst>
                </a:gridCol>
                <a:gridCol w="7391400">
                  <a:extLst>
                    <a:ext uri="{9D8B030D-6E8A-4147-A177-3AD203B41FA5}">
                      <a16:colId xmlns:a16="http://schemas.microsoft.com/office/drawing/2014/main" val="2001805531"/>
                    </a:ext>
                  </a:extLst>
                </a:gridCol>
              </a:tblGrid>
              <a:tr h="172677">
                <a:tc>
                  <a:txBody>
                    <a:bodyPr/>
                    <a:lstStyle/>
                    <a:p>
                      <a:pPr marL="0" marR="0" algn="ctr">
                        <a:spcBef>
                          <a:spcPts val="0"/>
                        </a:spcBef>
                        <a:spcAft>
                          <a:spcPts val="0"/>
                        </a:spcAft>
                      </a:pPr>
                      <a:r>
                        <a:rPr lang="en-US" sz="900">
                          <a:effectLst/>
                        </a:rPr>
                        <a:t>DATE</a:t>
                      </a:r>
                      <a:endParaRPr lang="en-US" sz="9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lgn="ctr">
                        <a:spcBef>
                          <a:spcPts val="0"/>
                        </a:spcBef>
                        <a:spcAft>
                          <a:spcPts val="0"/>
                        </a:spcAft>
                      </a:pPr>
                      <a:r>
                        <a:rPr lang="en-US" sz="900">
                          <a:effectLst/>
                        </a:rPr>
                        <a:t>ACTIVITY</a:t>
                      </a:r>
                      <a:endParaRPr lang="en-US" sz="90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3694647510"/>
                  </a:ext>
                </a:extLst>
              </a:tr>
              <a:tr h="721841">
                <a:tc>
                  <a:txBody>
                    <a:bodyPr/>
                    <a:lstStyle/>
                    <a:p>
                      <a:pPr marL="0" marR="0">
                        <a:spcBef>
                          <a:spcPts val="0"/>
                        </a:spcBef>
                        <a:spcAft>
                          <a:spcPts val="0"/>
                        </a:spcAft>
                      </a:pPr>
                      <a:r>
                        <a:rPr lang="en-US" sz="1600" dirty="0">
                          <a:effectLst/>
                        </a:rPr>
                        <a:t>September 20-21</a:t>
                      </a:r>
                      <a:endParaRPr lang="en-US" sz="1600" dirty="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Dissemination of NOFO flyer announcing the 2023/24 Competitive AmeriCorps Grants competition.  NOFO goes live on the NJ DOS website </a:t>
                      </a:r>
                      <a:r>
                        <a:rPr lang="en-US" sz="1600" u="sng" dirty="0">
                          <a:effectLst/>
                          <a:hlinkClick r:id="rId2"/>
                        </a:rPr>
                        <a:t>https://www.state.nj.us/state/volunteer-grant-opportunities.shtml</a:t>
                      </a:r>
                      <a:r>
                        <a:rPr lang="en-US" sz="1600" dirty="0">
                          <a:effectLst/>
                        </a:rPr>
                        <a:t> </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2575586516"/>
                  </a:ext>
                </a:extLst>
              </a:tr>
              <a:tr h="760658">
                <a:tc>
                  <a:txBody>
                    <a:bodyPr/>
                    <a:lstStyle/>
                    <a:p>
                      <a:pPr marL="0" marR="0">
                        <a:spcBef>
                          <a:spcPts val="0"/>
                        </a:spcBef>
                        <a:spcAft>
                          <a:spcPts val="0"/>
                        </a:spcAft>
                      </a:pPr>
                      <a:r>
                        <a:rPr lang="en-US" sz="1600">
                          <a:effectLst/>
                        </a:rPr>
                        <a:t>October 5</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Competitive NOFO Technical Assistance Session via ZOOM.  Live at 10:00 am. Register here to attend the live session. Session will be recorded and available at the NJ Department of State AmeriCorps grants website within 24-48 hours.</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1529065940"/>
                  </a:ext>
                </a:extLst>
              </a:tr>
              <a:tr h="784956">
                <a:tc>
                  <a:txBody>
                    <a:bodyPr/>
                    <a:lstStyle/>
                    <a:p>
                      <a:pPr marL="0" marR="0">
                        <a:spcBef>
                          <a:spcPts val="0"/>
                        </a:spcBef>
                        <a:spcAft>
                          <a:spcPts val="0"/>
                        </a:spcAft>
                      </a:pPr>
                      <a:r>
                        <a:rPr lang="en-US" sz="1600">
                          <a:effectLst/>
                        </a:rPr>
                        <a:t>October 11</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Technical Assistance Session on Theory of Change, Evidence, Logic Models and Performance Measures via ZOOM.  10:00 am.  Register here to attend the session. Recorded session will be posted on NJ DOS website within 24-48 hours.</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77496614"/>
                  </a:ext>
                </a:extLst>
              </a:tr>
              <a:tr h="518033">
                <a:tc>
                  <a:txBody>
                    <a:bodyPr/>
                    <a:lstStyle/>
                    <a:p>
                      <a:pPr marL="0" marR="0">
                        <a:spcBef>
                          <a:spcPts val="0"/>
                        </a:spcBef>
                        <a:spcAft>
                          <a:spcPts val="0"/>
                        </a:spcAft>
                      </a:pPr>
                      <a:r>
                        <a:rPr lang="en-US" sz="1600">
                          <a:effectLst/>
                        </a:rPr>
                        <a:t>November 9</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Notice of Intent to Apply due to Commission.  Form available on </a:t>
                      </a:r>
                      <a:r>
                        <a:rPr lang="en-US" sz="1600" u="sng" dirty="0">
                          <a:effectLst/>
                          <a:hlinkClick r:id="rId3"/>
                        </a:rPr>
                        <a:t>https://forms.office.com/g/bc4usvqUkK</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3940076020"/>
                  </a:ext>
                </a:extLst>
              </a:tr>
              <a:tr h="345356">
                <a:tc>
                  <a:txBody>
                    <a:bodyPr/>
                    <a:lstStyle/>
                    <a:p>
                      <a:pPr marL="0" marR="0">
                        <a:spcBef>
                          <a:spcPts val="0"/>
                        </a:spcBef>
                        <a:spcAft>
                          <a:spcPts val="0"/>
                        </a:spcAft>
                      </a:pPr>
                      <a:r>
                        <a:rPr lang="en-US" sz="1600">
                          <a:effectLst/>
                        </a:rPr>
                        <a:t>November 17</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Competitive  applications due to Commission on </a:t>
                      </a:r>
                      <a:r>
                        <a:rPr lang="en-US" sz="1600" dirty="0" err="1">
                          <a:effectLst/>
                        </a:rPr>
                        <a:t>eGrants</a:t>
                      </a:r>
                      <a:r>
                        <a:rPr lang="en-US" sz="1600" dirty="0">
                          <a:effectLst/>
                        </a:rPr>
                        <a:t> by 4:00 pm. </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378877400"/>
                  </a:ext>
                </a:extLst>
              </a:tr>
              <a:tr h="301823">
                <a:tc>
                  <a:txBody>
                    <a:bodyPr/>
                    <a:lstStyle/>
                    <a:p>
                      <a:pPr marL="0" marR="0">
                        <a:spcBef>
                          <a:spcPts val="0"/>
                        </a:spcBef>
                        <a:spcAft>
                          <a:spcPts val="0"/>
                        </a:spcAft>
                      </a:pPr>
                      <a:r>
                        <a:rPr lang="en-US" sz="1600">
                          <a:effectLst/>
                        </a:rPr>
                        <a:t>November 21</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CREEHS and Staff review of applications and budgets are begun. </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2718844865"/>
                  </a:ext>
                </a:extLst>
              </a:tr>
              <a:tr h="345356">
                <a:tc>
                  <a:txBody>
                    <a:bodyPr/>
                    <a:lstStyle/>
                    <a:p>
                      <a:pPr marL="0" marR="0">
                        <a:spcBef>
                          <a:spcPts val="0"/>
                        </a:spcBef>
                        <a:spcAft>
                          <a:spcPts val="0"/>
                        </a:spcAft>
                      </a:pPr>
                      <a:r>
                        <a:rPr lang="en-US" sz="1600">
                          <a:effectLst/>
                        </a:rPr>
                        <a:t>December 8 or 9</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Reader Arena Session via ZOOM.  Arena scores and final rankings	</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3306459529"/>
                  </a:ext>
                </a:extLst>
              </a:tr>
              <a:tr h="518033">
                <a:tc>
                  <a:txBody>
                    <a:bodyPr/>
                    <a:lstStyle/>
                    <a:p>
                      <a:pPr marL="0" marR="0">
                        <a:spcBef>
                          <a:spcPts val="0"/>
                        </a:spcBef>
                        <a:spcAft>
                          <a:spcPts val="0"/>
                        </a:spcAft>
                      </a:pPr>
                      <a:r>
                        <a:rPr lang="en-US" sz="1600">
                          <a:effectLst/>
                        </a:rPr>
                        <a:t>December 13</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Notification of applicants selected and Reader/CREEHS revisions requested for applications recommended for funding </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3240048573"/>
                  </a:ext>
                </a:extLst>
              </a:tr>
              <a:tr h="345356">
                <a:tc>
                  <a:txBody>
                    <a:bodyPr/>
                    <a:lstStyle/>
                    <a:p>
                      <a:pPr marL="0" marR="0">
                        <a:spcBef>
                          <a:spcPts val="0"/>
                        </a:spcBef>
                        <a:spcAft>
                          <a:spcPts val="0"/>
                        </a:spcAft>
                      </a:pPr>
                      <a:r>
                        <a:rPr lang="en-US" sz="1600">
                          <a:effectLst/>
                        </a:rPr>
                        <a:t>December 19</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Final revisions from applicants due back in </a:t>
                      </a:r>
                      <a:r>
                        <a:rPr lang="en-US" sz="1600" dirty="0" err="1">
                          <a:effectLst/>
                        </a:rPr>
                        <a:t>eGrants</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2057671385"/>
                  </a:ext>
                </a:extLst>
              </a:tr>
              <a:tr h="238538">
                <a:tc>
                  <a:txBody>
                    <a:bodyPr/>
                    <a:lstStyle/>
                    <a:p>
                      <a:pPr marL="0" marR="0">
                        <a:spcBef>
                          <a:spcPts val="0"/>
                        </a:spcBef>
                        <a:spcAft>
                          <a:spcPts val="0"/>
                        </a:spcAft>
                      </a:pPr>
                      <a:r>
                        <a:rPr lang="en-US" sz="1600">
                          <a:effectLst/>
                        </a:rPr>
                        <a:t>December 20</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Final staff review on revisions</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282600873"/>
                  </a:ext>
                </a:extLst>
              </a:tr>
              <a:tr h="345356">
                <a:tc>
                  <a:txBody>
                    <a:bodyPr/>
                    <a:lstStyle/>
                    <a:p>
                      <a:pPr marL="0" marR="0">
                        <a:spcBef>
                          <a:spcPts val="0"/>
                        </a:spcBef>
                        <a:spcAft>
                          <a:spcPts val="0"/>
                        </a:spcAft>
                      </a:pPr>
                      <a:r>
                        <a:rPr lang="en-US" sz="1600">
                          <a:effectLst/>
                        </a:rPr>
                        <a:t>December 21</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NJ Commission board vote on selected applicants</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1168639877"/>
                  </a:ext>
                </a:extLst>
              </a:tr>
              <a:tr h="518033">
                <a:tc>
                  <a:txBody>
                    <a:bodyPr/>
                    <a:lstStyle/>
                    <a:p>
                      <a:pPr marL="0" marR="0">
                        <a:spcBef>
                          <a:spcPts val="0"/>
                        </a:spcBef>
                        <a:spcAft>
                          <a:spcPts val="0"/>
                        </a:spcAft>
                      </a:pPr>
                      <a:r>
                        <a:rPr lang="en-US" sz="1600">
                          <a:effectLst/>
                        </a:rPr>
                        <a:t>December 29</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NJ Commission target date for submission of Competitive package to AmeriCorps  (NOFO due date is January 4).</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4097847550"/>
                  </a:ext>
                </a:extLst>
              </a:tr>
              <a:tr h="251275">
                <a:tc>
                  <a:txBody>
                    <a:bodyPr/>
                    <a:lstStyle/>
                    <a:p>
                      <a:pPr marL="0" marR="0">
                        <a:spcBef>
                          <a:spcPts val="0"/>
                        </a:spcBef>
                        <a:spcAft>
                          <a:spcPts val="0"/>
                        </a:spcAft>
                      </a:pPr>
                      <a:r>
                        <a:rPr lang="en-US" sz="1600">
                          <a:effectLst/>
                        </a:rPr>
                        <a:t>Mid April 2023</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Successful applicants to be notified</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2850581627"/>
                  </a:ext>
                </a:extLst>
              </a:tr>
              <a:tr h="690710">
                <a:tc>
                  <a:txBody>
                    <a:bodyPr/>
                    <a:lstStyle/>
                    <a:p>
                      <a:pPr marL="0" marR="0">
                        <a:spcBef>
                          <a:spcPts val="0"/>
                        </a:spcBef>
                        <a:spcAft>
                          <a:spcPts val="0"/>
                        </a:spcAft>
                      </a:pPr>
                      <a:r>
                        <a:rPr lang="en-US" sz="1600">
                          <a:effectLst/>
                        </a:rPr>
                        <a:t>Mid July 2023</a:t>
                      </a:r>
                      <a:endParaRPr lang="en-US" sz="1600">
                        <a:solidFill>
                          <a:srgbClr val="000000"/>
                        </a:solidFill>
                        <a:effectLst/>
                        <a:latin typeface="Times New Roman" panose="02020603050405020304" pitchFamily="18" charset="0"/>
                        <a:ea typeface="ヒラギノ角ゴ Pro W3"/>
                      </a:endParaRPr>
                    </a:p>
                  </a:txBody>
                  <a:tcPr marL="50284" marR="50284" marT="0" marB="0"/>
                </a:tc>
                <a:tc>
                  <a:txBody>
                    <a:bodyPr/>
                    <a:lstStyle/>
                    <a:p>
                      <a:pPr marL="0" marR="0">
                        <a:spcBef>
                          <a:spcPts val="0"/>
                        </a:spcBef>
                        <a:spcAft>
                          <a:spcPts val="0"/>
                        </a:spcAft>
                      </a:pPr>
                      <a:r>
                        <a:rPr lang="en-US" sz="1600" dirty="0">
                          <a:effectLst/>
                        </a:rPr>
                        <a:t>Commissions with successful applicants will be awarded.  Commissions will award sub-recipients for a September 1, 2023 start date.</a:t>
                      </a:r>
                      <a:endParaRPr lang="en-US" sz="1600" dirty="0">
                        <a:solidFill>
                          <a:srgbClr val="000000"/>
                        </a:solidFill>
                        <a:effectLst/>
                        <a:latin typeface="Times New Roman" panose="02020603050405020304" pitchFamily="18" charset="0"/>
                        <a:ea typeface="ヒラギノ角ゴ Pro W3"/>
                      </a:endParaRPr>
                    </a:p>
                  </a:txBody>
                  <a:tcPr marL="50284" marR="50284" marT="0" marB="0"/>
                </a:tc>
                <a:extLst>
                  <a:ext uri="{0D108BD9-81ED-4DB2-BD59-A6C34878D82A}">
                    <a16:rowId xmlns:a16="http://schemas.microsoft.com/office/drawing/2014/main" val="1767483325"/>
                  </a:ext>
                </a:extLst>
              </a:tr>
            </a:tbl>
          </a:graphicData>
        </a:graphic>
      </p:graphicFrame>
    </p:spTree>
    <p:extLst>
      <p:ext uri="{BB962C8B-B14F-4D97-AF65-F5344CB8AC3E}">
        <p14:creationId xmlns:p14="http://schemas.microsoft.com/office/powerpoint/2010/main" val="2029595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51FBC-A333-433D-97B9-FE05BA1D9DD2}"/>
              </a:ext>
            </a:extLst>
          </p:cNvPr>
          <p:cNvSpPr txBox="1"/>
          <p:nvPr/>
        </p:nvSpPr>
        <p:spPr>
          <a:xfrm>
            <a:off x="533400" y="228600"/>
            <a:ext cx="45720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Page</a:t>
            </a:r>
            <a:r>
              <a:rPr kumimoji="0" lang="en-US" sz="4800" b="0" i="0" u="none" strike="noStrike" kern="1200" cap="none" spc="-6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Limitations</a:t>
            </a:r>
            <a:endParaRPr lang="en-US" dirty="0"/>
          </a:p>
        </p:txBody>
      </p:sp>
      <p:sp>
        <p:nvSpPr>
          <p:cNvPr id="5" name="TextBox 4">
            <a:extLst>
              <a:ext uri="{FF2B5EF4-FFF2-40B4-BE49-F238E27FC236}">
                <a16:creationId xmlns:a16="http://schemas.microsoft.com/office/drawing/2014/main" id="{F01479EA-740A-4C2B-B4EF-3F8EB4E9A9CF}"/>
              </a:ext>
            </a:extLst>
          </p:cNvPr>
          <p:cNvSpPr txBox="1"/>
          <p:nvPr/>
        </p:nvSpPr>
        <p:spPr>
          <a:xfrm>
            <a:off x="266700" y="1059597"/>
            <a:ext cx="8610600" cy="5173852"/>
          </a:xfrm>
          <a:prstGeom prst="rect">
            <a:avLst/>
          </a:prstGeom>
          <a:noFill/>
        </p:spPr>
        <p:txBody>
          <a:bodyPr wrap="square">
            <a:spAutoFit/>
          </a:bodyPr>
          <a:lstStyle/>
          <a:p>
            <a:pPr marL="299085" indent="-287020">
              <a:lnSpc>
                <a:spcPts val="3080"/>
              </a:lnSpc>
              <a:spcBef>
                <a:spcPts val="100"/>
              </a:spcBef>
              <a:buClr>
                <a:srgbClr val="8D1414"/>
              </a:buClr>
              <a:buSzPct val="144444"/>
              <a:buFont typeface="Arial"/>
              <a:buChar char="•"/>
              <a:tabLst>
                <a:tab pos="299720" algn="l"/>
              </a:tabLst>
            </a:pPr>
            <a:r>
              <a:rPr lang="en-US" sz="1800" spc="-5" dirty="0">
                <a:latin typeface="Corbel"/>
                <a:cs typeface="Corbel"/>
              </a:rPr>
              <a:t>There</a:t>
            </a:r>
            <a:r>
              <a:rPr lang="en-US" sz="1800" spc="-30" dirty="0">
                <a:latin typeface="Corbel"/>
                <a:cs typeface="Corbel"/>
              </a:rPr>
              <a:t> </a:t>
            </a:r>
            <a:r>
              <a:rPr lang="en-US" sz="1800" spc="-5" dirty="0">
                <a:latin typeface="Corbel"/>
                <a:cs typeface="Corbel"/>
              </a:rPr>
              <a:t>are</a:t>
            </a:r>
            <a:r>
              <a:rPr lang="en-US" sz="1800" dirty="0">
                <a:latin typeface="Corbel"/>
                <a:cs typeface="Corbel"/>
              </a:rPr>
              <a:t> </a:t>
            </a:r>
            <a:r>
              <a:rPr lang="en-US" sz="1800" spc="-5" dirty="0">
                <a:latin typeface="Corbel"/>
                <a:cs typeface="Corbel"/>
              </a:rPr>
              <a:t>two sections with mandatory page limits: </a:t>
            </a:r>
            <a:r>
              <a:rPr lang="en-US" sz="1800" b="1" dirty="0">
                <a:latin typeface="Corbel"/>
                <a:cs typeface="Corbel"/>
              </a:rPr>
              <a:t>Narrative</a:t>
            </a:r>
            <a:r>
              <a:rPr lang="en-US" sz="1800" b="1" spc="-15" dirty="0">
                <a:latin typeface="Corbel"/>
                <a:cs typeface="Corbel"/>
              </a:rPr>
              <a:t> </a:t>
            </a:r>
            <a:r>
              <a:rPr lang="en-US" sz="1800" spc="-5" dirty="0">
                <a:latin typeface="Corbel"/>
                <a:cs typeface="Corbel"/>
              </a:rPr>
              <a:t>and</a:t>
            </a:r>
            <a:r>
              <a:rPr lang="en-US" sz="1800" spc="-10" dirty="0">
                <a:latin typeface="Corbel"/>
                <a:cs typeface="Corbel"/>
              </a:rPr>
              <a:t> </a:t>
            </a:r>
            <a:r>
              <a:rPr lang="en-US" sz="1800" b="1" dirty="0">
                <a:latin typeface="Corbel"/>
                <a:cs typeface="Corbel"/>
              </a:rPr>
              <a:t>Logic</a:t>
            </a:r>
            <a:r>
              <a:rPr lang="en-US" sz="1800" b="1" spc="-20" dirty="0">
                <a:latin typeface="Corbel"/>
                <a:cs typeface="Corbel"/>
              </a:rPr>
              <a:t> </a:t>
            </a:r>
            <a:r>
              <a:rPr lang="en-US" sz="1800" b="1" spc="-5" dirty="0">
                <a:latin typeface="Corbel"/>
                <a:cs typeface="Corbel"/>
              </a:rPr>
              <a:t>Model.</a:t>
            </a:r>
            <a:endParaRPr lang="en-US" sz="1800" dirty="0">
              <a:latin typeface="Corbel"/>
              <a:cs typeface="Corbel"/>
            </a:endParaRPr>
          </a:p>
          <a:p>
            <a:pPr marL="299085" marR="1124585" indent="-287020">
              <a:lnSpc>
                <a:spcPts val="2920"/>
              </a:lnSpc>
              <a:spcBef>
                <a:spcPts val="1285"/>
              </a:spcBef>
              <a:buClr>
                <a:srgbClr val="8D1414"/>
              </a:buClr>
              <a:buSzPct val="144444"/>
              <a:buFont typeface="Arial"/>
              <a:buChar char="•"/>
              <a:tabLst>
                <a:tab pos="299720" algn="l"/>
              </a:tabLst>
            </a:pPr>
            <a:r>
              <a:rPr lang="en-US" sz="1800" spc="-5" dirty="0">
                <a:latin typeface="Corbel"/>
                <a:cs typeface="Corbel"/>
              </a:rPr>
              <a:t>Applications </a:t>
            </a:r>
            <a:r>
              <a:rPr lang="en-US" sz="1800" spc="-10" dirty="0">
                <a:latin typeface="Corbel"/>
                <a:cs typeface="Corbel"/>
              </a:rPr>
              <a:t>must </a:t>
            </a:r>
            <a:r>
              <a:rPr lang="en-US" sz="1800" spc="-5" dirty="0">
                <a:latin typeface="Corbel"/>
                <a:cs typeface="Corbel"/>
              </a:rPr>
              <a:t>not exceed </a:t>
            </a:r>
            <a:r>
              <a:rPr lang="en-US" sz="1800" dirty="0">
                <a:latin typeface="Corbel"/>
                <a:cs typeface="Corbel"/>
              </a:rPr>
              <a:t>10 </a:t>
            </a:r>
            <a:r>
              <a:rPr lang="en-US" sz="1800" spc="-5" dirty="0">
                <a:latin typeface="Corbel"/>
                <a:cs typeface="Corbel"/>
              </a:rPr>
              <a:t>pages </a:t>
            </a:r>
            <a:r>
              <a:rPr lang="en-US" sz="1800" dirty="0">
                <a:latin typeface="Corbel"/>
                <a:cs typeface="Corbel"/>
              </a:rPr>
              <a:t>for </a:t>
            </a:r>
            <a:r>
              <a:rPr lang="en-US" sz="1800" spc="-5" dirty="0">
                <a:latin typeface="Corbel"/>
                <a:cs typeface="Corbel"/>
              </a:rPr>
              <a:t>the Narrative</a:t>
            </a:r>
            <a:r>
              <a:rPr lang="en-US" sz="1800" spc="-20" dirty="0">
                <a:latin typeface="Corbel"/>
                <a:cs typeface="Corbel"/>
              </a:rPr>
              <a:t> </a:t>
            </a:r>
            <a:r>
              <a:rPr lang="en-US" sz="1800" spc="-5" dirty="0">
                <a:latin typeface="Corbel"/>
                <a:cs typeface="Corbel"/>
              </a:rPr>
              <a:t>or</a:t>
            </a:r>
            <a:r>
              <a:rPr lang="en-US" sz="1800" spc="-15" dirty="0">
                <a:latin typeface="Corbel"/>
                <a:cs typeface="Corbel"/>
              </a:rPr>
              <a:t> </a:t>
            </a:r>
            <a:r>
              <a:rPr lang="en-US" sz="1800" dirty="0">
                <a:latin typeface="Corbel"/>
                <a:cs typeface="Corbel"/>
              </a:rPr>
              <a:t>12</a:t>
            </a:r>
            <a:r>
              <a:rPr lang="en-US" sz="1800" spc="-15" dirty="0">
                <a:latin typeface="Corbel"/>
                <a:cs typeface="Corbel"/>
              </a:rPr>
              <a:t> </a:t>
            </a:r>
            <a:r>
              <a:rPr lang="en-US" sz="1800" spc="-5" dirty="0">
                <a:latin typeface="Corbel"/>
                <a:cs typeface="Corbel"/>
              </a:rPr>
              <a:t>pages</a:t>
            </a:r>
            <a:r>
              <a:rPr lang="en-US" sz="1800" spc="5" dirty="0">
                <a:latin typeface="Corbel"/>
                <a:cs typeface="Corbel"/>
              </a:rPr>
              <a:t> </a:t>
            </a:r>
            <a:r>
              <a:rPr lang="en-US" sz="1800" dirty="0">
                <a:latin typeface="Corbel"/>
                <a:cs typeface="Corbel"/>
              </a:rPr>
              <a:t>for</a:t>
            </a:r>
            <a:r>
              <a:rPr lang="en-US" sz="1800" spc="-15" dirty="0">
                <a:latin typeface="Corbel"/>
                <a:cs typeface="Corbel"/>
              </a:rPr>
              <a:t> Rural</a:t>
            </a:r>
            <a:r>
              <a:rPr lang="en-US" sz="1800" spc="5" dirty="0">
                <a:latin typeface="Corbel"/>
                <a:cs typeface="Corbel"/>
              </a:rPr>
              <a:t> </a:t>
            </a:r>
            <a:r>
              <a:rPr lang="en-US" sz="1800" spc="-5" dirty="0">
                <a:latin typeface="Corbel"/>
                <a:cs typeface="Corbel"/>
              </a:rPr>
              <a:t>Intermediaries.</a:t>
            </a:r>
            <a:endParaRPr lang="en-US" sz="1800" dirty="0">
              <a:latin typeface="Corbel"/>
              <a:cs typeface="Corbel"/>
            </a:endParaRPr>
          </a:p>
          <a:p>
            <a:pPr marL="299085" marR="419734" indent="-287020">
              <a:lnSpc>
                <a:spcPts val="2590"/>
              </a:lnSpc>
              <a:spcBef>
                <a:spcPts val="1180"/>
              </a:spcBef>
              <a:buClr>
                <a:srgbClr val="8D1414"/>
              </a:buClr>
              <a:buSzPct val="143750"/>
              <a:buFont typeface="Arial"/>
              <a:buChar char="•"/>
              <a:tabLst>
                <a:tab pos="360045" algn="l"/>
                <a:tab pos="360680" algn="l"/>
              </a:tabLst>
            </a:pPr>
            <a:r>
              <a:rPr lang="en-US" sz="1800" dirty="0"/>
              <a:t>	</a:t>
            </a:r>
            <a:r>
              <a:rPr lang="en-US" sz="1800" spc="-5" dirty="0">
                <a:latin typeface="Corbel"/>
                <a:cs typeface="Corbel"/>
              </a:rPr>
              <a:t>In</a:t>
            </a:r>
            <a:r>
              <a:rPr lang="en-US" sz="1800" spc="-20" dirty="0">
                <a:latin typeface="Corbel"/>
                <a:cs typeface="Corbel"/>
              </a:rPr>
              <a:t> </a:t>
            </a:r>
            <a:r>
              <a:rPr lang="en-US" sz="1800" spc="-5" dirty="0">
                <a:latin typeface="Corbel"/>
                <a:cs typeface="Corbel"/>
              </a:rPr>
              <a:t>determining</a:t>
            </a:r>
            <a:r>
              <a:rPr lang="en-US" sz="1800" spc="30" dirty="0">
                <a:latin typeface="Corbel"/>
                <a:cs typeface="Corbel"/>
              </a:rPr>
              <a:t> </a:t>
            </a:r>
            <a:r>
              <a:rPr lang="en-US" sz="1800" spc="-5" dirty="0">
                <a:latin typeface="Corbel"/>
                <a:cs typeface="Corbel"/>
              </a:rPr>
              <a:t>whether</a:t>
            </a:r>
            <a:r>
              <a:rPr lang="en-US" sz="1800" spc="10" dirty="0">
                <a:latin typeface="Corbel"/>
                <a:cs typeface="Corbel"/>
              </a:rPr>
              <a:t> </a:t>
            </a:r>
            <a:r>
              <a:rPr lang="en-US" sz="1800" dirty="0">
                <a:latin typeface="Corbel"/>
                <a:cs typeface="Corbel"/>
              </a:rPr>
              <a:t>an</a:t>
            </a:r>
            <a:r>
              <a:rPr lang="en-US" sz="1800" spc="-10" dirty="0">
                <a:latin typeface="Corbel"/>
                <a:cs typeface="Corbel"/>
              </a:rPr>
              <a:t> </a:t>
            </a:r>
            <a:r>
              <a:rPr lang="en-US" sz="1800" spc="-5" dirty="0">
                <a:latin typeface="Corbel"/>
                <a:cs typeface="Corbel"/>
              </a:rPr>
              <a:t>application</a:t>
            </a:r>
            <a:r>
              <a:rPr lang="en-US" sz="1800" spc="15" dirty="0">
                <a:latin typeface="Corbel"/>
                <a:cs typeface="Corbel"/>
              </a:rPr>
              <a:t> </a:t>
            </a:r>
            <a:r>
              <a:rPr lang="en-US" sz="1800" spc="-5" dirty="0">
                <a:latin typeface="Corbel"/>
                <a:cs typeface="Corbel"/>
              </a:rPr>
              <a:t>complies</a:t>
            </a:r>
            <a:r>
              <a:rPr lang="en-US" sz="1800" dirty="0">
                <a:latin typeface="Corbel"/>
                <a:cs typeface="Corbel"/>
              </a:rPr>
              <a:t> </a:t>
            </a:r>
            <a:r>
              <a:rPr lang="en-US" sz="1800" spc="-5" dirty="0">
                <a:latin typeface="Corbel"/>
                <a:cs typeface="Corbel"/>
              </a:rPr>
              <a:t>with</a:t>
            </a:r>
            <a:r>
              <a:rPr lang="en-US" sz="1800" spc="15" dirty="0">
                <a:latin typeface="Corbel"/>
                <a:cs typeface="Corbel"/>
              </a:rPr>
              <a:t> </a:t>
            </a:r>
            <a:r>
              <a:rPr lang="en-US" sz="1800" spc="-5" dirty="0">
                <a:latin typeface="Corbel"/>
                <a:cs typeface="Corbel"/>
              </a:rPr>
              <a:t>page </a:t>
            </a:r>
            <a:r>
              <a:rPr lang="en-US" sz="1800" spc="-465" dirty="0">
                <a:latin typeface="Corbel"/>
                <a:cs typeface="Corbel"/>
              </a:rPr>
              <a:t> </a:t>
            </a:r>
            <a:r>
              <a:rPr lang="en-US" sz="1800" spc="-5" dirty="0">
                <a:latin typeface="Corbel"/>
                <a:cs typeface="Corbel"/>
              </a:rPr>
              <a:t>limits, </a:t>
            </a:r>
            <a:r>
              <a:rPr lang="en-US" sz="1800" spc="-10" dirty="0">
                <a:latin typeface="Corbel"/>
                <a:cs typeface="Corbel"/>
              </a:rPr>
              <a:t>the </a:t>
            </a:r>
            <a:r>
              <a:rPr lang="en-US" sz="1800" spc="-5" dirty="0">
                <a:latin typeface="Corbel"/>
                <a:cs typeface="Corbel"/>
              </a:rPr>
              <a:t>Corporation will count </a:t>
            </a:r>
            <a:r>
              <a:rPr lang="en-US" sz="1800" spc="-10" dirty="0">
                <a:latin typeface="Corbel"/>
                <a:cs typeface="Corbel"/>
              </a:rPr>
              <a:t>the </a:t>
            </a:r>
            <a:r>
              <a:rPr lang="en-US" sz="1800" spc="-5" dirty="0">
                <a:latin typeface="Corbel"/>
                <a:cs typeface="Corbel"/>
              </a:rPr>
              <a:t>following </a:t>
            </a:r>
            <a:r>
              <a:rPr lang="en-US" sz="1800" dirty="0">
                <a:latin typeface="Corbel"/>
                <a:cs typeface="Corbel"/>
              </a:rPr>
              <a:t>for </a:t>
            </a:r>
            <a:r>
              <a:rPr lang="en-US" sz="1800" spc="-10" dirty="0">
                <a:latin typeface="Corbel"/>
                <a:cs typeface="Corbel"/>
              </a:rPr>
              <a:t>the </a:t>
            </a:r>
            <a:r>
              <a:rPr lang="en-US" sz="1800" b="1" spc="-5" dirty="0">
                <a:latin typeface="Corbel"/>
                <a:cs typeface="Corbel"/>
              </a:rPr>
              <a:t>N</a:t>
            </a:r>
            <a:r>
              <a:rPr lang="en-US" sz="1800" b="1" dirty="0">
                <a:latin typeface="Corbel"/>
                <a:cs typeface="Corbel"/>
              </a:rPr>
              <a:t>arrative:</a:t>
            </a:r>
            <a:endParaRPr lang="en-US" sz="1800" dirty="0">
              <a:latin typeface="Corbel"/>
              <a:cs typeface="Corbel"/>
            </a:endParaRPr>
          </a:p>
          <a:p>
            <a:pPr marL="299085" marR="141605" indent="-287020">
              <a:lnSpc>
                <a:spcPts val="2590"/>
              </a:lnSpc>
              <a:spcBef>
                <a:spcPts val="1185"/>
              </a:spcBef>
              <a:buClr>
                <a:srgbClr val="8D1414"/>
              </a:buClr>
              <a:buSzPct val="143750"/>
              <a:buFont typeface="Arial"/>
              <a:buChar char="•"/>
              <a:tabLst>
                <a:tab pos="299720" algn="l"/>
              </a:tabLst>
            </a:pPr>
            <a:r>
              <a:rPr lang="en-US" sz="1800" spc="-5" dirty="0">
                <a:latin typeface="Corbel"/>
                <a:cs typeface="Corbel"/>
              </a:rPr>
              <a:t>The </a:t>
            </a:r>
            <a:r>
              <a:rPr lang="en-US" sz="1800" spc="-10" dirty="0">
                <a:latin typeface="Corbel"/>
                <a:cs typeface="Corbel"/>
              </a:rPr>
              <a:t>application’s </a:t>
            </a:r>
            <a:r>
              <a:rPr lang="en-US" sz="1800" spc="-5" dirty="0">
                <a:latin typeface="Corbel"/>
                <a:cs typeface="Corbel"/>
              </a:rPr>
              <a:t>Executive </a:t>
            </a:r>
            <a:r>
              <a:rPr lang="en-US" sz="1800" spc="-15" dirty="0">
                <a:latin typeface="Corbel"/>
                <a:cs typeface="Corbel"/>
              </a:rPr>
              <a:t>Summary, </a:t>
            </a:r>
            <a:r>
              <a:rPr lang="en-US" sz="1800" spc="-5" dirty="0">
                <a:latin typeface="Corbel"/>
                <a:cs typeface="Corbel"/>
              </a:rPr>
              <a:t>SF 424 </a:t>
            </a:r>
            <a:r>
              <a:rPr lang="en-US" sz="1800" spc="-5" dirty="0" err="1">
                <a:latin typeface="Corbel"/>
                <a:cs typeface="Corbel"/>
              </a:rPr>
              <a:t>Facesheet</a:t>
            </a:r>
            <a:r>
              <a:rPr lang="en-US" sz="1800" spc="-5" dirty="0">
                <a:latin typeface="Corbel"/>
                <a:cs typeface="Corbel"/>
              </a:rPr>
              <a:t>, </a:t>
            </a:r>
            <a:r>
              <a:rPr lang="en-US" sz="1800" spc="-10" dirty="0">
                <a:latin typeface="Corbel"/>
                <a:cs typeface="Corbel"/>
              </a:rPr>
              <a:t>and </a:t>
            </a:r>
            <a:r>
              <a:rPr lang="en-US" sz="1800" spc="-470" dirty="0">
                <a:latin typeface="Corbel"/>
                <a:cs typeface="Corbel"/>
              </a:rPr>
              <a:t> </a:t>
            </a:r>
            <a:r>
              <a:rPr lang="en-US" sz="1800" spc="-5" dirty="0">
                <a:latin typeface="Corbel"/>
                <a:cs typeface="Corbel"/>
              </a:rPr>
              <a:t>The Narrative</a:t>
            </a:r>
            <a:r>
              <a:rPr lang="en-US" sz="1800" spc="25" dirty="0">
                <a:latin typeface="Corbel"/>
                <a:cs typeface="Corbel"/>
              </a:rPr>
              <a:t> </a:t>
            </a:r>
            <a:r>
              <a:rPr lang="en-US" sz="1800" spc="-5" dirty="0">
                <a:latin typeface="Corbel"/>
                <a:cs typeface="Corbel"/>
              </a:rPr>
              <a:t>portions</a:t>
            </a:r>
            <a:r>
              <a:rPr lang="en-US" sz="1800" dirty="0">
                <a:latin typeface="Corbel"/>
                <a:cs typeface="Corbel"/>
              </a:rPr>
              <a:t> </a:t>
            </a:r>
            <a:r>
              <a:rPr lang="en-US" sz="1800" spc="-5" dirty="0">
                <a:latin typeface="Corbel"/>
                <a:cs typeface="Corbel"/>
              </a:rPr>
              <a:t>contained</a:t>
            </a:r>
            <a:r>
              <a:rPr lang="en-US" sz="1800" spc="5" dirty="0">
                <a:latin typeface="Corbel"/>
                <a:cs typeface="Corbel"/>
              </a:rPr>
              <a:t> </a:t>
            </a:r>
            <a:r>
              <a:rPr lang="en-US" sz="1800" spc="-5" dirty="0">
                <a:latin typeface="Corbel"/>
                <a:cs typeface="Corbel"/>
              </a:rPr>
              <a:t>in </a:t>
            </a:r>
            <a:r>
              <a:rPr lang="en-US" sz="1800" spc="-10" dirty="0">
                <a:latin typeface="Corbel"/>
                <a:cs typeface="Corbel"/>
              </a:rPr>
              <a:t>the</a:t>
            </a:r>
            <a:r>
              <a:rPr lang="en-US" sz="1800" spc="15" dirty="0">
                <a:latin typeface="Corbel"/>
                <a:cs typeface="Corbel"/>
              </a:rPr>
              <a:t> </a:t>
            </a:r>
            <a:r>
              <a:rPr lang="en-US" sz="1800" spc="-5" dirty="0">
                <a:latin typeface="Corbel"/>
                <a:cs typeface="Corbel"/>
              </a:rPr>
              <a:t>Program</a:t>
            </a:r>
            <a:r>
              <a:rPr lang="en-US" sz="1800" spc="-15" dirty="0">
                <a:latin typeface="Corbel"/>
                <a:cs typeface="Corbel"/>
              </a:rPr>
              <a:t> </a:t>
            </a:r>
            <a:r>
              <a:rPr lang="en-US" sz="1800" spc="-5" dirty="0">
                <a:latin typeface="Corbel"/>
                <a:cs typeface="Corbel"/>
              </a:rPr>
              <a:t>Design, </a:t>
            </a:r>
            <a:r>
              <a:rPr lang="en-US" sz="1800" dirty="0">
                <a:latin typeface="Corbel"/>
                <a:cs typeface="Corbel"/>
              </a:rPr>
              <a:t> </a:t>
            </a:r>
            <a:r>
              <a:rPr lang="en-US" sz="1800" spc="-5" dirty="0">
                <a:latin typeface="Corbel"/>
                <a:cs typeface="Corbel"/>
              </a:rPr>
              <a:t>Organizational </a:t>
            </a:r>
            <a:r>
              <a:rPr lang="en-US" sz="1800" spc="-15" dirty="0">
                <a:latin typeface="Corbel"/>
                <a:cs typeface="Corbel"/>
              </a:rPr>
              <a:t>Capacity, </a:t>
            </a:r>
            <a:r>
              <a:rPr lang="en-US" sz="1800" spc="-5" dirty="0">
                <a:latin typeface="Corbel"/>
                <a:cs typeface="Corbel"/>
              </a:rPr>
              <a:t>and </a:t>
            </a:r>
            <a:r>
              <a:rPr lang="en-US" sz="1800" dirty="0">
                <a:latin typeface="Corbel"/>
                <a:cs typeface="Corbel"/>
              </a:rPr>
              <a:t>Cost </a:t>
            </a:r>
            <a:r>
              <a:rPr lang="en-US" sz="1800" spc="-5" dirty="0">
                <a:latin typeface="Corbel"/>
                <a:cs typeface="Corbel"/>
              </a:rPr>
              <a:t>Effectiveness and </a:t>
            </a:r>
            <a:r>
              <a:rPr lang="en-US" sz="1800" dirty="0">
                <a:latin typeface="Corbel"/>
                <a:cs typeface="Corbel"/>
              </a:rPr>
              <a:t>Budget </a:t>
            </a:r>
            <a:r>
              <a:rPr lang="en-US" sz="1800" spc="5" dirty="0">
                <a:latin typeface="Corbel"/>
                <a:cs typeface="Corbel"/>
              </a:rPr>
              <a:t> </a:t>
            </a:r>
            <a:r>
              <a:rPr lang="en-US" sz="1800" dirty="0">
                <a:latin typeface="Corbel"/>
                <a:cs typeface="Corbel"/>
              </a:rPr>
              <a:t>Adequacy</a:t>
            </a:r>
            <a:r>
              <a:rPr lang="en-US" sz="1800" spc="-20" dirty="0">
                <a:latin typeface="Corbel"/>
                <a:cs typeface="Corbel"/>
              </a:rPr>
              <a:t> </a:t>
            </a:r>
            <a:r>
              <a:rPr lang="en-US" sz="1800" spc="-5" dirty="0">
                <a:latin typeface="Corbel"/>
                <a:cs typeface="Corbel"/>
              </a:rPr>
              <a:t>sections</a:t>
            </a:r>
            <a:r>
              <a:rPr lang="en-US" sz="1800" dirty="0">
                <a:latin typeface="Corbel"/>
                <a:cs typeface="Corbel"/>
              </a:rPr>
              <a:t> of</a:t>
            </a:r>
            <a:r>
              <a:rPr lang="en-US" sz="1800" spc="-10" dirty="0">
                <a:latin typeface="Corbel"/>
                <a:cs typeface="Corbel"/>
              </a:rPr>
              <a:t> the</a:t>
            </a:r>
            <a:r>
              <a:rPr lang="en-US" sz="1800" spc="5" dirty="0">
                <a:latin typeface="Corbel"/>
                <a:cs typeface="Corbel"/>
              </a:rPr>
              <a:t> </a:t>
            </a:r>
            <a:r>
              <a:rPr lang="en-US" sz="1800" spc="-5" dirty="0">
                <a:latin typeface="Corbel"/>
                <a:cs typeface="Corbel"/>
              </a:rPr>
              <a:t>application.</a:t>
            </a:r>
            <a:endParaRPr lang="en-US" sz="1800" dirty="0">
              <a:latin typeface="Corbel"/>
              <a:cs typeface="Corbel"/>
            </a:endParaRPr>
          </a:p>
          <a:p>
            <a:pPr marL="299085" marR="5080" indent="-287020">
              <a:lnSpc>
                <a:spcPts val="2590"/>
              </a:lnSpc>
              <a:spcBef>
                <a:spcPts val="1180"/>
              </a:spcBef>
              <a:buClr>
                <a:srgbClr val="8D1414"/>
              </a:buClr>
              <a:buSzPct val="143750"/>
              <a:buFont typeface="Arial"/>
              <a:buChar char="•"/>
              <a:tabLst>
                <a:tab pos="299720" algn="l"/>
              </a:tabLst>
            </a:pPr>
            <a:r>
              <a:rPr lang="en-US" sz="1800" spc="-5" dirty="0">
                <a:latin typeface="Corbel"/>
                <a:cs typeface="Corbel"/>
              </a:rPr>
              <a:t>The Corporation strongly </a:t>
            </a:r>
            <a:r>
              <a:rPr lang="en-US" sz="1800" dirty="0">
                <a:latin typeface="Corbel"/>
                <a:cs typeface="Corbel"/>
              </a:rPr>
              <a:t>encourages </a:t>
            </a:r>
            <a:r>
              <a:rPr lang="en-US" sz="1800" spc="-5" dirty="0">
                <a:latin typeface="Corbel"/>
                <a:cs typeface="Corbel"/>
              </a:rPr>
              <a:t>applicants to print </a:t>
            </a:r>
            <a:r>
              <a:rPr lang="en-US" sz="1800" dirty="0">
                <a:latin typeface="Corbel"/>
                <a:cs typeface="Corbel"/>
              </a:rPr>
              <a:t>out </a:t>
            </a:r>
            <a:r>
              <a:rPr lang="en-US" sz="1800" spc="-10" dirty="0">
                <a:latin typeface="Corbel"/>
                <a:cs typeface="Corbel"/>
              </a:rPr>
              <a:t>the</a:t>
            </a:r>
            <a:r>
              <a:rPr lang="en-US" sz="1800" spc="15"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dirty="0">
                <a:latin typeface="Corbel"/>
                <a:cs typeface="Corbel"/>
              </a:rPr>
              <a:t>from</a:t>
            </a:r>
            <a:r>
              <a:rPr lang="en-US" sz="1800" spc="-25" dirty="0">
                <a:latin typeface="Corbel"/>
                <a:cs typeface="Corbel"/>
              </a:rPr>
              <a:t> </a:t>
            </a:r>
            <a:r>
              <a:rPr lang="en-US" sz="1800" spc="-10" dirty="0">
                <a:latin typeface="Corbel"/>
                <a:cs typeface="Corbel"/>
              </a:rPr>
              <a:t>the</a:t>
            </a:r>
            <a:r>
              <a:rPr lang="en-US" sz="1800" spc="5" dirty="0">
                <a:latin typeface="Corbel"/>
                <a:cs typeface="Corbel"/>
              </a:rPr>
              <a:t> </a:t>
            </a:r>
            <a:r>
              <a:rPr lang="en-US" sz="1800" spc="-10" dirty="0">
                <a:latin typeface="Corbel"/>
                <a:cs typeface="Corbel"/>
              </a:rPr>
              <a:t>“</a:t>
            </a:r>
            <a:r>
              <a:rPr lang="en-US" sz="1800" b="1" spc="-10" dirty="0">
                <a:latin typeface="Corbel"/>
                <a:cs typeface="Corbel"/>
              </a:rPr>
              <a:t>Review”</a:t>
            </a:r>
            <a:r>
              <a:rPr lang="en-US" sz="1800" b="1" spc="-40" dirty="0">
                <a:latin typeface="Corbel"/>
                <a:cs typeface="Corbel"/>
              </a:rPr>
              <a:t> </a:t>
            </a:r>
            <a:r>
              <a:rPr lang="en-US" sz="1800" spc="-5" dirty="0">
                <a:latin typeface="Corbel"/>
                <a:cs typeface="Corbel"/>
              </a:rPr>
              <a:t>tab</a:t>
            </a:r>
            <a:r>
              <a:rPr lang="en-US" sz="1800" dirty="0">
                <a:latin typeface="Corbel"/>
                <a:cs typeface="Corbel"/>
              </a:rPr>
              <a:t> </a:t>
            </a:r>
            <a:r>
              <a:rPr lang="en-US" sz="1800" spc="-5" dirty="0">
                <a:latin typeface="Corbel"/>
                <a:cs typeface="Corbel"/>
              </a:rPr>
              <a:t>prior to submission</a:t>
            </a:r>
            <a:r>
              <a:rPr lang="en-US" sz="1800" spc="10" dirty="0">
                <a:latin typeface="Corbel"/>
                <a:cs typeface="Corbel"/>
              </a:rPr>
              <a:t> </a:t>
            </a:r>
            <a:r>
              <a:rPr lang="en-US" sz="1800" spc="-10" dirty="0">
                <a:latin typeface="Corbel"/>
                <a:cs typeface="Corbel"/>
              </a:rPr>
              <a:t>to </a:t>
            </a:r>
            <a:r>
              <a:rPr lang="en-US" sz="1800" spc="-5" dirty="0">
                <a:latin typeface="Corbel"/>
                <a:cs typeface="Corbel"/>
              </a:rPr>
              <a:t> check </a:t>
            </a:r>
            <a:r>
              <a:rPr lang="en-US" sz="1800" spc="-10" dirty="0">
                <a:latin typeface="Corbel"/>
                <a:cs typeface="Corbel"/>
              </a:rPr>
              <a:t>that the </a:t>
            </a:r>
            <a:r>
              <a:rPr lang="en-US" sz="1800" spc="-5" dirty="0">
                <a:latin typeface="Corbel"/>
                <a:cs typeface="Corbel"/>
              </a:rPr>
              <a:t>application </a:t>
            </a:r>
            <a:r>
              <a:rPr lang="en-US" sz="1800" dirty="0">
                <a:latin typeface="Corbel"/>
                <a:cs typeface="Corbel"/>
              </a:rPr>
              <a:t>does </a:t>
            </a:r>
            <a:r>
              <a:rPr lang="en-US" sz="1800" spc="-5" dirty="0">
                <a:latin typeface="Corbel"/>
                <a:cs typeface="Corbel"/>
              </a:rPr>
              <a:t>not </a:t>
            </a:r>
            <a:r>
              <a:rPr lang="en-US" sz="1800" dirty="0">
                <a:latin typeface="Corbel"/>
                <a:cs typeface="Corbel"/>
              </a:rPr>
              <a:t>exceed </a:t>
            </a:r>
            <a:r>
              <a:rPr lang="en-US" sz="1800" spc="-10" dirty="0">
                <a:latin typeface="Corbel"/>
                <a:cs typeface="Corbel"/>
              </a:rPr>
              <a:t>the </a:t>
            </a:r>
            <a:r>
              <a:rPr lang="en-US" sz="1800" spc="-5" dirty="0">
                <a:latin typeface="Corbel"/>
                <a:cs typeface="Corbel"/>
              </a:rPr>
              <a:t>page limit. </a:t>
            </a:r>
            <a:r>
              <a:rPr lang="en-US" sz="1800" spc="-10" dirty="0">
                <a:latin typeface="Corbel"/>
                <a:cs typeface="Corbel"/>
              </a:rPr>
              <a:t>The </a:t>
            </a:r>
            <a:r>
              <a:rPr lang="en-US" sz="1800" spc="-470"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spc="-5" dirty="0">
                <a:latin typeface="Corbel"/>
                <a:cs typeface="Corbel"/>
              </a:rPr>
              <a:t>page</a:t>
            </a:r>
            <a:r>
              <a:rPr lang="en-US" sz="1800" spc="5" dirty="0">
                <a:latin typeface="Corbel"/>
                <a:cs typeface="Corbel"/>
              </a:rPr>
              <a:t> </a:t>
            </a:r>
            <a:r>
              <a:rPr lang="en-US" sz="1800" spc="-5" dirty="0">
                <a:latin typeface="Corbel"/>
                <a:cs typeface="Corbel"/>
              </a:rPr>
              <a:t>limit</a:t>
            </a:r>
            <a:r>
              <a:rPr lang="en-US" sz="1800" spc="35" dirty="0">
                <a:latin typeface="Corbel"/>
                <a:cs typeface="Corbel"/>
              </a:rPr>
              <a:t> </a:t>
            </a:r>
            <a:r>
              <a:rPr lang="en-US" sz="1800" u="heavy" spc="-5" dirty="0">
                <a:uFill>
                  <a:solidFill>
                    <a:srgbClr val="000000"/>
                  </a:solidFill>
                </a:uFill>
                <a:latin typeface="Corbel"/>
                <a:cs typeface="Corbel"/>
              </a:rPr>
              <a:t>does</a:t>
            </a:r>
            <a:r>
              <a:rPr lang="en-US" sz="1800" u="heavy" spc="-10" dirty="0">
                <a:uFill>
                  <a:solidFill>
                    <a:srgbClr val="000000"/>
                  </a:solidFill>
                </a:uFill>
                <a:latin typeface="Corbel"/>
                <a:cs typeface="Corbel"/>
              </a:rPr>
              <a:t> </a:t>
            </a:r>
            <a:r>
              <a:rPr lang="en-US" sz="1800" u="heavy" spc="-5" dirty="0">
                <a:uFill>
                  <a:solidFill>
                    <a:srgbClr val="000000"/>
                  </a:solidFill>
                </a:uFill>
                <a:latin typeface="Corbel"/>
                <a:cs typeface="Corbel"/>
              </a:rPr>
              <a:t>not</a:t>
            </a:r>
            <a:r>
              <a:rPr lang="en-US" sz="1800" u="heavy" dirty="0">
                <a:uFill>
                  <a:solidFill>
                    <a:srgbClr val="000000"/>
                  </a:solidFill>
                </a:uFill>
                <a:latin typeface="Corbel"/>
                <a:cs typeface="Corbel"/>
              </a:rPr>
              <a:t> </a:t>
            </a:r>
            <a:r>
              <a:rPr lang="en-US" sz="1800" spc="-5" dirty="0">
                <a:latin typeface="Corbel"/>
                <a:cs typeface="Corbel"/>
              </a:rPr>
              <a:t>include</a:t>
            </a:r>
            <a:r>
              <a:rPr lang="en-US" sz="1800" spc="20"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Budget,</a:t>
            </a:r>
            <a:r>
              <a:rPr lang="en-US" sz="1800" spc="5" dirty="0">
                <a:latin typeface="Corbel"/>
                <a:cs typeface="Corbel"/>
              </a:rPr>
              <a:t> </a:t>
            </a:r>
            <a:r>
              <a:rPr lang="en-US" sz="1800" spc="-10" dirty="0">
                <a:latin typeface="Corbel"/>
                <a:cs typeface="Corbel"/>
              </a:rPr>
              <a:t>narrative</a:t>
            </a:r>
            <a:r>
              <a:rPr lang="en-US" sz="1800" spc="-5" dirty="0">
                <a:latin typeface="Corbel"/>
                <a:cs typeface="Corbel"/>
              </a:rPr>
              <a:t> portion</a:t>
            </a:r>
            <a:r>
              <a:rPr lang="en-US" sz="1800" spc="-10" dirty="0">
                <a:latin typeface="Corbel"/>
                <a:cs typeface="Corbel"/>
              </a:rPr>
              <a:t> </a:t>
            </a:r>
            <a:r>
              <a:rPr lang="en-US" sz="1800" dirty="0">
                <a:latin typeface="Corbel"/>
                <a:cs typeface="Corbel"/>
              </a:rPr>
              <a:t>of</a:t>
            </a:r>
            <a:r>
              <a:rPr lang="en-US" sz="1800" spc="-1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Evaluation</a:t>
            </a:r>
            <a:r>
              <a:rPr lang="en-US" sz="1800" spc="15" dirty="0">
                <a:latin typeface="Corbel"/>
                <a:cs typeface="Corbel"/>
              </a:rPr>
              <a:t> </a:t>
            </a:r>
            <a:r>
              <a:rPr lang="en-US" sz="1800" spc="-5" dirty="0">
                <a:latin typeface="Corbel"/>
                <a:cs typeface="Corbel"/>
              </a:rPr>
              <a:t>Plan,</a:t>
            </a:r>
            <a:r>
              <a:rPr lang="en-US" sz="1800" spc="15"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Logic</a:t>
            </a:r>
            <a:r>
              <a:rPr lang="en-US" sz="1800" spc="5" dirty="0">
                <a:latin typeface="Corbel"/>
                <a:cs typeface="Corbel"/>
              </a:rPr>
              <a:t> </a:t>
            </a:r>
            <a:r>
              <a:rPr lang="en-US" sz="1800" spc="-5" dirty="0">
                <a:latin typeface="Corbel"/>
                <a:cs typeface="Corbel"/>
              </a:rPr>
              <a:t>Model,</a:t>
            </a:r>
            <a:r>
              <a:rPr lang="en-US" sz="1800" spc="10" dirty="0">
                <a:latin typeface="Corbel"/>
                <a:cs typeface="Corbel"/>
              </a:rPr>
              <a:t> </a:t>
            </a:r>
            <a:r>
              <a:rPr lang="en-US" sz="1800" spc="-5" dirty="0">
                <a:latin typeface="Corbel"/>
                <a:cs typeface="Corbel"/>
              </a:rPr>
              <a:t>performance </a:t>
            </a:r>
            <a:r>
              <a:rPr lang="en-US" sz="1800" dirty="0">
                <a:latin typeface="Corbel"/>
                <a:cs typeface="Corbel"/>
              </a:rPr>
              <a:t> measures,</a:t>
            </a:r>
            <a:r>
              <a:rPr lang="en-US" sz="1800" spc="-10" dirty="0">
                <a:latin typeface="Corbel"/>
                <a:cs typeface="Corbel"/>
              </a:rPr>
              <a:t> </a:t>
            </a:r>
            <a:r>
              <a:rPr lang="en-US" sz="1800" dirty="0">
                <a:latin typeface="Corbel"/>
                <a:cs typeface="Corbel"/>
              </a:rPr>
              <a:t>or</a:t>
            </a:r>
            <a:r>
              <a:rPr lang="en-US" sz="1800" spc="-2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supplementary</a:t>
            </a:r>
            <a:r>
              <a:rPr lang="en-US" sz="1800" dirty="0">
                <a:latin typeface="Corbel"/>
                <a:cs typeface="Corbel"/>
              </a:rPr>
              <a:t> </a:t>
            </a:r>
            <a:r>
              <a:rPr lang="en-US" sz="1800" spc="-5" dirty="0">
                <a:latin typeface="Corbel"/>
                <a:cs typeface="Corbel"/>
              </a:rPr>
              <a:t>materials,</a:t>
            </a:r>
            <a:r>
              <a:rPr lang="en-US" sz="1800" spc="25" dirty="0">
                <a:latin typeface="Corbel"/>
                <a:cs typeface="Corbel"/>
              </a:rPr>
              <a:t> </a:t>
            </a:r>
            <a:r>
              <a:rPr lang="en-US" sz="1800" spc="-5" dirty="0">
                <a:latin typeface="Corbel"/>
                <a:cs typeface="Corbel"/>
              </a:rPr>
              <a:t>if</a:t>
            </a:r>
            <a:r>
              <a:rPr lang="en-US" sz="1800" spc="5" dirty="0">
                <a:latin typeface="Corbel"/>
                <a:cs typeface="Corbel"/>
              </a:rPr>
              <a:t> </a:t>
            </a:r>
            <a:r>
              <a:rPr lang="en-US" sz="1800" spc="-5" dirty="0">
                <a:latin typeface="Corbel"/>
                <a:cs typeface="Corbel"/>
              </a:rPr>
              <a:t>applicable.</a:t>
            </a:r>
            <a:endParaRPr lang="en-US" sz="1800" dirty="0">
              <a:latin typeface="Corbel"/>
              <a:cs typeface="Corbel"/>
            </a:endParaRPr>
          </a:p>
        </p:txBody>
      </p:sp>
    </p:spTree>
    <p:extLst>
      <p:ext uri="{BB962C8B-B14F-4D97-AF65-F5344CB8AC3E}">
        <p14:creationId xmlns:p14="http://schemas.microsoft.com/office/powerpoint/2010/main" val="3834841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381000"/>
            <a:ext cx="5334000" cy="750888"/>
          </a:xfrm>
          <a:prstGeom prst="rect">
            <a:avLst/>
          </a:prstGeom>
        </p:spPr>
        <p:txBody>
          <a:bodyPr vert="horz" wrap="square" lIns="0" tIns="12065" rIns="0" bIns="0" rtlCol="0">
            <a:spAutoFit/>
          </a:bodyPr>
          <a:lstStyle/>
          <a:p>
            <a:pPr marL="12700">
              <a:lnSpc>
                <a:spcPct val="100000"/>
              </a:lnSpc>
              <a:spcBef>
                <a:spcPts val="95"/>
              </a:spcBef>
            </a:pPr>
            <a:r>
              <a:rPr spc="-5" dirty="0"/>
              <a:t>Page</a:t>
            </a:r>
            <a:r>
              <a:rPr spc="-65" dirty="0"/>
              <a:t> </a:t>
            </a:r>
            <a:r>
              <a:rPr spc="-5" dirty="0"/>
              <a:t>Limitations</a:t>
            </a:r>
          </a:p>
        </p:txBody>
      </p:sp>
      <p:sp>
        <p:nvSpPr>
          <p:cNvPr id="3" name="object 3"/>
          <p:cNvSpPr txBox="1"/>
          <p:nvPr/>
        </p:nvSpPr>
        <p:spPr>
          <a:xfrm>
            <a:off x="571500" y="1524000"/>
            <a:ext cx="8001000" cy="4332596"/>
          </a:xfrm>
          <a:prstGeom prst="rect">
            <a:avLst/>
          </a:prstGeom>
        </p:spPr>
        <p:txBody>
          <a:bodyPr vert="horz" wrap="square" lIns="0" tIns="13335" rIns="0" bIns="0" rtlCol="0">
            <a:spAutoFit/>
          </a:bodyPr>
          <a:lstStyle/>
          <a:p>
            <a:pPr marL="299085" indent="-287020">
              <a:lnSpc>
                <a:spcPct val="100000"/>
              </a:lnSpc>
              <a:spcBef>
                <a:spcPts val="105"/>
              </a:spcBef>
              <a:buClr>
                <a:srgbClr val="8D1414"/>
              </a:buClr>
              <a:buSzPct val="144444"/>
              <a:buFont typeface="Arial"/>
              <a:buChar char="•"/>
              <a:tabLst>
                <a:tab pos="299720" algn="l"/>
              </a:tabLst>
            </a:pPr>
            <a:r>
              <a:rPr lang="en-US" sz="2400" b="1" spc="-5" dirty="0">
                <a:latin typeface="Corbel"/>
                <a:cs typeface="Corbel"/>
              </a:rPr>
              <a:t>LOGIC</a:t>
            </a:r>
            <a:r>
              <a:rPr lang="en-US" sz="2400" b="1" spc="-20" dirty="0">
                <a:latin typeface="Corbel"/>
                <a:cs typeface="Corbel"/>
              </a:rPr>
              <a:t> </a:t>
            </a:r>
            <a:r>
              <a:rPr lang="en-US" sz="2400" b="1" spc="-5" dirty="0">
                <a:latin typeface="Corbel"/>
                <a:cs typeface="Corbel"/>
              </a:rPr>
              <a:t>MODEL</a:t>
            </a:r>
            <a:r>
              <a:rPr lang="en-US" sz="2250" b="1" dirty="0">
                <a:latin typeface="Corbel"/>
                <a:cs typeface="Corbel"/>
              </a:rPr>
              <a:t/>
            </a:r>
            <a:br>
              <a:rPr lang="en-US" sz="2250" b="1" dirty="0">
                <a:latin typeface="Corbel"/>
                <a:cs typeface="Corbel"/>
              </a:rPr>
            </a:br>
            <a:r>
              <a:rPr sz="2250" spc="-5" dirty="0">
                <a:latin typeface="Corbel"/>
                <a:cs typeface="Corbel"/>
              </a:rPr>
              <a:t>The </a:t>
            </a:r>
            <a:r>
              <a:rPr sz="2250" dirty="0">
                <a:latin typeface="Corbel"/>
                <a:cs typeface="Corbel"/>
              </a:rPr>
              <a:t>Logic Model may </a:t>
            </a:r>
            <a:r>
              <a:rPr sz="2250" spc="-5" dirty="0">
                <a:latin typeface="Corbel"/>
                <a:cs typeface="Corbel"/>
              </a:rPr>
              <a:t>not </a:t>
            </a:r>
            <a:r>
              <a:rPr sz="2250" spc="5" dirty="0">
                <a:latin typeface="Corbel"/>
                <a:cs typeface="Corbel"/>
              </a:rPr>
              <a:t>exceed </a:t>
            </a:r>
            <a:r>
              <a:rPr sz="2250" u="heavy" spc="-5" dirty="0">
                <a:uFill>
                  <a:solidFill>
                    <a:srgbClr val="000000"/>
                  </a:solidFill>
                </a:uFill>
                <a:latin typeface="Corbel"/>
                <a:cs typeface="Corbel"/>
              </a:rPr>
              <a:t>three </a:t>
            </a:r>
            <a:r>
              <a:rPr sz="2250" u="heavy" dirty="0">
                <a:uFill>
                  <a:solidFill>
                    <a:srgbClr val="000000"/>
                  </a:solidFill>
                </a:uFill>
                <a:latin typeface="Corbel"/>
                <a:cs typeface="Corbel"/>
              </a:rPr>
              <a:t>pages </a:t>
            </a:r>
            <a:r>
              <a:rPr sz="2250" dirty="0">
                <a:latin typeface="Corbel"/>
                <a:cs typeface="Corbel"/>
              </a:rPr>
              <a:t>when printed with </a:t>
            </a:r>
            <a:r>
              <a:rPr sz="2250" spc="-440" dirty="0">
                <a:latin typeface="Corbel"/>
                <a:cs typeface="Corbel"/>
              </a:rPr>
              <a:t> </a:t>
            </a:r>
            <a:r>
              <a:rPr sz="2250" spc="-5" dirty="0">
                <a:latin typeface="Corbel"/>
                <a:cs typeface="Corbel"/>
              </a:rPr>
              <a:t>the </a:t>
            </a:r>
            <a:r>
              <a:rPr sz="2250" dirty="0">
                <a:latin typeface="Corbel"/>
                <a:cs typeface="Corbel"/>
              </a:rPr>
              <a:t>application</a:t>
            </a:r>
            <a:r>
              <a:rPr sz="2250" spc="-20" dirty="0">
                <a:latin typeface="Corbel"/>
                <a:cs typeface="Corbel"/>
              </a:rPr>
              <a:t> </a:t>
            </a:r>
            <a:r>
              <a:rPr sz="2250" dirty="0">
                <a:latin typeface="Corbel"/>
                <a:cs typeface="Corbel"/>
              </a:rPr>
              <a:t>from</a:t>
            </a:r>
            <a:r>
              <a:rPr sz="2250" spc="-30" dirty="0">
                <a:latin typeface="Corbel"/>
                <a:cs typeface="Corbel"/>
              </a:rPr>
              <a:t> </a:t>
            </a:r>
            <a:r>
              <a:rPr sz="2250" spc="-5" dirty="0">
                <a:latin typeface="Corbel"/>
                <a:cs typeface="Corbel"/>
              </a:rPr>
              <a:t>the </a:t>
            </a:r>
            <a:r>
              <a:rPr sz="2250" spc="-10" dirty="0">
                <a:latin typeface="Corbel"/>
                <a:cs typeface="Corbel"/>
              </a:rPr>
              <a:t>“Review” </a:t>
            </a:r>
            <a:r>
              <a:rPr sz="2250" spc="-5" dirty="0">
                <a:latin typeface="Corbel"/>
                <a:cs typeface="Corbel"/>
              </a:rPr>
              <a:t>tab</a:t>
            </a:r>
            <a:r>
              <a:rPr sz="2250" spc="-30" dirty="0">
                <a:latin typeface="Corbel"/>
                <a:cs typeface="Corbel"/>
              </a:rPr>
              <a:t> </a:t>
            </a:r>
            <a:r>
              <a:rPr sz="2250" dirty="0">
                <a:latin typeface="Corbel"/>
                <a:cs typeface="Corbel"/>
              </a:rPr>
              <a:t>in</a:t>
            </a:r>
            <a:r>
              <a:rPr sz="2250" spc="-10" dirty="0">
                <a:latin typeface="Corbel"/>
                <a:cs typeface="Corbel"/>
              </a:rPr>
              <a:t> </a:t>
            </a:r>
            <a:r>
              <a:rPr sz="2250" dirty="0">
                <a:latin typeface="Corbel"/>
                <a:cs typeface="Corbel"/>
              </a:rPr>
              <a:t>eGrants.</a:t>
            </a:r>
          </a:p>
          <a:p>
            <a:pPr marL="12065" marR="5080">
              <a:lnSpc>
                <a:spcPct val="100000"/>
              </a:lnSpc>
              <a:spcBef>
                <a:spcPts val="1140"/>
              </a:spcBef>
              <a:buClr>
                <a:srgbClr val="8D1414"/>
              </a:buClr>
              <a:buSzPct val="144444"/>
              <a:tabLst>
                <a:tab pos="299720" algn="l"/>
              </a:tabLst>
            </a:pPr>
            <a:r>
              <a:rPr sz="2250" b="1" spc="-5" dirty="0">
                <a:latin typeface="Corbel"/>
                <a:cs typeface="Corbel"/>
              </a:rPr>
              <a:t>Please note the length </a:t>
            </a:r>
            <a:r>
              <a:rPr sz="2250" b="1" dirty="0">
                <a:latin typeface="Corbel"/>
                <a:cs typeface="Corbel"/>
              </a:rPr>
              <a:t>of a </a:t>
            </a:r>
            <a:r>
              <a:rPr sz="2250" b="1" spc="-5" dirty="0">
                <a:latin typeface="Corbel"/>
                <a:cs typeface="Corbel"/>
              </a:rPr>
              <a:t>document </a:t>
            </a:r>
            <a:r>
              <a:rPr sz="2250" b="1" dirty="0">
                <a:latin typeface="Corbel"/>
                <a:cs typeface="Corbel"/>
              </a:rPr>
              <a:t>in word processing </a:t>
            </a:r>
            <a:r>
              <a:rPr sz="2250" b="1" spc="5" dirty="0">
                <a:latin typeface="Corbel"/>
                <a:cs typeface="Corbel"/>
              </a:rPr>
              <a:t> </a:t>
            </a:r>
            <a:r>
              <a:rPr sz="2250" b="1" dirty="0">
                <a:latin typeface="Corbel"/>
                <a:cs typeface="Corbel"/>
              </a:rPr>
              <a:t>software may be different than what </a:t>
            </a:r>
            <a:r>
              <a:rPr sz="2250" b="1" spc="-5" dirty="0">
                <a:latin typeface="Corbel"/>
                <a:cs typeface="Corbel"/>
              </a:rPr>
              <a:t>will </a:t>
            </a:r>
            <a:r>
              <a:rPr sz="2250" b="1" dirty="0">
                <a:latin typeface="Corbel"/>
                <a:cs typeface="Corbel"/>
              </a:rPr>
              <a:t>print </a:t>
            </a:r>
            <a:r>
              <a:rPr sz="2250" b="1" spc="-5" dirty="0">
                <a:latin typeface="Corbel"/>
                <a:cs typeface="Corbel"/>
              </a:rPr>
              <a:t>out </a:t>
            </a:r>
            <a:r>
              <a:rPr sz="2250" b="1" dirty="0">
                <a:latin typeface="Corbel"/>
                <a:cs typeface="Corbel"/>
              </a:rPr>
              <a:t>in </a:t>
            </a:r>
            <a:r>
              <a:rPr sz="2250" b="1" spc="-5" dirty="0">
                <a:latin typeface="Corbel"/>
                <a:cs typeface="Corbel"/>
              </a:rPr>
              <a:t>the </a:t>
            </a:r>
            <a:r>
              <a:rPr sz="2250" b="1" dirty="0">
                <a:latin typeface="Corbel"/>
                <a:cs typeface="Corbel"/>
              </a:rPr>
              <a:t> </a:t>
            </a:r>
            <a:r>
              <a:rPr lang="en-US" sz="2250" b="1" spc="-20" dirty="0">
                <a:latin typeface="Corbel"/>
                <a:cs typeface="Corbel"/>
              </a:rPr>
              <a:t>AmeriCorps' </a:t>
            </a:r>
            <a:r>
              <a:rPr sz="2250" b="1" dirty="0">
                <a:latin typeface="Corbel"/>
                <a:cs typeface="Corbel"/>
              </a:rPr>
              <a:t>web-based system. </a:t>
            </a:r>
            <a:r>
              <a:rPr sz="2250" spc="-5" dirty="0">
                <a:latin typeface="Corbel"/>
                <a:cs typeface="Corbel"/>
              </a:rPr>
              <a:t>Reviewers </a:t>
            </a:r>
            <a:r>
              <a:rPr sz="2250" dirty="0">
                <a:latin typeface="Corbel"/>
                <a:cs typeface="Corbel"/>
              </a:rPr>
              <a:t>will </a:t>
            </a:r>
            <a:r>
              <a:rPr sz="2250" spc="-5" dirty="0">
                <a:latin typeface="Corbel"/>
                <a:cs typeface="Corbel"/>
              </a:rPr>
              <a:t>not </a:t>
            </a:r>
            <a:r>
              <a:rPr sz="2250" dirty="0">
                <a:latin typeface="Corbel"/>
                <a:cs typeface="Corbel"/>
              </a:rPr>
              <a:t>consider </a:t>
            </a:r>
            <a:r>
              <a:rPr sz="2250" spc="-5" dirty="0">
                <a:latin typeface="Corbel"/>
                <a:cs typeface="Corbel"/>
              </a:rPr>
              <a:t>any </a:t>
            </a:r>
            <a:r>
              <a:rPr sz="2250" dirty="0">
                <a:latin typeface="Corbel"/>
                <a:cs typeface="Corbel"/>
              </a:rPr>
              <a:t>submitted material </a:t>
            </a:r>
            <a:r>
              <a:rPr sz="2250" spc="-5" dirty="0">
                <a:latin typeface="Corbel"/>
                <a:cs typeface="Corbel"/>
              </a:rPr>
              <a:t>that </a:t>
            </a:r>
            <a:r>
              <a:rPr sz="2250" spc="5" dirty="0">
                <a:latin typeface="Corbel"/>
                <a:cs typeface="Corbel"/>
              </a:rPr>
              <a:t>exceeds </a:t>
            </a:r>
            <a:r>
              <a:rPr sz="2250" spc="-5" dirty="0">
                <a:latin typeface="Corbel"/>
                <a:cs typeface="Corbel"/>
              </a:rPr>
              <a:t>the </a:t>
            </a:r>
            <a:r>
              <a:rPr sz="2250" dirty="0">
                <a:latin typeface="Corbel"/>
                <a:cs typeface="Corbel"/>
              </a:rPr>
              <a:t>page limits in </a:t>
            </a:r>
            <a:r>
              <a:rPr sz="2250" spc="-5" dirty="0">
                <a:latin typeface="Corbel"/>
                <a:cs typeface="Corbel"/>
              </a:rPr>
              <a:t>the </a:t>
            </a:r>
            <a:r>
              <a:rPr sz="2250" dirty="0">
                <a:latin typeface="Corbel"/>
                <a:cs typeface="Corbel"/>
              </a:rPr>
              <a:t>printed report, </a:t>
            </a:r>
            <a:r>
              <a:rPr sz="2250" spc="-5" dirty="0">
                <a:latin typeface="Corbel"/>
                <a:cs typeface="Corbel"/>
              </a:rPr>
              <a:t>also, </a:t>
            </a:r>
            <a:r>
              <a:rPr sz="2250" b="1" spc="-5" dirty="0">
                <a:solidFill>
                  <a:srgbClr val="BB1C1C"/>
                </a:solidFill>
                <a:latin typeface="Corbel"/>
                <a:cs typeface="Corbel"/>
              </a:rPr>
              <a:t>note </a:t>
            </a:r>
            <a:r>
              <a:rPr sz="2250" b="1" dirty="0">
                <a:solidFill>
                  <a:srgbClr val="BB1C1C"/>
                </a:solidFill>
                <a:latin typeface="Corbel"/>
                <a:cs typeface="Corbel"/>
              </a:rPr>
              <a:t>that </a:t>
            </a:r>
            <a:r>
              <a:rPr sz="2250" b="1" spc="-5" dirty="0">
                <a:solidFill>
                  <a:srgbClr val="BB1C1C"/>
                </a:solidFill>
                <a:latin typeface="Corbel"/>
                <a:cs typeface="Corbel"/>
              </a:rPr>
              <a:t>the </a:t>
            </a:r>
            <a:r>
              <a:rPr sz="2250" b="1" dirty="0">
                <a:solidFill>
                  <a:srgbClr val="BB1C1C"/>
                </a:solidFill>
                <a:latin typeface="Corbel"/>
                <a:cs typeface="Corbel"/>
              </a:rPr>
              <a:t>system </a:t>
            </a:r>
            <a:r>
              <a:rPr sz="2250" b="1" spc="-5" dirty="0">
                <a:solidFill>
                  <a:srgbClr val="BB1C1C"/>
                </a:solidFill>
                <a:latin typeface="Corbel"/>
                <a:cs typeface="Corbel"/>
              </a:rPr>
              <a:t>will not prevent </a:t>
            </a:r>
            <a:r>
              <a:rPr sz="2250" b="1" dirty="0">
                <a:solidFill>
                  <a:srgbClr val="BB1C1C"/>
                </a:solidFill>
                <a:latin typeface="Corbel"/>
                <a:cs typeface="Corbel"/>
              </a:rPr>
              <a:t>an </a:t>
            </a:r>
            <a:r>
              <a:rPr sz="2250" b="1" spc="-5" dirty="0">
                <a:solidFill>
                  <a:srgbClr val="BB1C1C"/>
                </a:solidFill>
                <a:latin typeface="Corbel"/>
                <a:cs typeface="Corbel"/>
              </a:rPr>
              <a:t>applicant </a:t>
            </a:r>
            <a:r>
              <a:rPr sz="2250" b="1" spc="-450" dirty="0">
                <a:solidFill>
                  <a:srgbClr val="BB1C1C"/>
                </a:solidFill>
                <a:latin typeface="Corbel"/>
                <a:cs typeface="Corbel"/>
              </a:rPr>
              <a:t> </a:t>
            </a:r>
            <a:r>
              <a:rPr sz="2250" b="1" dirty="0">
                <a:solidFill>
                  <a:srgbClr val="BB1C1C"/>
                </a:solidFill>
                <a:latin typeface="Corbel"/>
                <a:cs typeface="Corbel"/>
              </a:rPr>
              <a:t>from </a:t>
            </a:r>
            <a:r>
              <a:rPr sz="2250" b="1" spc="-5" dirty="0">
                <a:solidFill>
                  <a:srgbClr val="BB1C1C"/>
                </a:solidFill>
                <a:latin typeface="Corbel"/>
                <a:cs typeface="Corbel"/>
              </a:rPr>
              <a:t>entering </a:t>
            </a:r>
            <a:r>
              <a:rPr sz="2250" b="1" dirty="0">
                <a:solidFill>
                  <a:srgbClr val="BB1C1C"/>
                </a:solidFill>
                <a:latin typeface="Corbel"/>
                <a:cs typeface="Corbel"/>
              </a:rPr>
              <a:t>text that </a:t>
            </a:r>
            <a:r>
              <a:rPr sz="2250" b="1" spc="-5" dirty="0">
                <a:solidFill>
                  <a:srgbClr val="BB1C1C"/>
                </a:solidFill>
                <a:latin typeface="Corbel"/>
                <a:cs typeface="Corbel"/>
              </a:rPr>
              <a:t>will </a:t>
            </a:r>
            <a:r>
              <a:rPr sz="2250" b="1" spc="-10" dirty="0">
                <a:solidFill>
                  <a:srgbClr val="BB1C1C"/>
                </a:solidFill>
                <a:latin typeface="Corbel"/>
                <a:cs typeface="Corbel"/>
              </a:rPr>
              <a:t>exceed </a:t>
            </a:r>
            <a:r>
              <a:rPr sz="2250" b="1" dirty="0">
                <a:solidFill>
                  <a:srgbClr val="BB1C1C"/>
                </a:solidFill>
                <a:latin typeface="Corbel"/>
                <a:cs typeface="Corbel"/>
              </a:rPr>
              <a:t>page </a:t>
            </a:r>
            <a:r>
              <a:rPr sz="2250" b="1" spc="-5" dirty="0">
                <a:solidFill>
                  <a:srgbClr val="BB1C1C"/>
                </a:solidFill>
                <a:latin typeface="Corbel"/>
                <a:cs typeface="Corbel"/>
              </a:rPr>
              <a:t>limitations. </a:t>
            </a:r>
            <a:r>
              <a:rPr lang="en-US" sz="2250" b="1" spc="-5" dirty="0">
                <a:solidFill>
                  <a:srgbClr val="BB1C1C"/>
                </a:solidFill>
                <a:latin typeface="Corbel"/>
                <a:cs typeface="Corbel"/>
              </a:rPr>
              <a:t/>
            </a:r>
            <a:br>
              <a:rPr lang="en-US" sz="2250" b="1" spc="-5" dirty="0">
                <a:solidFill>
                  <a:srgbClr val="BB1C1C"/>
                </a:solidFill>
                <a:latin typeface="Corbel"/>
                <a:cs typeface="Corbel"/>
              </a:rPr>
            </a:br>
            <a:r>
              <a:rPr lang="en-US" sz="2250" b="1" spc="-5" dirty="0">
                <a:solidFill>
                  <a:srgbClr val="BB1C1C"/>
                </a:solidFill>
                <a:latin typeface="Corbel"/>
                <a:cs typeface="Corbel"/>
              </a:rPr>
              <a:t/>
            </a:r>
            <a:br>
              <a:rPr lang="en-US" sz="2250" b="1" spc="-5" dirty="0">
                <a:solidFill>
                  <a:srgbClr val="BB1C1C"/>
                </a:solidFill>
                <a:latin typeface="Corbel"/>
                <a:cs typeface="Corbel"/>
              </a:rPr>
            </a:br>
            <a:r>
              <a:rPr sz="2250" dirty="0">
                <a:latin typeface="Corbel"/>
                <a:cs typeface="Corbel"/>
              </a:rPr>
              <a:t>This</a:t>
            </a:r>
            <a:r>
              <a:rPr sz="2250" spc="5" dirty="0">
                <a:latin typeface="Corbel"/>
                <a:cs typeface="Corbel"/>
              </a:rPr>
              <a:t> </a:t>
            </a:r>
            <a:r>
              <a:rPr sz="2250" dirty="0">
                <a:latin typeface="Corbel"/>
                <a:cs typeface="Corbel"/>
              </a:rPr>
              <a:t>applies to both </a:t>
            </a:r>
            <a:r>
              <a:rPr sz="2250" spc="-5" dirty="0">
                <a:latin typeface="Corbel"/>
                <a:cs typeface="Corbel"/>
              </a:rPr>
              <a:t>the </a:t>
            </a:r>
            <a:r>
              <a:rPr sz="2250" dirty="0">
                <a:latin typeface="Corbel"/>
                <a:cs typeface="Corbel"/>
              </a:rPr>
              <a:t>application page limit </a:t>
            </a:r>
            <a:r>
              <a:rPr sz="2250" spc="-5" dirty="0">
                <a:latin typeface="Corbel"/>
                <a:cs typeface="Corbel"/>
              </a:rPr>
              <a:t>and the </a:t>
            </a:r>
            <a:r>
              <a:rPr sz="2250" dirty="0">
                <a:latin typeface="Corbel"/>
                <a:cs typeface="Corbel"/>
              </a:rPr>
              <a:t>Logic </a:t>
            </a:r>
            <a:r>
              <a:rPr sz="2250" spc="5" dirty="0">
                <a:latin typeface="Corbel"/>
                <a:cs typeface="Corbel"/>
              </a:rPr>
              <a:t>Model</a:t>
            </a:r>
            <a:r>
              <a:rPr sz="2250" spc="10" dirty="0">
                <a:latin typeface="Corbel"/>
                <a:cs typeface="Corbel"/>
              </a:rPr>
              <a:t> </a:t>
            </a:r>
            <a:r>
              <a:rPr sz="2250" dirty="0">
                <a:latin typeface="Corbel"/>
                <a:cs typeface="Corbel"/>
              </a:rPr>
              <a:t>page</a:t>
            </a:r>
            <a:r>
              <a:rPr sz="2250" spc="-5" dirty="0">
                <a:latin typeface="Corbel"/>
                <a:cs typeface="Corbel"/>
              </a:rPr>
              <a:t> </a:t>
            </a:r>
            <a:r>
              <a:rPr sz="2250" dirty="0">
                <a:latin typeface="Corbel"/>
                <a:cs typeface="Corbel"/>
              </a:rPr>
              <a:t>limit.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CE960-6D67-413E-B73F-07B9C12DB5CB}"/>
              </a:ext>
            </a:extLst>
          </p:cNvPr>
          <p:cNvSpPr txBox="1"/>
          <p:nvPr/>
        </p:nvSpPr>
        <p:spPr>
          <a:xfrm>
            <a:off x="381000" y="228600"/>
            <a:ext cx="4572000" cy="830997"/>
          </a:xfrm>
          <a:prstGeom prst="rect">
            <a:avLst/>
          </a:prstGeom>
          <a:noFill/>
        </p:spPr>
        <p:txBody>
          <a:bodyPr wrap="square">
            <a:spAutoFit/>
          </a:bodyPr>
          <a:lstStyle/>
          <a:p>
            <a:r>
              <a:rPr kumimoji="0" lang="en-US" sz="4800" b="0" i="0" u="none" strike="noStrike" kern="1200" cap="none" spc="-5" normalizeH="0" baseline="0" noProof="0">
                <a:ln>
                  <a:noFill/>
                </a:ln>
                <a:solidFill>
                  <a:srgbClr val="000000">
                    <a:lumMod val="75000"/>
                    <a:lumOff val="25000"/>
                  </a:srgbClr>
                </a:solidFill>
                <a:effectLst/>
                <a:uLnTx/>
                <a:uFillTx/>
                <a:latin typeface="Calibri Light" panose="020F0302020204030204"/>
                <a:ea typeface="+mj-ea"/>
                <a:cs typeface="+mj-cs"/>
              </a:rPr>
              <a:t>Funding</a:t>
            </a:r>
            <a:r>
              <a:rPr kumimoji="0" lang="en-US" sz="4800" b="0" i="0" u="none" strike="noStrike" kern="1200" cap="none" spc="-70" normalizeH="0" baseline="0" noProof="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35" normalizeH="0" baseline="0" noProof="0">
                <a:ln>
                  <a:noFill/>
                </a:ln>
                <a:solidFill>
                  <a:srgbClr val="000000">
                    <a:lumMod val="75000"/>
                    <a:lumOff val="25000"/>
                  </a:srgbClr>
                </a:solidFill>
                <a:effectLst/>
                <a:uLnTx/>
                <a:uFillTx/>
                <a:latin typeface="Calibri Light" panose="020F0302020204030204"/>
                <a:ea typeface="+mj-ea"/>
                <a:cs typeface="+mj-cs"/>
              </a:rPr>
              <a:t>Period</a:t>
            </a:r>
            <a:endParaRPr lang="en-US" dirty="0"/>
          </a:p>
        </p:txBody>
      </p:sp>
      <p:sp>
        <p:nvSpPr>
          <p:cNvPr id="7" name="TextBox 6">
            <a:extLst>
              <a:ext uri="{FF2B5EF4-FFF2-40B4-BE49-F238E27FC236}">
                <a16:creationId xmlns:a16="http://schemas.microsoft.com/office/drawing/2014/main" id="{9CBA4091-8FD4-43FF-9056-DD93BF65409E}"/>
              </a:ext>
            </a:extLst>
          </p:cNvPr>
          <p:cNvSpPr txBox="1"/>
          <p:nvPr/>
        </p:nvSpPr>
        <p:spPr>
          <a:xfrm>
            <a:off x="152400" y="1219200"/>
            <a:ext cx="8610600" cy="2610971"/>
          </a:xfrm>
          <a:prstGeom prst="rect">
            <a:avLst/>
          </a:prstGeom>
          <a:noFill/>
        </p:spPr>
        <p:txBody>
          <a:bodyPr wrap="square">
            <a:spAutoFit/>
          </a:bodyPr>
          <a:lstStyle/>
          <a:p>
            <a:pPr marL="12065" marR="5080" algn="just">
              <a:lnSpc>
                <a:spcPct val="100000"/>
              </a:lnSpc>
              <a:spcBef>
                <a:spcPts val="100"/>
              </a:spcBef>
              <a:buClr>
                <a:srgbClr val="8D1414"/>
              </a:buClr>
              <a:buSzPct val="143750"/>
              <a:tabLst>
                <a:tab pos="299720" algn="l"/>
              </a:tabLst>
            </a:pPr>
            <a:r>
              <a:rPr lang="en-US" sz="2400" b="1" spc="-5" dirty="0">
                <a:latin typeface="Corbel"/>
                <a:cs typeface="Corbel"/>
              </a:rPr>
              <a:t>F</a:t>
            </a:r>
            <a:r>
              <a:rPr lang="en-US" sz="2400" b="1" dirty="0">
                <a:latin typeface="Corbel"/>
                <a:cs typeface="Corbel"/>
              </a:rPr>
              <a:t>or</a:t>
            </a:r>
            <a:r>
              <a:rPr lang="en-US" sz="2400" b="1" spc="-5" dirty="0">
                <a:latin typeface="Corbel"/>
                <a:cs typeface="Corbel"/>
              </a:rPr>
              <a:t> </a:t>
            </a:r>
            <a:r>
              <a:rPr lang="en-US" sz="2400" b="1" spc="5" dirty="0">
                <a:latin typeface="Corbel"/>
                <a:cs typeface="Corbel"/>
              </a:rPr>
              <a:t>Ne</a:t>
            </a:r>
            <a:r>
              <a:rPr lang="en-US" sz="2400" b="1" dirty="0">
                <a:latin typeface="Corbel"/>
                <a:cs typeface="Corbel"/>
              </a:rPr>
              <a:t>w</a:t>
            </a:r>
            <a:r>
              <a:rPr lang="en-US" sz="2400" b="1" spc="-5" dirty="0">
                <a:latin typeface="Corbel"/>
                <a:cs typeface="Corbel"/>
              </a:rPr>
              <a:t> </a:t>
            </a:r>
            <a:r>
              <a:rPr lang="en-US" sz="2400" b="1" dirty="0">
                <a:latin typeface="Corbel"/>
                <a:cs typeface="Corbel"/>
              </a:rPr>
              <a:t>and </a:t>
            </a:r>
            <a:r>
              <a:rPr lang="en-US" sz="2400" b="1" spc="-45" dirty="0" err="1">
                <a:latin typeface="Corbel"/>
                <a:cs typeface="Corbel"/>
              </a:rPr>
              <a:t>R</a:t>
            </a:r>
            <a:r>
              <a:rPr lang="en-US" sz="2400" b="1" spc="5" dirty="0" err="1">
                <a:latin typeface="Corbel"/>
                <a:cs typeface="Corbel"/>
              </a:rPr>
              <a:t>e</a:t>
            </a:r>
            <a:r>
              <a:rPr lang="en-US" sz="2400" b="1" spc="-5" dirty="0" err="1">
                <a:latin typeface="Corbel"/>
                <a:cs typeface="Corbel"/>
              </a:rPr>
              <a:t>c</a:t>
            </a:r>
            <a:r>
              <a:rPr lang="en-US" sz="2400" b="1" dirty="0" err="1">
                <a:latin typeface="Corbel"/>
                <a:cs typeface="Corbel"/>
              </a:rPr>
              <a:t>o</a:t>
            </a:r>
            <a:r>
              <a:rPr lang="en-US" sz="2400" b="1" spc="-5" dirty="0" err="1">
                <a:latin typeface="Corbel"/>
                <a:cs typeface="Corbel"/>
              </a:rPr>
              <a:t>m</a:t>
            </a:r>
            <a:r>
              <a:rPr lang="en-US" sz="2400" b="1" dirty="0" err="1">
                <a:latin typeface="Corbel"/>
                <a:cs typeface="Corbel"/>
              </a:rPr>
              <a:t>p</a:t>
            </a:r>
            <a:r>
              <a:rPr lang="en-US" sz="2400" b="1" spc="5" dirty="0" err="1">
                <a:latin typeface="Corbel"/>
                <a:cs typeface="Corbel"/>
              </a:rPr>
              <a:t>e</a:t>
            </a:r>
            <a:r>
              <a:rPr lang="en-US" sz="2400" b="1" dirty="0" err="1">
                <a:latin typeface="Corbel"/>
                <a:cs typeface="Corbel"/>
              </a:rPr>
              <a:t>ting</a:t>
            </a:r>
            <a:r>
              <a:rPr lang="en-US" sz="2400" b="1" spc="10" dirty="0">
                <a:latin typeface="Corbel"/>
                <a:cs typeface="Corbel"/>
              </a:rPr>
              <a:t> </a:t>
            </a:r>
            <a:r>
              <a:rPr lang="en-US" sz="2400" b="1" dirty="0">
                <a:latin typeface="Corbel"/>
                <a:cs typeface="Corbel"/>
              </a:rPr>
              <a:t>app</a:t>
            </a:r>
            <a:r>
              <a:rPr lang="en-US" sz="2400" b="1" spc="-5" dirty="0">
                <a:latin typeface="Corbel"/>
                <a:cs typeface="Corbel"/>
              </a:rPr>
              <a:t>l</a:t>
            </a:r>
            <a:r>
              <a:rPr lang="en-US" sz="2400" b="1" dirty="0">
                <a:latin typeface="Corbel"/>
                <a:cs typeface="Corbel"/>
              </a:rPr>
              <a:t>i</a:t>
            </a:r>
            <a:r>
              <a:rPr lang="en-US" sz="2400" b="1" spc="-5" dirty="0">
                <a:latin typeface="Corbel"/>
                <a:cs typeface="Corbel"/>
              </a:rPr>
              <a:t>c</a:t>
            </a:r>
            <a:r>
              <a:rPr lang="en-US" sz="2400" b="1" dirty="0">
                <a:latin typeface="Corbel"/>
                <a:cs typeface="Corbel"/>
              </a:rPr>
              <a:t>ants,</a:t>
            </a:r>
            <a:r>
              <a:rPr lang="en-US" sz="2400" b="1" spc="35" dirty="0">
                <a:latin typeface="Corbel"/>
                <a:cs typeface="Corbel"/>
              </a:rPr>
              <a:t> </a:t>
            </a:r>
            <a:r>
              <a:rPr lang="en-US" sz="2400" b="1" dirty="0">
                <a:latin typeface="Corbel"/>
                <a:cs typeface="Corbel"/>
              </a:rPr>
              <a:t>this</a:t>
            </a:r>
            <a:r>
              <a:rPr lang="en-US" sz="2400" b="1" spc="-15" dirty="0">
                <a:latin typeface="Corbel"/>
                <a:cs typeface="Corbel"/>
              </a:rPr>
              <a:t> </a:t>
            </a:r>
            <a:r>
              <a:rPr lang="en-US" sz="2400" b="1" dirty="0">
                <a:latin typeface="Corbel"/>
                <a:cs typeface="Corbel"/>
              </a:rPr>
              <a:t>is</a:t>
            </a:r>
            <a:r>
              <a:rPr lang="en-US" sz="2400" b="1" spc="-265" dirty="0">
                <a:latin typeface="Corbel"/>
                <a:cs typeface="Corbel"/>
              </a:rPr>
              <a:t> </a:t>
            </a:r>
            <a:r>
              <a:rPr lang="en-US" sz="2400" b="1" spc="-195" dirty="0">
                <a:latin typeface="Corbel"/>
                <a:cs typeface="Corbel"/>
              </a:rPr>
              <a:t>Y</a:t>
            </a:r>
            <a:r>
              <a:rPr lang="en-US" sz="2400" b="1" spc="5" dirty="0">
                <a:latin typeface="Corbel"/>
                <a:cs typeface="Corbel"/>
              </a:rPr>
              <a:t>e</a:t>
            </a:r>
            <a:r>
              <a:rPr lang="en-US" sz="2400" b="1" dirty="0">
                <a:latin typeface="Corbel"/>
                <a:cs typeface="Corbel"/>
              </a:rPr>
              <a:t>ar</a:t>
            </a:r>
            <a:r>
              <a:rPr lang="en-US" sz="2400" b="1" spc="-5" dirty="0">
                <a:latin typeface="Corbel"/>
                <a:cs typeface="Corbel"/>
              </a:rPr>
              <a:t> </a:t>
            </a:r>
            <a:r>
              <a:rPr lang="en-US" sz="2400" b="1" dirty="0">
                <a:latin typeface="Corbel"/>
                <a:cs typeface="Corbel"/>
              </a:rPr>
              <a:t>1</a:t>
            </a:r>
            <a:r>
              <a:rPr lang="en-US" sz="2400" b="1" spc="10" dirty="0">
                <a:latin typeface="Corbel"/>
                <a:cs typeface="Corbel"/>
              </a:rPr>
              <a:t> </a:t>
            </a:r>
            <a:r>
              <a:rPr lang="en-US" sz="2400" b="1" dirty="0">
                <a:latin typeface="Corbel"/>
                <a:cs typeface="Corbel"/>
              </a:rPr>
              <a:t>of 3 of a </a:t>
            </a:r>
            <a:r>
              <a:rPr lang="en-US" sz="2400" b="1" spc="-5" dirty="0">
                <a:latin typeface="Corbel"/>
                <a:cs typeface="Corbel"/>
              </a:rPr>
              <a:t>multi-year </a:t>
            </a:r>
            <a:r>
              <a:rPr lang="en-US" sz="2400" b="1" dirty="0">
                <a:latin typeface="Corbel"/>
                <a:cs typeface="Corbel"/>
              </a:rPr>
              <a:t>grant period </a:t>
            </a:r>
            <a:r>
              <a:rPr lang="en-US" sz="2400" b="1" spc="-5" dirty="0">
                <a:latin typeface="Corbel"/>
                <a:cs typeface="Corbel"/>
              </a:rPr>
              <a:t>covering </a:t>
            </a:r>
            <a:r>
              <a:rPr lang="en-US" sz="2400" b="1" dirty="0">
                <a:latin typeface="Corbel"/>
                <a:cs typeface="Corbel"/>
              </a:rPr>
              <a:t>the </a:t>
            </a:r>
            <a:r>
              <a:rPr lang="en-US" sz="2400" b="1" spc="-5" dirty="0">
                <a:latin typeface="Corbel"/>
                <a:cs typeface="Corbel"/>
              </a:rPr>
              <a:t>following </a:t>
            </a:r>
            <a:r>
              <a:rPr lang="en-US" sz="2400" b="1" dirty="0">
                <a:latin typeface="Corbel"/>
                <a:cs typeface="Corbel"/>
              </a:rPr>
              <a:t>funding </a:t>
            </a:r>
            <a:r>
              <a:rPr lang="en-US" sz="2400" b="1" spc="5" dirty="0">
                <a:latin typeface="Corbel"/>
                <a:cs typeface="Corbel"/>
              </a:rPr>
              <a:t> </a:t>
            </a:r>
            <a:r>
              <a:rPr lang="en-US" sz="2400" b="1" dirty="0">
                <a:latin typeface="Corbel"/>
                <a:cs typeface="Corbel"/>
              </a:rPr>
              <a:t>periods:</a:t>
            </a:r>
            <a:endParaRPr lang="en-US" sz="2400" dirty="0">
              <a:latin typeface="Corbel"/>
              <a:cs typeface="Corbel"/>
            </a:endParaRPr>
          </a:p>
          <a:p>
            <a:pPr marL="1213485" lvl="1" indent="-287655">
              <a:lnSpc>
                <a:spcPct val="100000"/>
              </a:lnSpc>
              <a:spcBef>
                <a:spcPts val="1240"/>
              </a:spcBef>
              <a:buClr>
                <a:srgbClr val="8D1414"/>
              </a:buClr>
              <a:buSzPct val="144642"/>
              <a:buFont typeface="Arial"/>
              <a:buChar char="•"/>
              <a:tabLst>
                <a:tab pos="1214120" algn="l"/>
              </a:tabLst>
            </a:pPr>
            <a:r>
              <a:rPr lang="en-US" sz="2800" spc="-229" dirty="0">
                <a:latin typeface="Corbel"/>
                <a:cs typeface="Corbel"/>
              </a:rPr>
              <a:t>Y</a:t>
            </a:r>
            <a:r>
              <a:rPr lang="en-US" sz="2800" spc="-5" dirty="0">
                <a:latin typeface="Corbel"/>
                <a:cs typeface="Corbel"/>
              </a:rPr>
              <a:t>e</a:t>
            </a:r>
            <a:r>
              <a:rPr lang="en-US" sz="2800" spc="-10" dirty="0">
                <a:latin typeface="Corbel"/>
                <a:cs typeface="Corbel"/>
              </a:rPr>
              <a:t>a</a:t>
            </a:r>
            <a:r>
              <a:rPr lang="en-US" sz="2800" spc="-5" dirty="0">
                <a:latin typeface="Corbel"/>
                <a:cs typeface="Corbel"/>
              </a:rPr>
              <a:t>r</a:t>
            </a:r>
            <a:r>
              <a:rPr lang="en-US" sz="2800" dirty="0">
                <a:latin typeface="Corbel"/>
                <a:cs typeface="Corbel"/>
              </a:rPr>
              <a:t> </a:t>
            </a:r>
            <a:r>
              <a:rPr lang="en-US" sz="2800" spc="-15" dirty="0">
                <a:latin typeface="Corbel"/>
                <a:cs typeface="Corbel"/>
              </a:rPr>
              <a:t>1</a:t>
            </a:r>
            <a:r>
              <a:rPr lang="en-US" sz="2800" spc="-5" dirty="0">
                <a:latin typeface="Corbel"/>
                <a:cs typeface="Corbel"/>
              </a:rPr>
              <a:t>:</a:t>
            </a:r>
            <a:r>
              <a:rPr lang="en-US" sz="2800" dirty="0">
                <a:latin typeface="Corbel"/>
                <a:cs typeface="Corbel"/>
              </a:rPr>
              <a:t> </a:t>
            </a:r>
            <a:r>
              <a:rPr lang="en-US" sz="2800" spc="-270" dirty="0">
                <a:latin typeface="Corbel"/>
                <a:cs typeface="Corbel"/>
              </a:rPr>
              <a:t> </a:t>
            </a:r>
            <a:r>
              <a:rPr lang="en-US" sz="2800" dirty="0">
                <a:latin typeface="Corbel"/>
                <a:cs typeface="Corbel"/>
              </a:rPr>
              <a:t>S</a:t>
            </a:r>
            <a:r>
              <a:rPr lang="en-US" sz="2800" spc="-5" dirty="0">
                <a:latin typeface="Corbel"/>
                <a:cs typeface="Corbel"/>
              </a:rPr>
              <a:t>ept</a:t>
            </a:r>
            <a:r>
              <a:rPr lang="en-US" sz="2800" dirty="0">
                <a:latin typeface="Corbel"/>
                <a:cs typeface="Corbel"/>
              </a:rPr>
              <a:t> </a:t>
            </a:r>
            <a:r>
              <a:rPr lang="en-US" sz="2800" spc="-15" dirty="0">
                <a:latin typeface="Corbel"/>
                <a:cs typeface="Corbel"/>
              </a:rPr>
              <a:t>1</a:t>
            </a:r>
            <a:r>
              <a:rPr lang="en-US" sz="2800" spc="-5" dirty="0">
                <a:latin typeface="Corbel"/>
                <a:cs typeface="Corbel"/>
              </a:rPr>
              <a:t>, </a:t>
            </a:r>
            <a:r>
              <a:rPr lang="en-US" sz="2800" spc="-65" dirty="0" smtClean="0">
                <a:latin typeface="Corbel"/>
                <a:cs typeface="Corbel"/>
              </a:rPr>
              <a:t>20</a:t>
            </a:r>
            <a:r>
              <a:rPr lang="en-US" sz="2800" spc="-10" dirty="0" smtClean="0">
                <a:latin typeface="Corbel"/>
                <a:cs typeface="Corbel"/>
              </a:rPr>
              <a:t>2</a:t>
            </a:r>
            <a:r>
              <a:rPr lang="en-US" sz="2800" spc="-5" dirty="0">
                <a:latin typeface="Corbel"/>
                <a:cs typeface="Corbel"/>
              </a:rPr>
              <a:t>3</a:t>
            </a:r>
            <a:r>
              <a:rPr lang="en-US" sz="2800" spc="5" dirty="0" smtClean="0">
                <a:latin typeface="Corbel"/>
                <a:cs typeface="Corbel"/>
              </a:rPr>
              <a:t> </a:t>
            </a:r>
            <a:r>
              <a:rPr lang="en-US" sz="2800" spc="-5" dirty="0">
                <a:latin typeface="Corbel"/>
                <a:cs typeface="Corbel"/>
              </a:rPr>
              <a:t>to</a:t>
            </a:r>
            <a:r>
              <a:rPr lang="en-US" sz="2800" spc="-135" dirty="0">
                <a:latin typeface="Corbel"/>
                <a:cs typeface="Corbel"/>
              </a:rPr>
              <a:t> </a:t>
            </a:r>
            <a:r>
              <a:rPr lang="en-US" sz="2800" spc="-10" dirty="0">
                <a:latin typeface="Corbel"/>
                <a:cs typeface="Corbel"/>
              </a:rPr>
              <a:t>A</a:t>
            </a:r>
            <a:r>
              <a:rPr lang="en-US" sz="2800" spc="-5" dirty="0">
                <a:latin typeface="Corbel"/>
                <a:cs typeface="Corbel"/>
              </a:rPr>
              <a:t>ugu</a:t>
            </a:r>
            <a:r>
              <a:rPr lang="en-US" sz="2800" spc="-10" dirty="0">
                <a:latin typeface="Corbel"/>
                <a:cs typeface="Corbel"/>
              </a:rPr>
              <a:t>s</a:t>
            </a:r>
            <a:r>
              <a:rPr lang="en-US" sz="2800" spc="-5" dirty="0">
                <a:latin typeface="Corbel"/>
                <a:cs typeface="Corbel"/>
              </a:rPr>
              <a:t>t</a:t>
            </a:r>
            <a:r>
              <a:rPr lang="en-US" sz="2800" spc="15" dirty="0">
                <a:latin typeface="Corbel"/>
                <a:cs typeface="Corbel"/>
              </a:rPr>
              <a:t> </a:t>
            </a:r>
            <a:r>
              <a:rPr lang="en-US" sz="2800" dirty="0">
                <a:latin typeface="Corbel"/>
                <a:cs typeface="Corbel"/>
              </a:rPr>
              <a:t>3</a:t>
            </a:r>
            <a:r>
              <a:rPr lang="en-US" sz="2800" spc="-15" dirty="0">
                <a:latin typeface="Corbel"/>
                <a:cs typeface="Corbel"/>
              </a:rPr>
              <a:t>1</a:t>
            </a:r>
            <a:r>
              <a:rPr lang="en-US" sz="2800" spc="-5" dirty="0">
                <a:latin typeface="Corbel"/>
                <a:cs typeface="Corbel"/>
              </a:rPr>
              <a:t>,</a:t>
            </a:r>
            <a:r>
              <a:rPr lang="en-US" sz="2800" spc="5" dirty="0">
                <a:latin typeface="Corbel"/>
                <a:cs typeface="Corbel"/>
              </a:rPr>
              <a:t> </a:t>
            </a:r>
            <a:r>
              <a:rPr lang="en-US" sz="2800" spc="-70" dirty="0" smtClean="0">
                <a:latin typeface="Corbel"/>
                <a:cs typeface="Corbel"/>
              </a:rPr>
              <a:t>2</a:t>
            </a:r>
            <a:r>
              <a:rPr lang="en-US" sz="2800" spc="-65" dirty="0" smtClean="0">
                <a:latin typeface="Corbel"/>
                <a:cs typeface="Corbel"/>
              </a:rPr>
              <a:t>0</a:t>
            </a:r>
            <a:r>
              <a:rPr lang="en-US" sz="2800" spc="-130" dirty="0" smtClean="0">
                <a:latin typeface="Corbel"/>
                <a:cs typeface="Corbel"/>
              </a:rPr>
              <a:t>2</a:t>
            </a:r>
            <a:r>
              <a:rPr lang="en-US" sz="2800" spc="-5" dirty="0">
                <a:latin typeface="Corbel"/>
                <a:cs typeface="Corbel"/>
              </a:rPr>
              <a:t>4</a:t>
            </a:r>
            <a:endParaRPr lang="en-US" sz="2800" dirty="0">
              <a:latin typeface="Corbel"/>
              <a:cs typeface="Corbel"/>
            </a:endParaRPr>
          </a:p>
          <a:p>
            <a:pPr marL="1213485" lvl="1" indent="-287655">
              <a:lnSpc>
                <a:spcPct val="100000"/>
              </a:lnSpc>
              <a:spcBef>
                <a:spcPts val="1275"/>
              </a:spcBef>
              <a:buClr>
                <a:srgbClr val="8D1414"/>
              </a:buClr>
              <a:buSzPct val="144642"/>
              <a:buFont typeface="Arial"/>
              <a:buChar char="•"/>
              <a:tabLst>
                <a:tab pos="1214120" algn="l"/>
              </a:tabLst>
            </a:pPr>
            <a:r>
              <a:rPr lang="en-US" sz="2800" spc="-60" dirty="0">
                <a:latin typeface="Corbel"/>
                <a:cs typeface="Corbel"/>
              </a:rPr>
              <a:t>Year</a:t>
            </a:r>
            <a:r>
              <a:rPr lang="en-US" sz="2800" spc="-5" dirty="0">
                <a:latin typeface="Corbel"/>
                <a:cs typeface="Corbel"/>
              </a:rPr>
              <a:t> 2:</a:t>
            </a:r>
            <a:r>
              <a:rPr lang="en-US" sz="2800" spc="100" dirty="0">
                <a:latin typeface="Corbel"/>
                <a:cs typeface="Corbel"/>
              </a:rPr>
              <a:t> </a:t>
            </a:r>
            <a:r>
              <a:rPr lang="en-US" sz="2800" spc="-5" dirty="0">
                <a:latin typeface="Corbel"/>
                <a:cs typeface="Corbel"/>
              </a:rPr>
              <a:t>Sept</a:t>
            </a:r>
            <a:r>
              <a:rPr lang="en-US" sz="2800" spc="5" dirty="0">
                <a:latin typeface="Corbel"/>
                <a:cs typeface="Corbel"/>
              </a:rPr>
              <a:t> </a:t>
            </a:r>
            <a:r>
              <a:rPr lang="en-US" sz="2800" spc="-10" dirty="0">
                <a:latin typeface="Corbel"/>
                <a:cs typeface="Corbel"/>
              </a:rPr>
              <a:t>1, </a:t>
            </a:r>
            <a:r>
              <a:rPr lang="en-US" sz="2800" spc="-65" dirty="0" smtClean="0">
                <a:latin typeface="Corbel"/>
                <a:cs typeface="Corbel"/>
              </a:rPr>
              <a:t>2024</a:t>
            </a:r>
            <a:r>
              <a:rPr lang="en-US" sz="2800" spc="-5" dirty="0" smtClean="0">
                <a:latin typeface="Corbel"/>
                <a:cs typeface="Corbel"/>
              </a:rPr>
              <a:t> </a:t>
            </a:r>
            <a:r>
              <a:rPr lang="en-US" sz="2800" spc="-5" dirty="0">
                <a:latin typeface="Corbel"/>
                <a:cs typeface="Corbel"/>
              </a:rPr>
              <a:t>to</a:t>
            </a:r>
            <a:r>
              <a:rPr lang="en-US" sz="2800" spc="-125" dirty="0">
                <a:latin typeface="Corbel"/>
                <a:cs typeface="Corbel"/>
              </a:rPr>
              <a:t> </a:t>
            </a:r>
            <a:r>
              <a:rPr lang="en-US" sz="2800" spc="-5" dirty="0">
                <a:latin typeface="Corbel"/>
                <a:cs typeface="Corbel"/>
              </a:rPr>
              <a:t>August</a:t>
            </a:r>
            <a:r>
              <a:rPr lang="en-US" sz="2800" dirty="0">
                <a:latin typeface="Corbel"/>
                <a:cs typeface="Corbel"/>
              </a:rPr>
              <a:t> </a:t>
            </a:r>
            <a:r>
              <a:rPr lang="en-US" sz="2800" spc="-5" dirty="0">
                <a:latin typeface="Corbel"/>
                <a:cs typeface="Corbel"/>
              </a:rPr>
              <a:t>31,</a:t>
            </a:r>
            <a:r>
              <a:rPr lang="en-US" sz="2800" spc="5" dirty="0">
                <a:latin typeface="Corbel"/>
                <a:cs typeface="Corbel"/>
              </a:rPr>
              <a:t> </a:t>
            </a:r>
            <a:r>
              <a:rPr lang="en-US" sz="2800" spc="-55" dirty="0" smtClean="0">
                <a:latin typeface="Corbel"/>
                <a:cs typeface="Corbel"/>
              </a:rPr>
              <a:t>2025</a:t>
            </a:r>
            <a:endParaRPr lang="en-US" sz="2800" dirty="0">
              <a:latin typeface="Corbel"/>
              <a:cs typeface="Corbel"/>
            </a:endParaRPr>
          </a:p>
          <a:p>
            <a:pPr marL="1213485" lvl="1" indent="-287655">
              <a:lnSpc>
                <a:spcPct val="100000"/>
              </a:lnSpc>
              <a:spcBef>
                <a:spcPts val="1270"/>
              </a:spcBef>
              <a:buClr>
                <a:srgbClr val="8D1414"/>
              </a:buClr>
              <a:buSzPct val="144642"/>
              <a:buFont typeface="Arial"/>
              <a:buChar char="•"/>
              <a:tabLst>
                <a:tab pos="1214120" algn="l"/>
              </a:tabLst>
            </a:pPr>
            <a:r>
              <a:rPr lang="en-US" sz="2800" spc="-60" dirty="0">
                <a:latin typeface="Corbel"/>
                <a:cs typeface="Corbel"/>
              </a:rPr>
              <a:t>Year</a:t>
            </a:r>
            <a:r>
              <a:rPr lang="en-US" sz="2800" spc="-5" dirty="0">
                <a:latin typeface="Corbel"/>
                <a:cs typeface="Corbel"/>
              </a:rPr>
              <a:t> </a:t>
            </a:r>
            <a:r>
              <a:rPr lang="en-US" sz="2800" dirty="0">
                <a:latin typeface="Corbel"/>
                <a:cs typeface="Corbel"/>
              </a:rPr>
              <a:t>3:</a:t>
            </a:r>
            <a:r>
              <a:rPr lang="en-US" sz="2800" spc="265" dirty="0">
                <a:latin typeface="Corbel"/>
                <a:cs typeface="Corbel"/>
              </a:rPr>
              <a:t> </a:t>
            </a:r>
            <a:r>
              <a:rPr lang="en-US" sz="2800" spc="-5" dirty="0">
                <a:latin typeface="Corbel"/>
                <a:cs typeface="Corbel"/>
              </a:rPr>
              <a:t>Sept</a:t>
            </a:r>
            <a:r>
              <a:rPr lang="en-US" sz="2800" dirty="0">
                <a:latin typeface="Corbel"/>
                <a:cs typeface="Corbel"/>
              </a:rPr>
              <a:t> </a:t>
            </a:r>
            <a:r>
              <a:rPr lang="en-US" sz="2800" spc="-10" dirty="0">
                <a:latin typeface="Corbel"/>
                <a:cs typeface="Corbel"/>
              </a:rPr>
              <a:t>1, </a:t>
            </a:r>
            <a:r>
              <a:rPr lang="en-US" sz="2800" spc="-55" dirty="0" smtClean="0">
                <a:latin typeface="Corbel"/>
                <a:cs typeface="Corbel"/>
              </a:rPr>
              <a:t>2025</a:t>
            </a:r>
            <a:r>
              <a:rPr lang="en-US" sz="2800" spc="20" dirty="0" smtClean="0">
                <a:latin typeface="Corbel"/>
                <a:cs typeface="Corbel"/>
              </a:rPr>
              <a:t> </a:t>
            </a:r>
            <a:r>
              <a:rPr lang="en-US" sz="2800" spc="-5" dirty="0">
                <a:latin typeface="Corbel"/>
                <a:cs typeface="Corbel"/>
              </a:rPr>
              <a:t>to</a:t>
            </a:r>
            <a:r>
              <a:rPr lang="en-US" sz="2800" spc="-125" dirty="0">
                <a:latin typeface="Corbel"/>
                <a:cs typeface="Corbel"/>
              </a:rPr>
              <a:t> </a:t>
            </a:r>
            <a:r>
              <a:rPr lang="en-US" sz="2800" spc="-5" dirty="0">
                <a:latin typeface="Corbel"/>
                <a:cs typeface="Corbel"/>
              </a:rPr>
              <a:t>August</a:t>
            </a:r>
            <a:r>
              <a:rPr lang="en-US" sz="2800" dirty="0">
                <a:latin typeface="Corbel"/>
                <a:cs typeface="Corbel"/>
              </a:rPr>
              <a:t> </a:t>
            </a:r>
            <a:r>
              <a:rPr lang="en-US" sz="2800" spc="-5" dirty="0">
                <a:latin typeface="Corbel"/>
                <a:cs typeface="Corbel"/>
              </a:rPr>
              <a:t>31,</a:t>
            </a:r>
            <a:r>
              <a:rPr lang="en-US" sz="2800" spc="10" dirty="0">
                <a:latin typeface="Corbel"/>
                <a:cs typeface="Corbel"/>
              </a:rPr>
              <a:t> </a:t>
            </a:r>
            <a:r>
              <a:rPr lang="en-US" sz="2800" spc="-35" dirty="0" smtClean="0">
                <a:latin typeface="Corbel"/>
                <a:cs typeface="Corbel"/>
              </a:rPr>
              <a:t>2026</a:t>
            </a:r>
            <a:endParaRPr lang="en-US" sz="2800" dirty="0">
              <a:latin typeface="Corbel"/>
              <a:cs typeface="Corbel"/>
            </a:endParaRPr>
          </a:p>
        </p:txBody>
      </p:sp>
      <p:pic>
        <p:nvPicPr>
          <p:cNvPr id="8" name="Picture 7">
            <a:extLst>
              <a:ext uri="{FF2B5EF4-FFF2-40B4-BE49-F238E27FC236}">
                <a16:creationId xmlns:a16="http://schemas.microsoft.com/office/drawing/2014/main" id="{75AB770C-63C0-4AD0-9609-A364F3A6B2D5}"/>
              </a:ext>
            </a:extLst>
          </p:cNvPr>
          <p:cNvPicPr>
            <a:picLocks noChangeAspect="1"/>
          </p:cNvPicPr>
          <p:nvPr/>
        </p:nvPicPr>
        <p:blipFill>
          <a:blip r:embed="rId2"/>
          <a:stretch>
            <a:fillRect/>
          </a:stretch>
        </p:blipFill>
        <p:spPr>
          <a:xfrm>
            <a:off x="4572000" y="4001063"/>
            <a:ext cx="3324016" cy="2499375"/>
          </a:xfrm>
          <a:prstGeom prst="rect">
            <a:avLst/>
          </a:prstGeom>
        </p:spPr>
      </p:pic>
    </p:spTree>
    <p:extLst>
      <p:ext uri="{BB962C8B-B14F-4D97-AF65-F5344CB8AC3E}">
        <p14:creationId xmlns:p14="http://schemas.microsoft.com/office/powerpoint/2010/main" val="3098895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85800" y="196850"/>
            <a:ext cx="6110288" cy="750888"/>
          </a:xfrm>
          <a:prstGeom prst="rect">
            <a:avLst/>
          </a:prstGeom>
        </p:spPr>
        <p:txBody>
          <a:bodyPr vert="horz" wrap="square" lIns="0" tIns="12065" rIns="0" bIns="0" rtlCol="0">
            <a:spAutoFit/>
          </a:bodyPr>
          <a:lstStyle/>
          <a:p>
            <a:pPr marL="12700">
              <a:lnSpc>
                <a:spcPct val="100000"/>
              </a:lnSpc>
              <a:spcBef>
                <a:spcPts val="95"/>
              </a:spcBef>
            </a:pPr>
            <a:r>
              <a:rPr spc="-5" dirty="0">
                <a:solidFill>
                  <a:srgbClr val="2B8DAF"/>
                </a:solidFill>
              </a:rPr>
              <a:t>Not</a:t>
            </a:r>
            <a:r>
              <a:rPr spc="-10" dirty="0">
                <a:solidFill>
                  <a:srgbClr val="2B8DAF"/>
                </a:solidFill>
              </a:rPr>
              <a:t>ic</a:t>
            </a:r>
            <a:r>
              <a:rPr spc="-5" dirty="0">
                <a:solidFill>
                  <a:srgbClr val="2B8DAF"/>
                </a:solidFill>
              </a:rPr>
              <a:t>e of</a:t>
            </a:r>
            <a:r>
              <a:rPr dirty="0">
                <a:solidFill>
                  <a:srgbClr val="2B8DAF"/>
                </a:solidFill>
              </a:rPr>
              <a:t> </a:t>
            </a:r>
            <a:r>
              <a:rPr spc="-5" dirty="0">
                <a:solidFill>
                  <a:srgbClr val="2B8DAF"/>
                </a:solidFill>
              </a:rPr>
              <a:t>Inte</a:t>
            </a:r>
            <a:r>
              <a:rPr dirty="0">
                <a:solidFill>
                  <a:srgbClr val="2B8DAF"/>
                </a:solidFill>
              </a:rPr>
              <a:t>n</a:t>
            </a:r>
            <a:r>
              <a:rPr spc="-5" dirty="0">
                <a:solidFill>
                  <a:srgbClr val="2B8DAF"/>
                </a:solidFill>
              </a:rPr>
              <a:t>t</a:t>
            </a:r>
            <a:r>
              <a:rPr spc="-285" dirty="0">
                <a:solidFill>
                  <a:srgbClr val="2B8DAF"/>
                </a:solidFill>
              </a:rPr>
              <a:t> </a:t>
            </a:r>
            <a:r>
              <a:rPr spc="-260" dirty="0">
                <a:solidFill>
                  <a:srgbClr val="2B8DAF"/>
                </a:solidFill>
              </a:rPr>
              <a:t>T</a:t>
            </a:r>
            <a:r>
              <a:rPr spc="-5" dirty="0">
                <a:solidFill>
                  <a:srgbClr val="2B8DAF"/>
                </a:solidFill>
              </a:rPr>
              <a:t>o</a:t>
            </a:r>
            <a:r>
              <a:rPr spc="-165" dirty="0">
                <a:solidFill>
                  <a:srgbClr val="2B8DAF"/>
                </a:solidFill>
              </a:rPr>
              <a:t> </a:t>
            </a:r>
            <a:r>
              <a:rPr dirty="0">
                <a:solidFill>
                  <a:srgbClr val="2B8DAF"/>
                </a:solidFill>
              </a:rPr>
              <a:t>A</a:t>
            </a:r>
            <a:r>
              <a:rPr spc="-5" dirty="0">
                <a:solidFill>
                  <a:srgbClr val="2B8DAF"/>
                </a:solidFill>
              </a:rPr>
              <a:t>pp</a:t>
            </a:r>
            <a:r>
              <a:rPr spc="-10" dirty="0">
                <a:solidFill>
                  <a:srgbClr val="2B8DAF"/>
                </a:solidFill>
              </a:rPr>
              <a:t>l</a:t>
            </a:r>
            <a:r>
              <a:rPr spc="-5" dirty="0">
                <a:solidFill>
                  <a:srgbClr val="2B8DAF"/>
                </a:solidFill>
              </a:rPr>
              <a:t>y</a:t>
            </a:r>
          </a:p>
        </p:txBody>
      </p:sp>
      <p:sp>
        <p:nvSpPr>
          <p:cNvPr id="3" name="object 3"/>
          <p:cNvSpPr txBox="1"/>
          <p:nvPr/>
        </p:nvSpPr>
        <p:spPr>
          <a:xfrm>
            <a:off x="381000" y="1085290"/>
            <a:ext cx="6796088" cy="5010710"/>
          </a:xfrm>
          <a:prstGeom prst="rect">
            <a:avLst/>
          </a:prstGeom>
        </p:spPr>
        <p:txBody>
          <a:bodyPr vert="horz" wrap="square" lIns="0" tIns="76835" rIns="0" bIns="0" rtlCol="0">
            <a:spAutoFit/>
          </a:bodyPr>
          <a:lstStyle/>
          <a:p>
            <a:pPr marL="12065" marR="5080">
              <a:lnSpc>
                <a:spcPts val="2110"/>
              </a:lnSpc>
              <a:spcBef>
                <a:spcPts val="605"/>
              </a:spcBef>
              <a:buClr>
                <a:srgbClr val="8D1414"/>
              </a:buClr>
              <a:buSzPct val="145454"/>
              <a:tabLst>
                <a:tab pos="299720" algn="l"/>
              </a:tabLst>
            </a:pPr>
            <a:r>
              <a:rPr sz="2200" spc="-5" dirty="0">
                <a:latin typeface="Corbel"/>
                <a:cs typeface="Corbel"/>
              </a:rPr>
              <a:t>Applicants</a:t>
            </a:r>
            <a:r>
              <a:rPr lang="en-US" sz="2200" spc="-5" dirty="0">
                <a:latin typeface="Corbel"/>
                <a:cs typeface="Corbel"/>
              </a:rPr>
              <a:t> must</a:t>
            </a:r>
            <a:r>
              <a:rPr sz="2200" spc="-10" dirty="0">
                <a:latin typeface="Corbel"/>
                <a:cs typeface="Corbel"/>
              </a:rPr>
              <a:t> </a:t>
            </a:r>
            <a:r>
              <a:rPr lang="en-US" sz="2200" spc="-5" dirty="0">
                <a:latin typeface="Corbel"/>
                <a:cs typeface="Corbel"/>
              </a:rPr>
              <a:t>fill out and submit the online  </a:t>
            </a:r>
            <a:r>
              <a:rPr lang="en-US" sz="2200" b="1" spc="-5" dirty="0">
                <a:latin typeface="Corbel"/>
                <a:cs typeface="Corbel"/>
              </a:rPr>
              <a:t>Intent</a:t>
            </a:r>
            <a:r>
              <a:rPr lang="en-US" sz="2200" b="1" spc="10" dirty="0">
                <a:latin typeface="Corbel"/>
                <a:cs typeface="Corbel"/>
              </a:rPr>
              <a:t> </a:t>
            </a:r>
            <a:r>
              <a:rPr lang="en-US" sz="2200" b="1" spc="-15" dirty="0">
                <a:latin typeface="Corbel"/>
                <a:cs typeface="Corbel"/>
              </a:rPr>
              <a:t>to </a:t>
            </a:r>
            <a:r>
              <a:rPr lang="en-US" sz="2200" b="1" spc="-10" dirty="0">
                <a:latin typeface="Corbel"/>
                <a:cs typeface="Corbel"/>
              </a:rPr>
              <a:t> </a:t>
            </a:r>
            <a:r>
              <a:rPr lang="en-US" sz="2200" b="1" spc="-5" dirty="0">
                <a:latin typeface="Corbel"/>
                <a:cs typeface="Corbel"/>
              </a:rPr>
              <a:t>Apply</a:t>
            </a:r>
            <a:r>
              <a:rPr lang="en-US" sz="2200" spc="-5" dirty="0">
                <a:latin typeface="Corbel"/>
                <a:cs typeface="Corbel"/>
              </a:rPr>
              <a:t> f</a:t>
            </a:r>
            <a:r>
              <a:rPr lang="en-US" sz="2200" dirty="0">
                <a:latin typeface="Corbel"/>
                <a:cs typeface="Corbel"/>
              </a:rPr>
              <a:t>orm </a:t>
            </a:r>
            <a:r>
              <a:rPr lang="en-US" sz="2200" spc="-5" dirty="0">
                <a:latin typeface="Corbel"/>
                <a:cs typeface="Corbel"/>
              </a:rPr>
              <a:t>by  </a:t>
            </a:r>
            <a:r>
              <a:rPr lang="en-US" sz="2200" b="1" spc="-15" dirty="0">
                <a:solidFill>
                  <a:srgbClr val="FF0000"/>
                </a:solidFill>
                <a:latin typeface="Corbel"/>
                <a:cs typeface="Corbel"/>
              </a:rPr>
              <a:t>Wednesday, November </a:t>
            </a:r>
            <a:r>
              <a:rPr lang="en-US" sz="2200" b="1" spc="-15" dirty="0" smtClean="0">
                <a:solidFill>
                  <a:srgbClr val="FF0000"/>
                </a:solidFill>
                <a:latin typeface="Corbel"/>
                <a:cs typeface="Corbel"/>
              </a:rPr>
              <a:t>9, 2022</a:t>
            </a:r>
            <a:r>
              <a:rPr sz="2200" i="1" spc="-35" dirty="0" smtClean="0">
                <a:latin typeface="Corbel"/>
                <a:cs typeface="Corbel"/>
              </a:rPr>
              <a:t>,</a:t>
            </a:r>
            <a:r>
              <a:rPr sz="2200" i="1" spc="35" dirty="0" smtClean="0">
                <a:latin typeface="Corbel"/>
                <a:cs typeface="Corbel"/>
              </a:rPr>
              <a:t> </a:t>
            </a:r>
            <a:r>
              <a:rPr sz="2200" spc="-5" dirty="0">
                <a:latin typeface="Corbel"/>
                <a:cs typeface="Corbel"/>
              </a:rPr>
              <a:t>4:00</a:t>
            </a:r>
            <a:r>
              <a:rPr sz="2200" spc="-20" dirty="0">
                <a:latin typeface="Corbel"/>
                <a:cs typeface="Corbel"/>
              </a:rPr>
              <a:t> </a:t>
            </a:r>
            <a:r>
              <a:rPr sz="2200" spc="-5" dirty="0">
                <a:latin typeface="Corbel"/>
                <a:cs typeface="Corbel"/>
              </a:rPr>
              <a:t>p.m.</a:t>
            </a:r>
            <a:endParaRPr sz="2200" dirty="0">
              <a:latin typeface="Corbel"/>
              <a:cs typeface="Corbel"/>
            </a:endParaRPr>
          </a:p>
          <a:p>
            <a:pPr marL="12065">
              <a:lnSpc>
                <a:spcPct val="100000"/>
              </a:lnSpc>
              <a:spcBef>
                <a:spcPts val="625"/>
              </a:spcBef>
              <a:buClr>
                <a:srgbClr val="8D1414"/>
              </a:buClr>
              <a:buSzPct val="145454"/>
              <a:tabLst>
                <a:tab pos="299720" algn="l"/>
              </a:tabLst>
            </a:pPr>
            <a:r>
              <a:rPr lang="en-US" sz="2200" spc="-5" dirty="0">
                <a:latin typeface="Corbel"/>
                <a:cs typeface="Corbel"/>
              </a:rPr>
              <a:t>The following</a:t>
            </a:r>
            <a:r>
              <a:rPr lang="en-US" sz="2200" spc="20" dirty="0">
                <a:latin typeface="Corbel"/>
                <a:cs typeface="Corbel"/>
              </a:rPr>
              <a:t> </a:t>
            </a:r>
            <a:r>
              <a:rPr lang="en-US" sz="2200" spc="-5" dirty="0">
                <a:latin typeface="Corbel"/>
                <a:cs typeface="Corbel"/>
              </a:rPr>
              <a:t>information is required</a:t>
            </a:r>
            <a:r>
              <a:rPr sz="2200" spc="-5" dirty="0">
                <a:latin typeface="Corbel"/>
                <a:cs typeface="Corbel"/>
              </a:rPr>
              <a:t>:</a:t>
            </a:r>
            <a:endParaRPr sz="2200" dirty="0">
              <a:latin typeface="Corbel"/>
              <a:cs typeface="Corbel"/>
            </a:endParaRPr>
          </a:p>
          <a:p>
            <a:pPr marL="633413" lvl="1" indent="-282575">
              <a:lnSpc>
                <a:spcPct val="100000"/>
              </a:lnSpc>
              <a:spcBef>
                <a:spcPts val="615"/>
              </a:spcBef>
              <a:buClr>
                <a:srgbClr val="8D1414"/>
              </a:buClr>
              <a:buSzPct val="144444"/>
              <a:buFont typeface="Arial"/>
              <a:buChar char="•"/>
              <a:tabLst>
                <a:tab pos="520700" algn="l"/>
              </a:tabLst>
            </a:pPr>
            <a:r>
              <a:rPr sz="1800" spc="-5" dirty="0">
                <a:latin typeface="Corbel"/>
                <a:cs typeface="Corbel"/>
              </a:rPr>
              <a:t>Organization</a:t>
            </a:r>
            <a:r>
              <a:rPr sz="1800" spc="-1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Address</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Contact</a:t>
            </a:r>
            <a:r>
              <a:rPr sz="1800" spc="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E-</a:t>
            </a:r>
            <a:r>
              <a:rPr sz="1800" spc="-5" dirty="0">
                <a:latin typeface="Corbel"/>
                <a:cs typeface="Corbel"/>
              </a:rPr>
              <a:t>m</a:t>
            </a:r>
            <a:r>
              <a:rPr sz="1800" spc="-10" dirty="0">
                <a:latin typeface="Corbel"/>
                <a:cs typeface="Corbel"/>
              </a:rPr>
              <a:t>a</a:t>
            </a:r>
            <a:r>
              <a:rPr sz="1800" dirty="0">
                <a:latin typeface="Corbel"/>
                <a:cs typeface="Corbel"/>
              </a:rPr>
              <a:t>il</a:t>
            </a:r>
            <a:r>
              <a:rPr sz="1800" spc="-85" dirty="0">
                <a:latin typeface="Corbel"/>
                <a:cs typeface="Corbel"/>
              </a:rPr>
              <a:t> </a:t>
            </a:r>
            <a:r>
              <a:rPr sz="1800" spc="-5" dirty="0">
                <a:latin typeface="Corbel"/>
                <a:cs typeface="Corbel"/>
              </a:rPr>
              <a:t>A</a:t>
            </a:r>
            <a:r>
              <a:rPr sz="1800" spc="-10" dirty="0">
                <a:latin typeface="Corbel"/>
                <a:cs typeface="Corbel"/>
              </a:rPr>
              <a:t>d</a:t>
            </a:r>
            <a:r>
              <a:rPr sz="1800" spc="-5" dirty="0">
                <a:latin typeface="Corbel"/>
                <a:cs typeface="Corbel"/>
              </a:rPr>
              <a:t>dr</a:t>
            </a:r>
            <a:r>
              <a:rPr sz="1800" dirty="0">
                <a:latin typeface="Corbel"/>
                <a:cs typeface="Corbel"/>
              </a:rPr>
              <a:t>ess</a:t>
            </a: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Phone</a:t>
            </a:r>
            <a:r>
              <a:rPr sz="1800" spc="-15" dirty="0">
                <a:latin typeface="Corbel"/>
                <a:cs typeface="Corbel"/>
              </a:rPr>
              <a:t> </a:t>
            </a:r>
            <a:r>
              <a:rPr sz="1800" spc="-5" dirty="0">
                <a:latin typeface="Corbel"/>
                <a:cs typeface="Corbel"/>
              </a:rPr>
              <a:t>Number</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Focus</a:t>
            </a:r>
            <a:r>
              <a:rPr sz="1800" spc="-10" dirty="0">
                <a:latin typeface="Corbel"/>
                <a:cs typeface="Corbel"/>
              </a:rPr>
              <a:t> </a:t>
            </a:r>
            <a:r>
              <a:rPr sz="1800" spc="-5" dirty="0">
                <a:latin typeface="Corbel"/>
                <a:cs typeface="Corbel"/>
              </a:rPr>
              <a:t>area</a:t>
            </a:r>
            <a:r>
              <a:rPr lang="en-US" sz="1800" spc="-5" dirty="0">
                <a:latin typeface="Corbel"/>
                <a:cs typeface="Corbel"/>
              </a:rPr>
              <a:t>/s</a:t>
            </a:r>
            <a:r>
              <a:rPr sz="1800" spc="10" dirty="0">
                <a:latin typeface="Corbel"/>
                <a:cs typeface="Corbel"/>
              </a:rPr>
              <a:t> </a:t>
            </a:r>
            <a:r>
              <a:rPr sz="1800" spc="-5" dirty="0">
                <a:latin typeface="Corbel"/>
                <a:cs typeface="Corbel"/>
              </a:rPr>
              <a:t>application</a:t>
            </a:r>
            <a:r>
              <a:rPr sz="1800" spc="-35" dirty="0">
                <a:latin typeface="Corbel"/>
                <a:cs typeface="Corbel"/>
              </a:rPr>
              <a:t> </a:t>
            </a:r>
            <a:r>
              <a:rPr sz="1800" dirty="0">
                <a:latin typeface="Corbel"/>
                <a:cs typeface="Corbel"/>
              </a:rPr>
              <a:t>will</a:t>
            </a:r>
            <a:r>
              <a:rPr sz="1800" spc="-15" dirty="0">
                <a:latin typeface="Corbel"/>
                <a:cs typeface="Corbel"/>
              </a:rPr>
              <a:t> </a:t>
            </a:r>
            <a:r>
              <a:rPr sz="1800" spc="-5" dirty="0">
                <a:latin typeface="Corbel"/>
                <a:cs typeface="Corbel"/>
              </a:rPr>
              <a:t>address</a:t>
            </a:r>
            <a:endParaRPr sz="1800" dirty="0">
              <a:latin typeface="Corbel"/>
              <a:cs typeface="Corbel"/>
            </a:endParaRPr>
          </a:p>
          <a:p>
            <a:pPr marL="633413" marR="180340" lvl="1" indent="-282575" algn="just">
              <a:lnSpc>
                <a:spcPts val="1730"/>
              </a:lnSpc>
              <a:spcBef>
                <a:spcPts val="1015"/>
              </a:spcBef>
              <a:buClr>
                <a:srgbClr val="8D1414"/>
              </a:buClr>
              <a:buSzPct val="144444"/>
              <a:buFont typeface="Arial"/>
              <a:buChar char="•"/>
              <a:tabLst>
                <a:tab pos="520700" algn="l"/>
              </a:tabLst>
            </a:pPr>
            <a:r>
              <a:rPr sz="1800" spc="-5" dirty="0">
                <a:latin typeface="Corbel"/>
                <a:cs typeface="Corbel"/>
              </a:rPr>
              <a:t>Applying as New </a:t>
            </a:r>
            <a:r>
              <a:rPr sz="1800" dirty="0">
                <a:latin typeface="Corbel"/>
                <a:cs typeface="Corbel"/>
              </a:rPr>
              <a:t>or </a:t>
            </a:r>
            <a:r>
              <a:rPr sz="1800" spc="-5" dirty="0">
                <a:latin typeface="Corbel"/>
                <a:cs typeface="Corbel"/>
              </a:rPr>
              <a:t>Continuation and </a:t>
            </a:r>
            <a:r>
              <a:rPr sz="1800" spc="-35" dirty="0">
                <a:latin typeface="Corbel"/>
                <a:cs typeface="Corbel"/>
              </a:rPr>
              <a:t>R</a:t>
            </a:r>
            <a:r>
              <a:rPr sz="1800" dirty="0">
                <a:latin typeface="Corbel"/>
                <a:cs typeface="Corbel"/>
              </a:rPr>
              <a:t>egul</a:t>
            </a:r>
            <a:r>
              <a:rPr sz="1800" spc="-10" dirty="0">
                <a:latin typeface="Corbel"/>
                <a:cs typeface="Corbel"/>
              </a:rPr>
              <a:t>a</a:t>
            </a:r>
            <a:r>
              <a:rPr sz="1800" dirty="0">
                <a:latin typeface="Corbel"/>
                <a:cs typeface="Corbel"/>
              </a:rPr>
              <a:t>r</a:t>
            </a:r>
            <a:r>
              <a:rPr sz="1800" spc="-80" dirty="0">
                <a:latin typeface="Corbel"/>
                <a:cs typeface="Corbel"/>
              </a:rPr>
              <a:t> </a:t>
            </a:r>
            <a:r>
              <a:rPr sz="1800" spc="-5" dirty="0">
                <a:latin typeface="Corbel"/>
                <a:cs typeface="Corbel"/>
              </a:rPr>
              <a:t>C</a:t>
            </a:r>
            <a:r>
              <a:rPr sz="1800" dirty="0">
                <a:latin typeface="Corbel"/>
                <a:cs typeface="Corbel"/>
              </a:rPr>
              <a:t>ost</a:t>
            </a:r>
            <a:r>
              <a:rPr sz="1800" spc="-5" dirty="0">
                <a:latin typeface="Corbel"/>
                <a:cs typeface="Corbel"/>
              </a:rPr>
              <a:t> </a:t>
            </a:r>
            <a:r>
              <a:rPr sz="1800" spc="-35" dirty="0">
                <a:latin typeface="Corbel"/>
                <a:cs typeface="Corbel"/>
              </a:rPr>
              <a:t>R</a:t>
            </a:r>
            <a:r>
              <a:rPr sz="1800" dirty="0">
                <a:latin typeface="Corbel"/>
                <a:cs typeface="Corbel"/>
              </a:rPr>
              <a:t>ei</a:t>
            </a:r>
            <a:r>
              <a:rPr sz="1800" spc="-5" dirty="0">
                <a:latin typeface="Corbel"/>
                <a:cs typeface="Corbel"/>
              </a:rPr>
              <a:t>mb</a:t>
            </a:r>
            <a:r>
              <a:rPr sz="1800" dirty="0">
                <a:latin typeface="Corbel"/>
                <a:cs typeface="Corbel"/>
              </a:rPr>
              <a:t>u</a:t>
            </a:r>
            <a:r>
              <a:rPr sz="1800" spc="-5" dirty="0">
                <a:latin typeface="Corbel"/>
                <a:cs typeface="Corbel"/>
              </a:rPr>
              <a:t>r</a:t>
            </a:r>
            <a:r>
              <a:rPr sz="1800" dirty="0">
                <a:latin typeface="Corbel"/>
                <a:cs typeface="Corbel"/>
              </a:rPr>
              <a:t>se</a:t>
            </a:r>
            <a:r>
              <a:rPr sz="1800" spc="-5" dirty="0">
                <a:latin typeface="Corbel"/>
                <a:cs typeface="Corbel"/>
              </a:rPr>
              <a:t>m</a:t>
            </a:r>
            <a:r>
              <a:rPr sz="1800" dirty="0">
                <a:latin typeface="Corbel"/>
                <a:cs typeface="Corbel"/>
              </a:rPr>
              <a:t>ent</a:t>
            </a:r>
            <a:r>
              <a:rPr sz="1800" spc="-15" dirty="0">
                <a:latin typeface="Corbel"/>
                <a:cs typeface="Corbel"/>
              </a:rPr>
              <a:t> </a:t>
            </a:r>
            <a:r>
              <a:rPr sz="1800" dirty="0">
                <a:latin typeface="Corbel"/>
                <a:cs typeface="Corbel"/>
              </a:rPr>
              <a:t>or</a:t>
            </a:r>
            <a:r>
              <a:rPr sz="1800" spc="5" dirty="0">
                <a:latin typeface="Corbel"/>
                <a:cs typeface="Corbel"/>
              </a:rPr>
              <a:t> </a:t>
            </a:r>
            <a:r>
              <a:rPr sz="1800" dirty="0">
                <a:latin typeface="Corbel"/>
                <a:cs typeface="Corbel"/>
              </a:rPr>
              <a:t>Fi</a:t>
            </a:r>
            <a:r>
              <a:rPr sz="1800" spc="-5" dirty="0">
                <a:latin typeface="Corbel"/>
                <a:cs typeface="Corbel"/>
              </a:rPr>
              <a:t>x</a:t>
            </a:r>
            <a:r>
              <a:rPr sz="1800" dirty="0">
                <a:latin typeface="Corbel"/>
                <a:cs typeface="Corbel"/>
              </a:rPr>
              <a:t>ed  </a:t>
            </a:r>
            <a:r>
              <a:rPr sz="1800" spc="-5" dirty="0">
                <a:latin typeface="Corbel"/>
                <a:cs typeface="Corbel"/>
              </a:rPr>
              <a:t>Amount.</a:t>
            </a: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r>
              <a:rPr lang="en-US" sz="2000" spc="-5" dirty="0">
                <a:latin typeface="Corbel"/>
                <a:cs typeface="Corbel"/>
              </a:rPr>
              <a:t>Click here to complete:</a:t>
            </a:r>
            <a:br>
              <a:rPr lang="en-US" sz="2000" spc="-5" dirty="0">
                <a:latin typeface="Corbel"/>
                <a:cs typeface="Corbel"/>
              </a:rPr>
            </a:br>
            <a:r>
              <a:rPr lang="en-US" sz="2000" spc="-5" dirty="0">
                <a:latin typeface="Corbel"/>
                <a:cs typeface="Corbel"/>
              </a:rPr>
              <a:t> </a:t>
            </a:r>
            <a:r>
              <a:rPr lang="en-US" sz="2000" spc="-5" dirty="0">
                <a:latin typeface="Corbel"/>
                <a:cs typeface="Corbel"/>
                <a:hlinkClick r:id="rId3"/>
              </a:rPr>
              <a:t>NOTICE OF INTENT TO APPLY form</a:t>
            </a:r>
            <a:endParaRPr lang="en-US" sz="2000" spc="-5" dirty="0">
              <a:solidFill>
                <a:srgbClr val="0070C0"/>
              </a:solidFill>
              <a:latin typeface="Corbel"/>
              <a:cs typeface="Corbel"/>
            </a:endParaRPr>
          </a:p>
          <a:p>
            <a:pPr marL="334962" marR="180340" lvl="1" algn="ctr">
              <a:lnSpc>
                <a:spcPts val="1730"/>
              </a:lnSpc>
              <a:spcBef>
                <a:spcPts val="1015"/>
              </a:spcBef>
              <a:buClr>
                <a:srgbClr val="8D1414"/>
              </a:buClr>
              <a:buSzPct val="144444"/>
              <a:tabLst>
                <a:tab pos="463550" algn="l"/>
              </a:tabLst>
            </a:pPr>
            <a:r>
              <a:rPr lang="en-US" spc="-5" dirty="0">
                <a:solidFill>
                  <a:srgbClr val="0070C0"/>
                </a:solidFill>
                <a:latin typeface="Corbel"/>
                <a:cs typeface="Corbel"/>
              </a:rPr>
              <a:t>(The form can be also be found on our website)</a:t>
            </a:r>
            <a:endParaRPr sz="1600" spc="-5" dirty="0">
              <a:latin typeface="Corbel"/>
              <a:cs typeface="Corbel"/>
            </a:endParaRPr>
          </a:p>
        </p:txBody>
      </p:sp>
      <p:grpSp>
        <p:nvGrpSpPr>
          <p:cNvPr id="4" name="object 4"/>
          <p:cNvGrpSpPr/>
          <p:nvPr/>
        </p:nvGrpSpPr>
        <p:grpSpPr>
          <a:xfrm>
            <a:off x="6400800" y="2590800"/>
            <a:ext cx="2514600" cy="2895600"/>
            <a:chOff x="6400800" y="2286000"/>
            <a:chExt cx="2514600" cy="3200400"/>
          </a:xfrm>
        </p:grpSpPr>
        <p:sp>
          <p:nvSpPr>
            <p:cNvPr id="5" name="object 5"/>
            <p:cNvSpPr/>
            <p:nvPr/>
          </p:nvSpPr>
          <p:spPr>
            <a:xfrm>
              <a:off x="6400800" y="2286000"/>
              <a:ext cx="2514600" cy="3200400"/>
            </a:xfrm>
            <a:custGeom>
              <a:avLst/>
              <a:gdLst/>
              <a:ahLst/>
              <a:cxnLst/>
              <a:rect l="l" t="t" r="r" b="b"/>
              <a:pathLst>
                <a:path w="2514600" h="3200400">
                  <a:moveTo>
                    <a:pt x="2514600" y="0"/>
                  </a:moveTo>
                  <a:lnTo>
                    <a:pt x="0" y="0"/>
                  </a:lnTo>
                  <a:lnTo>
                    <a:pt x="0" y="3200400"/>
                  </a:lnTo>
                  <a:lnTo>
                    <a:pt x="2514600" y="3200400"/>
                  </a:lnTo>
                  <a:lnTo>
                    <a:pt x="2514600" y="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print"/>
            <a:stretch>
              <a:fillRect/>
            </a:stretch>
          </p:blipFill>
          <p:spPr>
            <a:xfrm>
              <a:off x="6589776" y="2438400"/>
              <a:ext cx="2171699" cy="2895599"/>
            </a:xfrm>
            <a:prstGeom prst="rect">
              <a:avLst/>
            </a:prstGeom>
          </p:spPr>
        </p:pic>
      </p:grpSp>
    </p:spTree>
    <p:extLst>
      <p:ext uri="{BB962C8B-B14F-4D97-AF65-F5344CB8AC3E}">
        <p14:creationId xmlns:p14="http://schemas.microsoft.com/office/powerpoint/2010/main" val="4211453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661812"/>
            <a:ext cx="7482840" cy="2349500"/>
          </a:xfrm>
          <a:prstGeom prst="rect">
            <a:avLst/>
          </a:prstGeom>
        </p:spPr>
        <p:txBody>
          <a:bodyPr vert="horz" wrap="square" lIns="0" tIns="19050" rIns="0" bIns="0" rtlCol="0">
            <a:spAutoFit/>
          </a:bodyPr>
          <a:lstStyle/>
          <a:p>
            <a:pPr marL="299085" marR="5080" indent="-287020">
              <a:lnSpc>
                <a:spcPct val="98600"/>
              </a:lnSpc>
              <a:spcBef>
                <a:spcPts val="150"/>
              </a:spcBef>
              <a:buClr>
                <a:srgbClr val="8D1414"/>
              </a:buClr>
              <a:buSzPct val="145000"/>
              <a:buFont typeface="Arial"/>
              <a:buChar char="•"/>
              <a:tabLst>
                <a:tab pos="299720" algn="l"/>
              </a:tabLst>
            </a:pPr>
            <a:r>
              <a:rPr sz="3000" spc="-5" dirty="0">
                <a:latin typeface="Corbel"/>
                <a:cs typeface="Corbel"/>
              </a:rPr>
              <a:t>Applications</a:t>
            </a:r>
            <a:r>
              <a:rPr sz="3000" spc="-15" dirty="0">
                <a:latin typeface="Corbel"/>
                <a:cs typeface="Corbel"/>
              </a:rPr>
              <a:t> </a:t>
            </a:r>
            <a:r>
              <a:rPr sz="3000" spc="-5" dirty="0">
                <a:latin typeface="Corbel"/>
                <a:cs typeface="Corbel"/>
              </a:rPr>
              <a:t>must</a:t>
            </a:r>
            <a:r>
              <a:rPr sz="3000" spc="5" dirty="0">
                <a:latin typeface="Corbel"/>
                <a:cs typeface="Corbel"/>
              </a:rPr>
              <a:t> </a:t>
            </a:r>
            <a:r>
              <a:rPr sz="3000" dirty="0">
                <a:latin typeface="Corbel"/>
                <a:cs typeface="Corbel"/>
              </a:rPr>
              <a:t>be</a:t>
            </a:r>
            <a:r>
              <a:rPr sz="3000" spc="10" dirty="0">
                <a:latin typeface="Corbel"/>
                <a:cs typeface="Corbel"/>
              </a:rPr>
              <a:t> </a:t>
            </a:r>
            <a:r>
              <a:rPr sz="3000" spc="-5" dirty="0">
                <a:latin typeface="Corbel"/>
                <a:cs typeface="Corbel"/>
              </a:rPr>
              <a:t>submitted</a:t>
            </a:r>
            <a:r>
              <a:rPr sz="3000" spc="5" dirty="0">
                <a:latin typeface="Corbel"/>
                <a:cs typeface="Corbel"/>
              </a:rPr>
              <a:t> </a:t>
            </a:r>
            <a:r>
              <a:rPr sz="3000" spc="-5" dirty="0">
                <a:latin typeface="Corbel"/>
                <a:cs typeface="Corbel"/>
              </a:rPr>
              <a:t>electronically </a:t>
            </a:r>
            <a:r>
              <a:rPr sz="3000" spc="-585" dirty="0">
                <a:latin typeface="Corbel"/>
                <a:cs typeface="Corbel"/>
              </a:rPr>
              <a:t> </a:t>
            </a:r>
            <a:r>
              <a:rPr sz="3000" spc="-5" dirty="0">
                <a:latin typeface="Corbel"/>
                <a:cs typeface="Corbel"/>
              </a:rPr>
              <a:t>on</a:t>
            </a:r>
            <a:r>
              <a:rPr sz="3000" spc="5" dirty="0">
                <a:latin typeface="Corbel"/>
                <a:cs typeface="Corbel"/>
              </a:rPr>
              <a:t> </a:t>
            </a:r>
            <a:r>
              <a:rPr sz="4050" b="1" spc="-5" dirty="0">
                <a:latin typeface="Corbel"/>
                <a:cs typeface="Corbel"/>
                <a:hlinkClick r:id="rId3"/>
              </a:rPr>
              <a:t>eGrants</a:t>
            </a:r>
            <a:endParaRPr sz="4050" dirty="0">
              <a:latin typeface="Corbel"/>
              <a:cs typeface="Corbel"/>
            </a:endParaRPr>
          </a:p>
          <a:p>
            <a:pPr marL="433705" algn="ctr">
              <a:lnSpc>
                <a:spcPct val="100000"/>
              </a:lnSpc>
              <a:spcBef>
                <a:spcPts val="1385"/>
              </a:spcBef>
            </a:pPr>
            <a:r>
              <a:rPr sz="3000" b="1" dirty="0">
                <a:latin typeface="Corbel"/>
                <a:cs typeface="Corbel"/>
              </a:rPr>
              <a:t>NO</a:t>
            </a:r>
            <a:r>
              <a:rPr sz="3000" b="1" spc="-5" dirty="0">
                <a:latin typeface="Corbel"/>
                <a:cs typeface="Corbel"/>
              </a:rPr>
              <a:t> L</a:t>
            </a:r>
            <a:r>
              <a:rPr sz="3000" b="1" spc="-160" dirty="0">
                <a:latin typeface="Corbel"/>
                <a:cs typeface="Corbel"/>
              </a:rPr>
              <a:t>A</a:t>
            </a:r>
            <a:r>
              <a:rPr sz="3000" b="1" spc="5" dirty="0">
                <a:latin typeface="Corbel"/>
                <a:cs typeface="Corbel"/>
              </a:rPr>
              <a:t>T</a:t>
            </a:r>
            <a:r>
              <a:rPr sz="3000" b="1" spc="-5" dirty="0">
                <a:latin typeface="Corbel"/>
                <a:cs typeface="Corbel"/>
              </a:rPr>
              <a:t>E</a:t>
            </a:r>
            <a:r>
              <a:rPr sz="3000" b="1" dirty="0">
                <a:latin typeface="Corbel"/>
                <a:cs typeface="Corbel"/>
              </a:rPr>
              <a:t>R</a:t>
            </a:r>
            <a:r>
              <a:rPr sz="3000" b="1" spc="-210" dirty="0">
                <a:latin typeface="Corbel"/>
                <a:cs typeface="Corbel"/>
              </a:rPr>
              <a:t> </a:t>
            </a:r>
            <a:r>
              <a:rPr lang="en-US" sz="3000" b="1" spc="-210" dirty="0">
                <a:latin typeface="Corbel"/>
                <a:cs typeface="Corbel"/>
              </a:rPr>
              <a:t> </a:t>
            </a:r>
            <a:r>
              <a:rPr sz="3000" b="1" spc="5" dirty="0">
                <a:latin typeface="Corbel"/>
                <a:cs typeface="Corbel"/>
              </a:rPr>
              <a:t>TH</a:t>
            </a:r>
            <a:r>
              <a:rPr sz="3000" b="1" spc="-5" dirty="0">
                <a:latin typeface="Corbel"/>
                <a:cs typeface="Corbel"/>
              </a:rPr>
              <a:t>A</a:t>
            </a:r>
            <a:r>
              <a:rPr sz="3000" b="1" dirty="0">
                <a:latin typeface="Corbel"/>
                <a:cs typeface="Corbel"/>
              </a:rPr>
              <a:t>N</a:t>
            </a:r>
            <a:endParaRPr sz="3000" dirty="0">
              <a:latin typeface="Corbel"/>
              <a:cs typeface="Corbel"/>
            </a:endParaRPr>
          </a:p>
          <a:p>
            <a:pPr marL="434340" algn="ctr">
              <a:lnSpc>
                <a:spcPct val="100000"/>
              </a:lnSpc>
              <a:spcBef>
                <a:spcPts val="1320"/>
              </a:spcBef>
            </a:pPr>
            <a:r>
              <a:rPr sz="3000" b="1" spc="-40" dirty="0" smtClean="0">
                <a:solidFill>
                  <a:srgbClr val="FF0000"/>
                </a:solidFill>
                <a:latin typeface="Corbel"/>
                <a:cs typeface="Corbel"/>
              </a:rPr>
              <a:t>T</a:t>
            </a:r>
            <a:r>
              <a:rPr lang="en-US" sz="3000" b="1" spc="-40" dirty="0" smtClean="0">
                <a:solidFill>
                  <a:srgbClr val="FF0000"/>
                </a:solidFill>
                <a:latin typeface="Corbel"/>
                <a:cs typeface="Corbel"/>
              </a:rPr>
              <a:t>hursday</a:t>
            </a:r>
            <a:r>
              <a:rPr sz="3000" b="1" spc="-40" dirty="0">
                <a:solidFill>
                  <a:srgbClr val="FF0000"/>
                </a:solidFill>
                <a:latin typeface="Corbel"/>
                <a:cs typeface="Corbel"/>
              </a:rPr>
              <a:t>,</a:t>
            </a:r>
            <a:r>
              <a:rPr sz="3000" b="1" spc="5" dirty="0">
                <a:solidFill>
                  <a:srgbClr val="FF0000"/>
                </a:solidFill>
                <a:latin typeface="Corbel"/>
                <a:cs typeface="Corbel"/>
              </a:rPr>
              <a:t> </a:t>
            </a:r>
            <a:r>
              <a:rPr lang="en-US" sz="3000" b="1" spc="-5" dirty="0">
                <a:solidFill>
                  <a:srgbClr val="FF0000"/>
                </a:solidFill>
                <a:latin typeface="Corbel"/>
                <a:cs typeface="Corbel"/>
              </a:rPr>
              <a:t>November </a:t>
            </a:r>
            <a:r>
              <a:rPr lang="en-US" sz="3000" b="1" spc="-5" dirty="0" smtClean="0">
                <a:solidFill>
                  <a:srgbClr val="FF0000"/>
                </a:solidFill>
                <a:latin typeface="Corbel"/>
                <a:cs typeface="Corbel"/>
              </a:rPr>
              <a:t>17</a:t>
            </a:r>
            <a:r>
              <a:rPr sz="3000" b="1" spc="-25" dirty="0" smtClean="0">
                <a:solidFill>
                  <a:srgbClr val="FF0000"/>
                </a:solidFill>
                <a:latin typeface="Corbel"/>
                <a:cs typeface="Corbel"/>
              </a:rPr>
              <a:t>,</a:t>
            </a:r>
            <a:r>
              <a:rPr sz="3000" b="1" spc="-15" dirty="0" smtClean="0">
                <a:solidFill>
                  <a:srgbClr val="FF0000"/>
                </a:solidFill>
                <a:latin typeface="Corbel"/>
                <a:cs typeface="Corbel"/>
              </a:rPr>
              <a:t> </a:t>
            </a:r>
            <a:r>
              <a:rPr sz="3000" b="1" spc="-30" dirty="0" smtClean="0">
                <a:solidFill>
                  <a:srgbClr val="FF0000"/>
                </a:solidFill>
                <a:latin typeface="Corbel"/>
                <a:cs typeface="Corbel"/>
              </a:rPr>
              <a:t>202</a:t>
            </a:r>
            <a:r>
              <a:rPr lang="en-US" sz="3000" b="1" spc="-30" dirty="0">
                <a:solidFill>
                  <a:srgbClr val="FF0000"/>
                </a:solidFill>
                <a:latin typeface="Corbel"/>
                <a:cs typeface="Corbel"/>
              </a:rPr>
              <a:t>2</a:t>
            </a:r>
            <a:r>
              <a:rPr sz="3000" b="1" spc="-30" dirty="0" smtClean="0">
                <a:solidFill>
                  <a:srgbClr val="FF0000"/>
                </a:solidFill>
                <a:latin typeface="Corbel"/>
                <a:cs typeface="Corbel"/>
              </a:rPr>
              <a:t>,</a:t>
            </a:r>
            <a:r>
              <a:rPr sz="3000" b="1" spc="-5" dirty="0" smtClean="0">
                <a:solidFill>
                  <a:srgbClr val="FF0000"/>
                </a:solidFill>
                <a:latin typeface="Corbel"/>
                <a:cs typeface="Corbel"/>
              </a:rPr>
              <a:t> </a:t>
            </a:r>
            <a:r>
              <a:rPr sz="3000" b="1" dirty="0">
                <a:solidFill>
                  <a:srgbClr val="FF0000"/>
                </a:solidFill>
                <a:latin typeface="Corbel"/>
                <a:cs typeface="Corbel"/>
              </a:rPr>
              <a:t>4:00</a:t>
            </a:r>
            <a:r>
              <a:rPr sz="3000" b="1" spc="-10" dirty="0">
                <a:solidFill>
                  <a:srgbClr val="FF0000"/>
                </a:solidFill>
                <a:latin typeface="Corbel"/>
                <a:cs typeface="Corbel"/>
              </a:rPr>
              <a:t> </a:t>
            </a:r>
            <a:r>
              <a:rPr sz="3000" b="1" spc="-5" dirty="0">
                <a:solidFill>
                  <a:srgbClr val="FF0000"/>
                </a:solidFill>
                <a:latin typeface="Corbel"/>
                <a:cs typeface="Corbel"/>
              </a:rPr>
              <a:t>p.m</a:t>
            </a:r>
            <a:r>
              <a:rPr sz="3000" b="1" spc="-5" dirty="0">
                <a:latin typeface="Corbel"/>
                <a:cs typeface="Corbel"/>
              </a:rPr>
              <a:t>.</a:t>
            </a:r>
            <a:endParaRPr sz="3000" dirty="0">
              <a:latin typeface="Corbel"/>
              <a:cs typeface="Corbel"/>
            </a:endParaRPr>
          </a:p>
        </p:txBody>
      </p:sp>
      <p:grpSp>
        <p:nvGrpSpPr>
          <p:cNvPr id="3" name="object 3"/>
          <p:cNvGrpSpPr/>
          <p:nvPr/>
        </p:nvGrpSpPr>
        <p:grpSpPr>
          <a:xfrm>
            <a:off x="2621280" y="3209148"/>
            <a:ext cx="3901440" cy="2987040"/>
            <a:chOff x="2811779" y="3802379"/>
            <a:chExt cx="3901440" cy="2987040"/>
          </a:xfrm>
        </p:grpSpPr>
        <p:sp>
          <p:nvSpPr>
            <p:cNvPr id="4" name="object 4"/>
            <p:cNvSpPr/>
            <p:nvPr/>
          </p:nvSpPr>
          <p:spPr>
            <a:xfrm>
              <a:off x="2819399" y="3809999"/>
              <a:ext cx="3886200" cy="2971800"/>
            </a:xfrm>
            <a:custGeom>
              <a:avLst/>
              <a:gdLst/>
              <a:ahLst/>
              <a:cxnLst/>
              <a:rect l="l" t="t" r="r" b="b"/>
              <a:pathLst>
                <a:path w="3886200" h="2971800">
                  <a:moveTo>
                    <a:pt x="3886200" y="0"/>
                  </a:moveTo>
                  <a:lnTo>
                    <a:pt x="0" y="0"/>
                  </a:lnTo>
                  <a:lnTo>
                    <a:pt x="0" y="2971800"/>
                  </a:lnTo>
                  <a:lnTo>
                    <a:pt x="3886200" y="2971800"/>
                  </a:lnTo>
                  <a:lnTo>
                    <a:pt x="3886200" y="0"/>
                  </a:lnTo>
                  <a:close/>
                </a:path>
              </a:pathLst>
            </a:custGeom>
            <a:solidFill>
              <a:srgbClr val="BB1C1C"/>
            </a:solidFill>
          </p:spPr>
          <p:txBody>
            <a:bodyPr wrap="square" lIns="0" tIns="0" rIns="0" bIns="0" rtlCol="0"/>
            <a:lstStyle/>
            <a:p>
              <a:endParaRPr dirty="0"/>
            </a:p>
          </p:txBody>
        </p:sp>
        <p:sp>
          <p:nvSpPr>
            <p:cNvPr id="5" name="object 5"/>
            <p:cNvSpPr/>
            <p:nvPr/>
          </p:nvSpPr>
          <p:spPr>
            <a:xfrm>
              <a:off x="2819399" y="3809999"/>
              <a:ext cx="3886200" cy="2971800"/>
            </a:xfrm>
            <a:custGeom>
              <a:avLst/>
              <a:gdLst/>
              <a:ahLst/>
              <a:cxnLst/>
              <a:rect l="l" t="t" r="r" b="b"/>
              <a:pathLst>
                <a:path w="3886200" h="2971800">
                  <a:moveTo>
                    <a:pt x="0" y="0"/>
                  </a:moveTo>
                  <a:lnTo>
                    <a:pt x="3886200" y="0"/>
                  </a:lnTo>
                  <a:lnTo>
                    <a:pt x="3886200" y="2971800"/>
                  </a:lnTo>
                  <a:lnTo>
                    <a:pt x="0" y="2971800"/>
                  </a:lnTo>
                  <a:lnTo>
                    <a:pt x="0" y="0"/>
                  </a:lnTo>
                  <a:close/>
                </a:path>
              </a:pathLst>
            </a:custGeom>
            <a:ln w="15240">
              <a:solidFill>
                <a:srgbClr val="881111"/>
              </a:solidFill>
            </a:ln>
          </p:spPr>
          <p:txBody>
            <a:bodyPr wrap="square" lIns="0" tIns="0" rIns="0" bIns="0" rtlCol="0"/>
            <a:lstStyle/>
            <a:p>
              <a:endParaRPr dirty="0"/>
            </a:p>
          </p:txBody>
        </p:sp>
        <p:pic>
          <p:nvPicPr>
            <p:cNvPr id="6" name="object 6"/>
            <p:cNvPicPr/>
            <p:nvPr/>
          </p:nvPicPr>
          <p:blipFill>
            <a:blip r:embed="rId4" cstate="print"/>
            <a:stretch>
              <a:fillRect/>
            </a:stretch>
          </p:blipFill>
          <p:spPr>
            <a:xfrm>
              <a:off x="2971799" y="3962400"/>
              <a:ext cx="3581399" cy="2686811"/>
            </a:xfrm>
            <a:prstGeom prst="rect">
              <a:avLst/>
            </a:prstGeom>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304800"/>
            <a:ext cx="6627813" cy="750888"/>
          </a:xfrm>
          <a:prstGeom prst="rect">
            <a:avLst/>
          </a:prstGeom>
        </p:spPr>
        <p:txBody>
          <a:bodyPr vert="horz" wrap="square" lIns="0" tIns="12065" rIns="0" bIns="0" rtlCol="0">
            <a:spAutoFit/>
          </a:bodyPr>
          <a:lstStyle/>
          <a:p>
            <a:pPr marL="12700">
              <a:lnSpc>
                <a:spcPct val="100000"/>
              </a:lnSpc>
              <a:spcBef>
                <a:spcPts val="95"/>
              </a:spcBef>
            </a:pPr>
            <a:r>
              <a:rPr spc="-5" dirty="0">
                <a:solidFill>
                  <a:srgbClr val="2B8DAF"/>
                </a:solidFill>
              </a:rPr>
              <a:t>Additional</a:t>
            </a:r>
            <a:r>
              <a:rPr spc="-80" dirty="0">
                <a:solidFill>
                  <a:srgbClr val="2B8DAF"/>
                </a:solidFill>
              </a:rPr>
              <a:t> </a:t>
            </a:r>
            <a:r>
              <a:rPr spc="-5" dirty="0">
                <a:solidFill>
                  <a:srgbClr val="2B8DAF"/>
                </a:solidFill>
              </a:rPr>
              <a:t>Documents</a:t>
            </a:r>
          </a:p>
        </p:txBody>
      </p:sp>
      <p:sp>
        <p:nvSpPr>
          <p:cNvPr id="3" name="object 3"/>
          <p:cNvSpPr txBox="1"/>
          <p:nvPr/>
        </p:nvSpPr>
        <p:spPr>
          <a:xfrm>
            <a:off x="533400" y="1055688"/>
            <a:ext cx="7776844" cy="4752583"/>
          </a:xfrm>
          <a:prstGeom prst="rect">
            <a:avLst/>
          </a:prstGeom>
        </p:spPr>
        <p:txBody>
          <a:bodyPr vert="horz" wrap="square" lIns="0" tIns="12700" rIns="0" bIns="0" rtlCol="0">
            <a:spAutoFit/>
          </a:bodyPr>
          <a:lstStyle/>
          <a:p>
            <a:pPr marL="299085" marR="88900" indent="-287020">
              <a:lnSpc>
                <a:spcPct val="100000"/>
              </a:lnSpc>
              <a:spcBef>
                <a:spcPts val="100"/>
              </a:spcBef>
              <a:buClr>
                <a:srgbClr val="8D1414"/>
              </a:buClr>
              <a:buSzPct val="143750"/>
              <a:buFont typeface="Arial"/>
              <a:buChar char="•"/>
              <a:tabLst>
                <a:tab pos="299720" algn="l"/>
              </a:tabLst>
            </a:pPr>
            <a:r>
              <a:rPr sz="2400" spc="-5" dirty="0">
                <a:latin typeface="Corbel"/>
                <a:cs typeface="Corbel"/>
              </a:rPr>
              <a:t>All documents </a:t>
            </a:r>
            <a:r>
              <a:rPr sz="2400" spc="-10" dirty="0">
                <a:latin typeface="Corbel"/>
                <a:cs typeface="Corbel"/>
              </a:rPr>
              <a:t>that </a:t>
            </a:r>
            <a:r>
              <a:rPr sz="2400" dirty="0">
                <a:latin typeface="Corbel"/>
                <a:cs typeface="Corbel"/>
              </a:rPr>
              <a:t>are requested </a:t>
            </a:r>
            <a:r>
              <a:rPr sz="2400" spc="-5" dirty="0">
                <a:latin typeface="Corbel"/>
                <a:cs typeface="Corbel"/>
              </a:rPr>
              <a:t>in Section II: </a:t>
            </a:r>
            <a:r>
              <a:rPr lang="en-US" sz="2400" spc="-5" dirty="0">
                <a:latin typeface="Corbel"/>
                <a:cs typeface="Corbel"/>
              </a:rPr>
              <a:t>AmeriCorps</a:t>
            </a:r>
            <a:r>
              <a:rPr sz="2400" spc="-5" dirty="0">
                <a:latin typeface="Corbel"/>
                <a:cs typeface="Corbel"/>
              </a:rPr>
              <a:t> </a:t>
            </a:r>
            <a:r>
              <a:rPr sz="2400" dirty="0">
                <a:latin typeface="Corbel"/>
                <a:cs typeface="Corbel"/>
              </a:rPr>
              <a:t> </a:t>
            </a:r>
            <a:r>
              <a:rPr sz="2400" spc="-5" dirty="0">
                <a:latin typeface="Corbel"/>
                <a:cs typeface="Corbel"/>
              </a:rPr>
              <a:t>NOFO need to be sent to </a:t>
            </a:r>
            <a:r>
              <a:rPr sz="2400" spc="-10" dirty="0">
                <a:latin typeface="Corbel"/>
                <a:cs typeface="Corbel"/>
              </a:rPr>
              <a:t>the </a:t>
            </a:r>
            <a:r>
              <a:rPr sz="2400" spc="-5" dirty="0">
                <a:latin typeface="Corbel"/>
                <a:cs typeface="Corbel"/>
              </a:rPr>
              <a:t>NJ Commission and not </a:t>
            </a:r>
            <a:r>
              <a:rPr sz="2400" spc="-10" dirty="0">
                <a:latin typeface="Corbel"/>
                <a:cs typeface="Corbel"/>
              </a:rPr>
              <a:t>to </a:t>
            </a:r>
            <a:r>
              <a:rPr sz="2400" spc="-470" dirty="0">
                <a:latin typeface="Corbel"/>
                <a:cs typeface="Corbel"/>
              </a:rPr>
              <a:t> </a:t>
            </a:r>
            <a:r>
              <a:rPr lang="en-US" sz="2400" spc="-5" dirty="0">
                <a:latin typeface="Corbel"/>
                <a:cs typeface="Corbel"/>
              </a:rPr>
              <a:t>AmeriCorps</a:t>
            </a:r>
            <a:r>
              <a:rPr sz="2400" spc="-5" dirty="0">
                <a:latin typeface="Corbel"/>
                <a:cs typeface="Corbel"/>
              </a:rPr>
              <a:t>.</a:t>
            </a:r>
            <a:r>
              <a:rPr sz="2400" dirty="0">
                <a:latin typeface="Corbel"/>
                <a:cs typeface="Corbel"/>
              </a:rPr>
              <a:t> </a:t>
            </a:r>
            <a:r>
              <a:rPr sz="2400" spc="-5" dirty="0">
                <a:latin typeface="Corbel"/>
                <a:cs typeface="Corbel"/>
              </a:rPr>
              <a:t>The NJ Commission will </a:t>
            </a:r>
            <a:r>
              <a:rPr sz="2400" dirty="0">
                <a:latin typeface="Corbel"/>
                <a:cs typeface="Corbel"/>
              </a:rPr>
              <a:t>forward </a:t>
            </a:r>
            <a:r>
              <a:rPr sz="2400" spc="-5" dirty="0">
                <a:latin typeface="Corbel"/>
                <a:cs typeface="Corbel"/>
              </a:rPr>
              <a:t>additional </a:t>
            </a:r>
            <a:r>
              <a:rPr sz="2400" dirty="0">
                <a:latin typeface="Corbel"/>
                <a:cs typeface="Corbel"/>
              </a:rPr>
              <a:t> </a:t>
            </a:r>
            <a:r>
              <a:rPr sz="2400" spc="-5" dirty="0">
                <a:latin typeface="Corbel"/>
                <a:cs typeface="Corbel"/>
              </a:rPr>
              <a:t>documents to </a:t>
            </a:r>
            <a:r>
              <a:rPr lang="en-US" sz="2400" spc="-5" dirty="0">
                <a:latin typeface="Corbel"/>
                <a:cs typeface="Corbel"/>
              </a:rPr>
              <a:t>AmeriCorps</a:t>
            </a:r>
            <a:r>
              <a:rPr sz="2400" spc="-5" dirty="0">
                <a:latin typeface="Corbel"/>
                <a:cs typeface="Corbel"/>
              </a:rPr>
              <a:t> </a:t>
            </a:r>
            <a:r>
              <a:rPr sz="2400" dirty="0">
                <a:latin typeface="Corbel"/>
                <a:cs typeface="Corbel"/>
              </a:rPr>
              <a:t>upon </a:t>
            </a:r>
            <a:r>
              <a:rPr sz="2400" spc="-5" dirty="0">
                <a:latin typeface="Corbel"/>
                <a:cs typeface="Corbel"/>
              </a:rPr>
              <a:t>selection </a:t>
            </a:r>
            <a:r>
              <a:rPr sz="2400" dirty="0">
                <a:latin typeface="Corbel"/>
                <a:cs typeface="Corbel"/>
              </a:rPr>
              <a:t>of </a:t>
            </a:r>
            <a:r>
              <a:rPr sz="2400" spc="-10" dirty="0">
                <a:latin typeface="Corbel"/>
                <a:cs typeface="Corbel"/>
              </a:rPr>
              <a:t>the </a:t>
            </a:r>
            <a:r>
              <a:rPr sz="2400" spc="-5" dirty="0">
                <a:latin typeface="Corbel"/>
                <a:cs typeface="Corbel"/>
              </a:rPr>
              <a:t>application </a:t>
            </a:r>
            <a:r>
              <a:rPr sz="2400" dirty="0">
                <a:latin typeface="Corbel"/>
                <a:cs typeface="Corbel"/>
              </a:rPr>
              <a:t>at </a:t>
            </a:r>
            <a:r>
              <a:rPr sz="2400" spc="-470" dirty="0">
                <a:latin typeface="Corbel"/>
                <a:cs typeface="Corbel"/>
              </a:rPr>
              <a:t> </a:t>
            </a:r>
            <a:r>
              <a:rPr sz="2400" spc="-10" dirty="0">
                <a:latin typeface="Corbel"/>
                <a:cs typeface="Corbel"/>
              </a:rPr>
              <a:t>the </a:t>
            </a:r>
            <a:r>
              <a:rPr sz="2400" spc="-5" dirty="0">
                <a:latin typeface="Corbel"/>
                <a:cs typeface="Corbel"/>
              </a:rPr>
              <a:t>NJ level.</a:t>
            </a:r>
            <a:r>
              <a:rPr sz="2400" dirty="0">
                <a:latin typeface="Corbel"/>
                <a:cs typeface="Corbel"/>
              </a:rPr>
              <a:t> </a:t>
            </a:r>
            <a:r>
              <a:rPr sz="2400" spc="-5" dirty="0">
                <a:latin typeface="Corbel"/>
                <a:cs typeface="Corbel"/>
              </a:rPr>
              <a:t>Please </a:t>
            </a:r>
            <a:r>
              <a:rPr sz="2400" dirty="0">
                <a:latin typeface="Corbel"/>
                <a:cs typeface="Corbel"/>
              </a:rPr>
              <a:t>see </a:t>
            </a:r>
            <a:r>
              <a:rPr sz="2400" spc="-10" dirty="0">
                <a:latin typeface="Corbel"/>
                <a:cs typeface="Corbel"/>
              </a:rPr>
              <a:t>the </a:t>
            </a:r>
            <a:r>
              <a:rPr sz="2400" i="1" dirty="0">
                <a:latin typeface="Corbel"/>
                <a:cs typeface="Corbel"/>
              </a:rPr>
              <a:t>CNCS </a:t>
            </a:r>
            <a:r>
              <a:rPr sz="2400" i="1" spc="-10" dirty="0">
                <a:latin typeface="Corbel"/>
                <a:cs typeface="Corbel"/>
              </a:rPr>
              <a:t>NOFO, </a:t>
            </a:r>
            <a:r>
              <a:rPr sz="2400" i="1" spc="-5" dirty="0">
                <a:latin typeface="Corbel"/>
                <a:cs typeface="Corbel"/>
              </a:rPr>
              <a:t>Section </a:t>
            </a:r>
            <a:r>
              <a:rPr sz="2400" i="1" dirty="0">
                <a:latin typeface="Corbel"/>
                <a:cs typeface="Corbel"/>
              </a:rPr>
              <a:t>I </a:t>
            </a:r>
            <a:r>
              <a:rPr sz="2400" i="1" spc="-5" dirty="0">
                <a:latin typeface="Corbel"/>
                <a:cs typeface="Corbel"/>
              </a:rPr>
              <a:t>for </a:t>
            </a:r>
            <a:r>
              <a:rPr sz="2400" i="1" dirty="0">
                <a:latin typeface="Corbel"/>
                <a:cs typeface="Corbel"/>
              </a:rPr>
              <a:t> </a:t>
            </a:r>
            <a:r>
              <a:rPr sz="2400" i="1" spc="-5" dirty="0">
                <a:latin typeface="Corbel"/>
                <a:cs typeface="Corbel"/>
              </a:rPr>
              <a:t>further</a:t>
            </a:r>
            <a:r>
              <a:rPr sz="2400" i="1" spc="-10" dirty="0">
                <a:latin typeface="Corbel"/>
                <a:cs typeface="Corbel"/>
              </a:rPr>
              <a:t> </a:t>
            </a:r>
            <a:r>
              <a:rPr sz="2400" i="1" dirty="0">
                <a:latin typeface="Corbel"/>
                <a:cs typeface="Corbel"/>
              </a:rPr>
              <a:t>directions</a:t>
            </a:r>
            <a:r>
              <a:rPr sz="2400" i="1" spc="-15" dirty="0">
                <a:latin typeface="Corbel"/>
                <a:cs typeface="Corbel"/>
              </a:rPr>
              <a:t> </a:t>
            </a:r>
            <a:r>
              <a:rPr sz="2400" i="1" spc="-5" dirty="0">
                <a:latin typeface="Corbel"/>
                <a:cs typeface="Corbel"/>
              </a:rPr>
              <a:t>on</a:t>
            </a:r>
            <a:r>
              <a:rPr sz="2400" i="1" spc="-10" dirty="0">
                <a:latin typeface="Corbel"/>
                <a:cs typeface="Corbel"/>
              </a:rPr>
              <a:t> </a:t>
            </a:r>
            <a:r>
              <a:rPr sz="2400" i="1" spc="-5" dirty="0">
                <a:latin typeface="Corbel"/>
                <a:cs typeface="Corbel"/>
              </a:rPr>
              <a:t>submission of</a:t>
            </a:r>
            <a:r>
              <a:rPr sz="2400" i="1" spc="-15" dirty="0">
                <a:latin typeface="Corbel"/>
                <a:cs typeface="Corbel"/>
              </a:rPr>
              <a:t> </a:t>
            </a:r>
            <a:r>
              <a:rPr sz="2400" i="1" dirty="0">
                <a:latin typeface="Corbel"/>
                <a:cs typeface="Corbel"/>
              </a:rPr>
              <a:t>additional</a:t>
            </a:r>
            <a:r>
              <a:rPr sz="2400" i="1" spc="-35" dirty="0">
                <a:latin typeface="Corbel"/>
                <a:cs typeface="Corbel"/>
              </a:rPr>
              <a:t> </a:t>
            </a:r>
            <a:r>
              <a:rPr sz="2400" i="1" spc="-5" dirty="0">
                <a:latin typeface="Corbel"/>
                <a:cs typeface="Corbel"/>
              </a:rPr>
              <a:t>documents.</a:t>
            </a:r>
            <a:endParaRPr sz="2400" dirty="0">
              <a:latin typeface="Corbel"/>
              <a:cs typeface="Corbel"/>
            </a:endParaRPr>
          </a:p>
          <a:p>
            <a:pPr marL="299085" marR="5080" indent="-287020">
              <a:lnSpc>
                <a:spcPct val="100000"/>
              </a:lnSpc>
              <a:spcBef>
                <a:spcPts val="1245"/>
              </a:spcBef>
              <a:buClr>
                <a:srgbClr val="8D1414"/>
              </a:buClr>
              <a:buSzPct val="143750"/>
              <a:buFont typeface="Arial"/>
              <a:buChar char="•"/>
              <a:tabLst>
                <a:tab pos="299720" algn="l"/>
              </a:tabLst>
            </a:pPr>
            <a:r>
              <a:rPr sz="2400" spc="-5" dirty="0">
                <a:latin typeface="Times New Roman"/>
                <a:cs typeface="Times New Roman"/>
              </a:rPr>
              <a:t>Applicants </a:t>
            </a:r>
            <a:r>
              <a:rPr sz="2400" dirty="0">
                <a:latin typeface="Times New Roman"/>
                <a:cs typeface="Times New Roman"/>
              </a:rPr>
              <a:t>are required to </a:t>
            </a:r>
            <a:r>
              <a:rPr sz="2400" spc="-5" dirty="0">
                <a:latin typeface="Times New Roman"/>
                <a:cs typeface="Times New Roman"/>
              </a:rPr>
              <a:t>submit </a:t>
            </a:r>
            <a:r>
              <a:rPr sz="2400" dirty="0">
                <a:latin typeface="Times New Roman"/>
                <a:cs typeface="Times New Roman"/>
              </a:rPr>
              <a:t>the </a:t>
            </a:r>
            <a:r>
              <a:rPr sz="2400" spc="-5" dirty="0">
                <a:latin typeface="Times New Roman"/>
                <a:cs typeface="Times New Roman"/>
              </a:rPr>
              <a:t>following </a:t>
            </a:r>
            <a:r>
              <a:rPr sz="2400" dirty="0">
                <a:latin typeface="Times New Roman"/>
                <a:cs typeface="Times New Roman"/>
              </a:rPr>
              <a:t>additional </a:t>
            </a:r>
            <a:r>
              <a:rPr sz="2400" spc="-585" dirty="0">
                <a:latin typeface="Times New Roman"/>
                <a:cs typeface="Times New Roman"/>
              </a:rPr>
              <a:t> </a:t>
            </a:r>
            <a:r>
              <a:rPr sz="2400" spc="-5" dirty="0">
                <a:latin typeface="Times New Roman"/>
                <a:cs typeface="Times New Roman"/>
              </a:rPr>
              <a:t>documents </a:t>
            </a:r>
            <a:r>
              <a:rPr sz="2400" dirty="0">
                <a:latin typeface="Times New Roman"/>
                <a:cs typeface="Times New Roman"/>
              </a:rPr>
              <a:t>by the</a:t>
            </a:r>
            <a:r>
              <a:rPr sz="2400" spc="-25" dirty="0">
                <a:latin typeface="Times New Roman"/>
                <a:cs typeface="Times New Roman"/>
              </a:rPr>
              <a:t> </a:t>
            </a:r>
            <a:r>
              <a:rPr sz="2400" dirty="0">
                <a:latin typeface="Times New Roman"/>
                <a:cs typeface="Times New Roman"/>
              </a:rPr>
              <a:t>application</a:t>
            </a:r>
            <a:r>
              <a:rPr sz="2400" spc="-45" dirty="0">
                <a:latin typeface="Times New Roman"/>
                <a:cs typeface="Times New Roman"/>
              </a:rPr>
              <a:t> </a:t>
            </a:r>
            <a:r>
              <a:rPr sz="2400" spc="-5" dirty="0">
                <a:latin typeface="Times New Roman"/>
                <a:cs typeface="Times New Roman"/>
              </a:rPr>
              <a:t>submission</a:t>
            </a:r>
            <a:r>
              <a:rPr sz="2400" dirty="0">
                <a:latin typeface="Times New Roman"/>
                <a:cs typeface="Times New Roman"/>
              </a:rPr>
              <a:t> deadline:</a:t>
            </a:r>
          </a:p>
          <a:p>
            <a:pPr marL="756285" marR="200660" lvl="1" indent="-287020">
              <a:lnSpc>
                <a:spcPct val="100000"/>
              </a:lnSpc>
              <a:spcBef>
                <a:spcPts val="1175"/>
              </a:spcBef>
              <a:buClr>
                <a:srgbClr val="8D1414"/>
              </a:buClr>
              <a:buSzPct val="143750"/>
              <a:buFont typeface="Arial"/>
              <a:buChar char="•"/>
              <a:tabLst>
                <a:tab pos="756920" algn="l"/>
              </a:tabLst>
            </a:pPr>
            <a:r>
              <a:rPr lang="en-US" sz="2400" dirty="0" smtClean="0">
                <a:latin typeface="Times New Roman"/>
                <a:cs typeface="Times New Roman"/>
              </a:rPr>
              <a:t>Financial </a:t>
            </a:r>
            <a:r>
              <a:rPr lang="en-US" sz="2400" dirty="0">
                <a:latin typeface="Times New Roman"/>
                <a:cs typeface="Times New Roman"/>
              </a:rPr>
              <a:t>Management Survey, </a:t>
            </a:r>
            <a:r>
              <a:rPr sz="2400" dirty="0">
                <a:latin typeface="Times New Roman"/>
                <a:cs typeface="Times New Roman"/>
              </a:rPr>
              <a:t>Evaluation</a:t>
            </a:r>
            <a:r>
              <a:rPr sz="2400" spc="-45" dirty="0">
                <a:latin typeface="Times New Roman"/>
                <a:cs typeface="Times New Roman"/>
              </a:rPr>
              <a:t> </a:t>
            </a:r>
            <a:r>
              <a:rPr sz="2400" spc="-5" dirty="0">
                <a:latin typeface="Times New Roman"/>
                <a:cs typeface="Times New Roman"/>
              </a:rPr>
              <a:t>briefs,</a:t>
            </a:r>
            <a:r>
              <a:rPr sz="2400" spc="-20" dirty="0">
                <a:latin typeface="Times New Roman"/>
                <a:cs typeface="Times New Roman"/>
              </a:rPr>
              <a:t> </a:t>
            </a:r>
            <a:r>
              <a:rPr sz="2400" dirty="0">
                <a:latin typeface="Times New Roman"/>
                <a:cs typeface="Times New Roman"/>
              </a:rPr>
              <a:t>reports,</a:t>
            </a:r>
            <a:r>
              <a:rPr sz="2400" spc="-30" dirty="0">
                <a:latin typeface="Times New Roman"/>
                <a:cs typeface="Times New Roman"/>
              </a:rPr>
              <a:t> </a:t>
            </a:r>
            <a:r>
              <a:rPr sz="2400" dirty="0">
                <a:latin typeface="Times New Roman"/>
                <a:cs typeface="Times New Roman"/>
              </a:rPr>
              <a:t>studies.</a:t>
            </a:r>
            <a:r>
              <a:rPr sz="2400" spc="-25" dirty="0">
                <a:latin typeface="Times New Roman"/>
                <a:cs typeface="Times New Roman"/>
              </a:rPr>
              <a:t> </a:t>
            </a:r>
            <a:r>
              <a:rPr sz="2400" dirty="0">
                <a:latin typeface="Times New Roman"/>
                <a:cs typeface="Times New Roman"/>
              </a:rPr>
              <a:t>Please</a:t>
            </a:r>
            <a:r>
              <a:rPr sz="2400" spc="-15" dirty="0">
                <a:latin typeface="Times New Roman"/>
                <a:cs typeface="Times New Roman"/>
              </a:rPr>
              <a:t> </a:t>
            </a:r>
            <a:r>
              <a:rPr sz="2400" spc="-5" dirty="0">
                <a:latin typeface="Times New Roman"/>
                <a:cs typeface="Times New Roman"/>
              </a:rPr>
              <a:t>refer</a:t>
            </a:r>
            <a:r>
              <a:rPr sz="2400" spc="-1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the </a:t>
            </a:r>
            <a:r>
              <a:rPr sz="2400" spc="-585" dirty="0">
                <a:latin typeface="Times New Roman"/>
                <a:cs typeface="Times New Roman"/>
              </a:rPr>
              <a:t> </a:t>
            </a:r>
            <a:r>
              <a:rPr sz="2400" i="1" dirty="0">
                <a:latin typeface="Times New Roman"/>
                <a:cs typeface="Times New Roman"/>
              </a:rPr>
              <a:t>Evidence </a:t>
            </a:r>
            <a:r>
              <a:rPr sz="2400" i="1" spc="-5" dirty="0">
                <a:latin typeface="Times New Roman"/>
                <a:cs typeface="Times New Roman"/>
              </a:rPr>
              <a:t>Base </a:t>
            </a:r>
            <a:r>
              <a:rPr sz="2400" dirty="0">
                <a:latin typeface="Times New Roman"/>
                <a:cs typeface="Times New Roman"/>
              </a:rPr>
              <a:t>section </a:t>
            </a:r>
            <a:r>
              <a:rPr sz="2400" spc="-5" dirty="0">
                <a:latin typeface="Times New Roman"/>
                <a:cs typeface="Times New Roman"/>
              </a:rPr>
              <a:t>for </a:t>
            </a:r>
            <a:r>
              <a:rPr sz="2400" dirty="0">
                <a:latin typeface="Times New Roman"/>
                <a:cs typeface="Times New Roman"/>
              </a:rPr>
              <a:t>detailed instructions by </a:t>
            </a:r>
            <a:r>
              <a:rPr sz="2400" spc="5" dirty="0">
                <a:latin typeface="Times New Roman"/>
                <a:cs typeface="Times New Roman"/>
              </a:rPr>
              <a:t> </a:t>
            </a:r>
            <a:r>
              <a:rPr sz="2400" dirty="0">
                <a:latin typeface="Times New Roman"/>
                <a:cs typeface="Times New Roman"/>
              </a:rPr>
              <a:t>evidence</a:t>
            </a:r>
            <a:r>
              <a:rPr sz="2400" spc="-40" dirty="0">
                <a:latin typeface="Times New Roman"/>
                <a:cs typeface="Times New Roman"/>
              </a:rPr>
              <a:t> </a:t>
            </a:r>
            <a:r>
              <a:rPr sz="2400" spc="-25" dirty="0">
                <a:latin typeface="Times New Roman"/>
                <a:cs typeface="Times New Roman"/>
              </a:rPr>
              <a:t>tier.</a:t>
            </a:r>
            <a:endParaRP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12FF5A-22A4-406A-BE6C-8D9F79BF5910}"/>
              </a:ext>
            </a:extLst>
          </p:cNvPr>
          <p:cNvSpPr txBox="1"/>
          <p:nvPr/>
        </p:nvSpPr>
        <p:spPr>
          <a:xfrm>
            <a:off x="76200" y="1066800"/>
            <a:ext cx="9296400" cy="5182701"/>
          </a:xfrm>
          <a:prstGeom prst="rect">
            <a:avLst/>
          </a:prstGeom>
          <a:noFill/>
        </p:spPr>
        <p:txBody>
          <a:bodyPr wrap="square">
            <a:spAutoFit/>
          </a:bodyPr>
          <a:lstStyle/>
          <a:p>
            <a:pPr marL="201295" marR="128270" indent="-191770">
              <a:lnSpc>
                <a:spcPct val="78000"/>
              </a:lnSpc>
              <a:spcBef>
                <a:spcPts val="980"/>
              </a:spcBef>
              <a:spcAft>
                <a:spcPts val="0"/>
              </a:spcAft>
            </a:pPr>
            <a:r>
              <a:rPr lang="en-US" sz="2800" dirty="0"/>
              <a:t>All applicants must register with the System for Award Management (SAM) at https://www.sam.gov/SAM/ and maintain an active SAM registration until the application process is complete. If an applicant is awarded a grant, it must maintain an active SAM registration throughout the life of the award. See the SAM Quick Guide for Grantees. </a:t>
            </a:r>
            <a:endParaRPr lang="en-US" sz="2800" dirty="0" smtClean="0"/>
          </a:p>
          <a:p>
            <a:pPr marL="201295" marR="128270" indent="-191770">
              <a:lnSpc>
                <a:spcPct val="78000"/>
              </a:lnSpc>
              <a:spcBef>
                <a:spcPts val="980"/>
              </a:spcBef>
              <a:spcAft>
                <a:spcPts val="0"/>
              </a:spcAft>
            </a:pPr>
            <a:r>
              <a:rPr lang="en-US" sz="2800" dirty="0" smtClean="0"/>
              <a:t>Applicants </a:t>
            </a:r>
            <a:r>
              <a:rPr lang="en-US" sz="2800" dirty="0"/>
              <a:t>must use their </a:t>
            </a:r>
            <a:r>
              <a:rPr lang="en-US" sz="2800" dirty="0" err="1"/>
              <a:t>SAMregistered</a:t>
            </a:r>
            <a:r>
              <a:rPr lang="en-US" sz="2800" dirty="0"/>
              <a:t> legal name and physical address on all grant applications to AmeriCorps. The legal applicant’s name and physical address in </a:t>
            </a:r>
            <a:r>
              <a:rPr lang="en-US" sz="2800" dirty="0" err="1"/>
              <a:t>eGrants</a:t>
            </a:r>
            <a:r>
              <a:rPr lang="en-US" sz="2800" dirty="0"/>
              <a:t> must match exactly the applicant’s SAM-registered </a:t>
            </a:r>
            <a:r>
              <a:rPr lang="en-US" sz="2800" dirty="0" smtClean="0"/>
              <a:t>information.</a:t>
            </a:r>
          </a:p>
          <a:p>
            <a:pPr marL="201295" marR="128270" indent="-191770">
              <a:lnSpc>
                <a:spcPct val="78000"/>
              </a:lnSpc>
              <a:spcBef>
                <a:spcPts val="980"/>
              </a:spcBef>
              <a:spcAft>
                <a:spcPts val="0"/>
              </a:spcAft>
            </a:pPr>
            <a:r>
              <a:rPr lang="en-US" sz="2800" dirty="0"/>
              <a:t>Applications must include an Employer Identification Number. </a:t>
            </a:r>
            <a:endParaRPr lang="en-US" sz="2800" dirty="0" smtClean="0"/>
          </a:p>
          <a:p>
            <a:pPr marL="201295" marR="128270" indent="-191770">
              <a:lnSpc>
                <a:spcPct val="78000"/>
              </a:lnSpc>
              <a:spcBef>
                <a:spcPts val="980"/>
              </a:spcBef>
              <a:spcAft>
                <a:spcPts val="0"/>
              </a:spcAft>
            </a:pPr>
            <a:r>
              <a:rPr lang="en-US" sz="2800" dirty="0" smtClean="0"/>
              <a:t>Applications </a:t>
            </a:r>
            <a:r>
              <a:rPr lang="en-US" sz="2800" dirty="0"/>
              <a:t>must include a valid Unique Entity Identifier (UEI), which is generated as part of the SAM registration process. </a:t>
            </a:r>
          </a:p>
        </p:txBody>
      </p:sp>
      <p:sp>
        <p:nvSpPr>
          <p:cNvPr id="7" name="TextBox 6">
            <a:extLst>
              <a:ext uri="{FF2B5EF4-FFF2-40B4-BE49-F238E27FC236}">
                <a16:creationId xmlns:a16="http://schemas.microsoft.com/office/drawing/2014/main" id="{F0D9F503-57AC-412F-B8AA-84FB0F17FF2A}"/>
              </a:ext>
            </a:extLst>
          </p:cNvPr>
          <p:cNvSpPr txBox="1"/>
          <p:nvPr/>
        </p:nvSpPr>
        <p:spPr>
          <a:xfrm>
            <a:off x="381000" y="198951"/>
            <a:ext cx="8229600" cy="954107"/>
          </a:xfrm>
          <a:prstGeom prst="rect">
            <a:avLst/>
          </a:prstGeom>
          <a:noFill/>
        </p:spPr>
        <p:txBody>
          <a:bodyPr wrap="square">
            <a:spAutoFit/>
          </a:bodyPr>
          <a:lstStyle/>
          <a:p>
            <a:pPr algn="ctr"/>
            <a:r>
              <a:rPr lang="en-US" sz="2800" b="1" dirty="0"/>
              <a:t>Unique Entity Identifier and System for Award Management (SAM) </a:t>
            </a:r>
          </a:p>
        </p:txBody>
      </p:sp>
    </p:spTree>
    <p:extLst>
      <p:ext uri="{BB962C8B-B14F-4D97-AF65-F5344CB8AC3E}">
        <p14:creationId xmlns:p14="http://schemas.microsoft.com/office/powerpoint/2010/main" val="3326218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228600"/>
            <a:ext cx="7073900" cy="750888"/>
          </a:xfrm>
          <a:prstGeom prst="rect">
            <a:avLst/>
          </a:prstGeom>
        </p:spPr>
        <p:txBody>
          <a:bodyPr vert="horz" wrap="square" lIns="0" tIns="12065" rIns="0" bIns="0" rtlCol="0">
            <a:spAutoFit/>
          </a:bodyPr>
          <a:lstStyle/>
          <a:p>
            <a:pPr marL="12700">
              <a:lnSpc>
                <a:spcPct val="100000"/>
              </a:lnSpc>
              <a:spcBef>
                <a:spcPts val="95"/>
              </a:spcBef>
              <a:tabLst>
                <a:tab pos="1781175" algn="l"/>
              </a:tabLst>
            </a:pPr>
            <a:r>
              <a:rPr b="1" spc="-320" dirty="0">
                <a:solidFill>
                  <a:srgbClr val="C00000"/>
                </a:solidFill>
                <a:latin typeface="Corbel"/>
                <a:cs typeface="Corbel"/>
              </a:rPr>
              <a:t>P</a:t>
            </a:r>
            <a:r>
              <a:rPr b="1" spc="-5" dirty="0">
                <a:solidFill>
                  <a:srgbClr val="C00000"/>
                </a:solidFill>
                <a:latin typeface="Corbel"/>
                <a:cs typeface="Corbel"/>
              </a:rPr>
              <a:t>ART</a:t>
            </a:r>
            <a:r>
              <a:rPr b="1" spc="5" dirty="0">
                <a:solidFill>
                  <a:srgbClr val="C00000"/>
                </a:solidFill>
                <a:latin typeface="Corbel"/>
                <a:cs typeface="Corbel"/>
              </a:rPr>
              <a:t> </a:t>
            </a:r>
            <a:r>
              <a:rPr b="1" spc="-5" dirty="0">
                <a:solidFill>
                  <a:srgbClr val="C00000"/>
                </a:solidFill>
                <a:latin typeface="Corbel"/>
                <a:cs typeface="Corbel"/>
              </a:rPr>
              <a:t>3</a:t>
            </a:r>
            <a:r>
              <a:rPr b="1" dirty="0">
                <a:solidFill>
                  <a:srgbClr val="C00000"/>
                </a:solidFill>
                <a:latin typeface="Corbel"/>
                <a:cs typeface="Corbel"/>
              </a:rPr>
              <a:t>	</a:t>
            </a:r>
            <a:r>
              <a:rPr spc="-5" dirty="0">
                <a:solidFill>
                  <a:srgbClr val="000000"/>
                </a:solidFill>
              </a:rPr>
              <a:t>Se</a:t>
            </a:r>
            <a:r>
              <a:rPr spc="-10" dirty="0">
                <a:solidFill>
                  <a:srgbClr val="000000"/>
                </a:solidFill>
              </a:rPr>
              <a:t>l</a:t>
            </a:r>
            <a:r>
              <a:rPr spc="-5" dirty="0">
                <a:solidFill>
                  <a:srgbClr val="000000"/>
                </a:solidFill>
              </a:rPr>
              <a:t>ect</a:t>
            </a:r>
            <a:r>
              <a:rPr spc="-10" dirty="0">
                <a:solidFill>
                  <a:srgbClr val="000000"/>
                </a:solidFill>
              </a:rPr>
              <a:t>i</a:t>
            </a:r>
            <a:r>
              <a:rPr spc="-5" dirty="0">
                <a:solidFill>
                  <a:srgbClr val="000000"/>
                </a:solidFill>
              </a:rPr>
              <a:t>on</a:t>
            </a:r>
            <a:r>
              <a:rPr spc="-155" dirty="0">
                <a:solidFill>
                  <a:srgbClr val="000000"/>
                </a:solidFill>
              </a:rPr>
              <a:t> </a:t>
            </a:r>
            <a:r>
              <a:rPr spc="-10" dirty="0">
                <a:solidFill>
                  <a:srgbClr val="000000"/>
                </a:solidFill>
              </a:rPr>
              <a:t>C</a:t>
            </a:r>
            <a:r>
              <a:rPr spc="-5" dirty="0">
                <a:solidFill>
                  <a:srgbClr val="000000"/>
                </a:solidFill>
              </a:rPr>
              <a:t>r</a:t>
            </a:r>
            <a:r>
              <a:rPr spc="-10" dirty="0">
                <a:solidFill>
                  <a:srgbClr val="000000"/>
                </a:solidFill>
              </a:rPr>
              <a:t>i</a:t>
            </a:r>
            <a:r>
              <a:rPr spc="-5" dirty="0">
                <a:solidFill>
                  <a:srgbClr val="000000"/>
                </a:solidFill>
              </a:rPr>
              <a:t>ter</a:t>
            </a:r>
            <a:r>
              <a:rPr spc="-10" dirty="0">
                <a:solidFill>
                  <a:srgbClr val="000000"/>
                </a:solidFill>
              </a:rPr>
              <a:t>i</a:t>
            </a:r>
            <a:r>
              <a:rPr spc="-5" dirty="0">
                <a:solidFill>
                  <a:srgbClr val="000000"/>
                </a:solidFill>
              </a:rPr>
              <a:t>a</a:t>
            </a:r>
          </a:p>
        </p:txBody>
      </p:sp>
      <p:graphicFrame>
        <p:nvGraphicFramePr>
          <p:cNvPr id="3" name="object 3"/>
          <p:cNvGraphicFramePr>
            <a:graphicFrameLocks noGrp="1"/>
          </p:cNvGraphicFramePr>
          <p:nvPr>
            <p:extLst>
              <p:ext uri="{D42A27DB-BD31-4B8C-83A1-F6EECF244321}">
                <p14:modId xmlns:p14="http://schemas.microsoft.com/office/powerpoint/2010/main" val="317872020"/>
              </p:ext>
            </p:extLst>
          </p:nvPr>
        </p:nvGraphicFramePr>
        <p:xfrm>
          <a:off x="990600" y="1143001"/>
          <a:ext cx="6858634" cy="5065242"/>
        </p:xfrm>
        <a:graphic>
          <a:graphicData uri="http://schemas.openxmlformats.org/drawingml/2006/table">
            <a:tbl>
              <a:tblPr firstRow="1" bandRow="1">
                <a:tableStyleId>{2D5ABB26-0587-4C30-8999-92F81FD0307C}</a:tableStyleId>
              </a:tblPr>
              <a:tblGrid>
                <a:gridCol w="5000947">
                  <a:extLst>
                    <a:ext uri="{9D8B030D-6E8A-4147-A177-3AD203B41FA5}">
                      <a16:colId xmlns:a16="http://schemas.microsoft.com/office/drawing/2014/main" val="20000"/>
                    </a:ext>
                  </a:extLst>
                </a:gridCol>
                <a:gridCol w="1857687">
                  <a:extLst>
                    <a:ext uri="{9D8B030D-6E8A-4147-A177-3AD203B41FA5}">
                      <a16:colId xmlns:a16="http://schemas.microsoft.com/office/drawing/2014/main" val="20001"/>
                    </a:ext>
                  </a:extLst>
                </a:gridCol>
              </a:tblGrid>
              <a:tr h="529655">
                <a:tc>
                  <a:txBody>
                    <a:bodyPr/>
                    <a:lstStyle/>
                    <a:p>
                      <a:pPr marL="68580">
                        <a:lnSpc>
                          <a:spcPct val="100000"/>
                        </a:lnSpc>
                        <a:spcBef>
                          <a:spcPts val="105"/>
                        </a:spcBef>
                      </a:pPr>
                      <a:r>
                        <a:rPr sz="2000" b="1" i="1" spc="-5" dirty="0">
                          <a:solidFill>
                            <a:srgbClr val="202020"/>
                          </a:solidFill>
                          <a:latin typeface="Palatino Linotype"/>
                          <a:cs typeface="Palatino Linotype"/>
                        </a:rPr>
                        <a:t>Category</a:t>
                      </a:r>
                      <a:endParaRPr sz="2000" dirty="0">
                        <a:latin typeface="Palatino Linotype"/>
                        <a:cs typeface="Palatino Linotype"/>
                      </a:endParaRPr>
                    </a:p>
                  </a:txBody>
                  <a:tcPr marL="0" marR="0" marT="1333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7945">
                        <a:lnSpc>
                          <a:spcPct val="100000"/>
                        </a:lnSpc>
                        <a:spcBef>
                          <a:spcPts val="105"/>
                        </a:spcBef>
                      </a:pPr>
                      <a:r>
                        <a:rPr sz="2000" b="1" i="1" dirty="0">
                          <a:solidFill>
                            <a:srgbClr val="202020"/>
                          </a:solidFill>
                          <a:latin typeface="Palatino Linotype"/>
                          <a:cs typeface="Palatino Linotype"/>
                        </a:rPr>
                        <a:t>Percentage</a:t>
                      </a:r>
                      <a:endParaRPr sz="2000" dirty="0">
                        <a:latin typeface="Palatino Linotype"/>
                        <a:cs typeface="Palatino Linotype"/>
                      </a:endParaRPr>
                    </a:p>
                  </a:txBody>
                  <a:tcPr marL="0" marR="0" marT="1333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33298">
                <a:tc>
                  <a:txBody>
                    <a:bodyPr/>
                    <a:lstStyle/>
                    <a:p>
                      <a:pPr marL="67945">
                        <a:lnSpc>
                          <a:spcPct val="100000"/>
                        </a:lnSpc>
                        <a:spcBef>
                          <a:spcPts val="130"/>
                        </a:spcBef>
                      </a:pPr>
                      <a:r>
                        <a:rPr sz="2000" b="1" dirty="0">
                          <a:solidFill>
                            <a:srgbClr val="D54E08"/>
                          </a:solidFill>
                          <a:latin typeface="Palatino Linotype"/>
                          <a:cs typeface="Palatino Linotype"/>
                        </a:rPr>
                        <a:t>Executive</a:t>
                      </a:r>
                      <a:r>
                        <a:rPr sz="2000" b="1" spc="-50" dirty="0">
                          <a:solidFill>
                            <a:srgbClr val="D54E08"/>
                          </a:solidFill>
                          <a:latin typeface="Palatino Linotype"/>
                          <a:cs typeface="Palatino Linotype"/>
                        </a:rPr>
                        <a:t> </a:t>
                      </a:r>
                      <a:r>
                        <a:rPr sz="2000" b="1" spc="-5" dirty="0">
                          <a:solidFill>
                            <a:srgbClr val="D54E08"/>
                          </a:solidFill>
                          <a:latin typeface="Palatino Linotype"/>
                          <a:cs typeface="Palatino Linotype"/>
                        </a:rPr>
                        <a:t>Summary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D54E08"/>
                          </a:solidFill>
                          <a:latin typeface="Palatino Linotype"/>
                          <a:cs typeface="Palatino Linotype"/>
                        </a:rPr>
                        <a:t>0</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733069">
                <a:tc>
                  <a:txBody>
                    <a:bodyPr/>
                    <a:lstStyle/>
                    <a:p>
                      <a:pPr marL="67945">
                        <a:lnSpc>
                          <a:spcPct val="100000"/>
                        </a:lnSpc>
                        <a:spcBef>
                          <a:spcPts val="130"/>
                        </a:spcBef>
                      </a:pPr>
                      <a:r>
                        <a:rPr sz="2000" b="1" dirty="0">
                          <a:solidFill>
                            <a:srgbClr val="2B8DAF"/>
                          </a:solidFill>
                          <a:latin typeface="Palatino Linotype"/>
                          <a:cs typeface="Palatino Linotype"/>
                        </a:rPr>
                        <a:t>Program</a:t>
                      </a:r>
                      <a:r>
                        <a:rPr sz="2000" b="1" spc="-45" dirty="0">
                          <a:solidFill>
                            <a:srgbClr val="2B8DAF"/>
                          </a:solidFill>
                          <a:latin typeface="Palatino Linotype"/>
                          <a:cs typeface="Palatino Linotype"/>
                        </a:rPr>
                        <a:t> </a:t>
                      </a:r>
                      <a:r>
                        <a:rPr sz="2000" b="1" dirty="0">
                          <a:solidFill>
                            <a:srgbClr val="2B8DAF"/>
                          </a:solidFill>
                          <a:latin typeface="Palatino Linotype"/>
                          <a:cs typeface="Palatino Linotype"/>
                        </a:rPr>
                        <a:t>Design</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spc="-5" dirty="0">
                          <a:solidFill>
                            <a:srgbClr val="202020"/>
                          </a:solidFill>
                          <a:latin typeface="Palatino Linotype"/>
                          <a:cs typeface="Palatino Linotype"/>
                        </a:rPr>
                        <a:t>Theory</a:t>
                      </a:r>
                      <a:r>
                        <a:rPr sz="2000" spc="-20" dirty="0">
                          <a:solidFill>
                            <a:srgbClr val="202020"/>
                          </a:solidFill>
                          <a:latin typeface="Palatino Linotype"/>
                          <a:cs typeface="Palatino Linotype"/>
                        </a:rPr>
                        <a:t> </a:t>
                      </a:r>
                      <a:r>
                        <a:rPr sz="2000" spc="-5" dirty="0">
                          <a:solidFill>
                            <a:srgbClr val="202020"/>
                          </a:solidFill>
                          <a:latin typeface="Palatino Linotype"/>
                          <a:cs typeface="Palatino Linotype"/>
                        </a:rPr>
                        <a:t>of</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Change</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&amp;</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Logic</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Model</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Tier</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Quality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spc="-5" dirty="0">
                          <a:solidFill>
                            <a:srgbClr val="202020"/>
                          </a:solidFill>
                          <a:latin typeface="Palatino Linotype"/>
                          <a:cs typeface="Palatino Linotype"/>
                        </a:rPr>
                        <a:t>Notice</a:t>
                      </a:r>
                      <a:r>
                        <a:rPr sz="2000" spc="-25" dirty="0">
                          <a:solidFill>
                            <a:srgbClr val="202020"/>
                          </a:solidFill>
                          <a:latin typeface="Palatino Linotype"/>
                          <a:cs typeface="Palatino Linotype"/>
                        </a:rPr>
                        <a:t> </a:t>
                      </a:r>
                      <a:r>
                        <a:rPr sz="2000" dirty="0">
                          <a:solidFill>
                            <a:srgbClr val="202020"/>
                          </a:solidFill>
                          <a:latin typeface="Palatino Linotype"/>
                          <a:cs typeface="Palatino Linotype"/>
                        </a:rPr>
                        <a:t>Priority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Member</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Experience</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2B8DAF"/>
                          </a:solidFill>
                          <a:latin typeface="Palatino Linotype"/>
                          <a:cs typeface="Palatino Linotype"/>
                        </a:rPr>
                        <a:t>Total</a:t>
                      </a:r>
                      <a:r>
                        <a:rPr sz="2000" b="1" spc="-40" dirty="0">
                          <a:solidFill>
                            <a:srgbClr val="2B8DAF"/>
                          </a:solidFill>
                          <a:latin typeface="Palatino Linotype"/>
                          <a:cs typeface="Palatino Linotype"/>
                        </a:rPr>
                        <a:t> </a:t>
                      </a:r>
                      <a:r>
                        <a:rPr sz="2000" b="1" spc="5" dirty="0">
                          <a:solidFill>
                            <a:srgbClr val="2B8DAF"/>
                          </a:solidFill>
                          <a:latin typeface="Palatino Linotype"/>
                          <a:cs typeface="Palatino Linotype"/>
                        </a:rPr>
                        <a:t>50%</a:t>
                      </a:r>
                      <a:endParaRPr sz="2000" dirty="0">
                        <a:latin typeface="Palatino Linotype"/>
                        <a:cs typeface="Palatino Linotype"/>
                      </a:endParaRPr>
                    </a:p>
                    <a:p>
                      <a:pPr marL="67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24</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67945">
                        <a:lnSpc>
                          <a:spcPct val="100000"/>
                        </a:lnSpc>
                      </a:pPr>
                      <a:r>
                        <a:rPr lang="en-US" sz="2000" spc="0" baseline="0" dirty="0">
                          <a:solidFill>
                            <a:srgbClr val="202020"/>
                          </a:solidFill>
                          <a:latin typeface="Palatino Linotype"/>
                          <a:cs typeface="Palatino Linotype"/>
                        </a:rPr>
                        <a:t> 12 </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8</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0</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lang="en-US" sz="2000" spc="0" dirty="0">
                        <a:solidFill>
                          <a:schemeClr val="tx1"/>
                        </a:solidFill>
                        <a:latin typeface="Palatino Linotype"/>
                        <a:cs typeface="Palatino Linotype"/>
                      </a:endParaRPr>
                    </a:p>
                    <a:p>
                      <a:pPr marL="194945">
                        <a:lnSpc>
                          <a:spcPct val="100000"/>
                        </a:lnSpc>
                      </a:pPr>
                      <a:r>
                        <a:rPr lang="en-US" sz="2000" spc="0" baseline="0" dirty="0">
                          <a:solidFill>
                            <a:schemeClr val="tx1"/>
                          </a:solidFill>
                          <a:latin typeface="Palatino Linotype"/>
                          <a:cs typeface="Palatino Linotype"/>
                        </a:rPr>
                        <a:t>6 </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446808">
                <a:tc>
                  <a:txBody>
                    <a:bodyPr/>
                    <a:lstStyle/>
                    <a:p>
                      <a:pPr marL="67945">
                        <a:lnSpc>
                          <a:spcPts val="2400"/>
                        </a:lnSpc>
                        <a:spcBef>
                          <a:spcPts val="130"/>
                        </a:spcBef>
                      </a:pPr>
                      <a:r>
                        <a:rPr sz="2000" b="1" spc="-5" dirty="0">
                          <a:solidFill>
                            <a:srgbClr val="8D1414"/>
                          </a:solidFill>
                          <a:latin typeface="Palatino Linotype"/>
                          <a:cs typeface="Palatino Linotype"/>
                        </a:rPr>
                        <a:t>Organizational</a:t>
                      </a:r>
                      <a:r>
                        <a:rPr sz="2000" b="1" spc="-45" dirty="0">
                          <a:solidFill>
                            <a:srgbClr val="8D1414"/>
                          </a:solidFill>
                          <a:latin typeface="Palatino Linotype"/>
                          <a:cs typeface="Palatino Linotype"/>
                        </a:rPr>
                        <a:t> </a:t>
                      </a:r>
                      <a:r>
                        <a:rPr sz="2000" b="1" dirty="0">
                          <a:solidFill>
                            <a:srgbClr val="8D1414"/>
                          </a:solidFill>
                          <a:latin typeface="Palatino Linotype"/>
                          <a:cs typeface="Palatino Linotype"/>
                        </a:rPr>
                        <a:t>Capability</a:t>
                      </a:r>
                      <a:endParaRPr sz="2000" dirty="0">
                        <a:latin typeface="Palatino Linotype"/>
                        <a:cs typeface="Palatino Linotype"/>
                      </a:endParaRPr>
                    </a:p>
                    <a:p>
                      <a:pPr marL="354965" indent="-287020">
                        <a:lnSpc>
                          <a:spcPts val="2400"/>
                        </a:lnSpc>
                        <a:buClr>
                          <a:srgbClr val="202020"/>
                        </a:buClr>
                        <a:buSzPct val="75000"/>
                        <a:buFont typeface="Arial"/>
                        <a:buChar char="•"/>
                        <a:tabLst>
                          <a:tab pos="354965" algn="l"/>
                          <a:tab pos="355600" algn="l"/>
                        </a:tabLst>
                      </a:pPr>
                      <a:r>
                        <a:rPr sz="2000" dirty="0">
                          <a:latin typeface="Palatino Linotype"/>
                          <a:cs typeface="Palatino Linotype"/>
                        </a:rPr>
                        <a:t>Organizational</a:t>
                      </a:r>
                      <a:r>
                        <a:rPr sz="2000" spc="-45" dirty="0">
                          <a:latin typeface="Palatino Linotype"/>
                          <a:cs typeface="Palatino Linotype"/>
                        </a:rPr>
                        <a:t> </a:t>
                      </a:r>
                      <a:r>
                        <a:rPr sz="2000" dirty="0">
                          <a:latin typeface="Palatino Linotype"/>
                          <a:cs typeface="Palatino Linotype"/>
                        </a:rPr>
                        <a:t>Background</a:t>
                      </a:r>
                      <a:r>
                        <a:rPr sz="2000" spc="-45" dirty="0">
                          <a:latin typeface="Palatino Linotype"/>
                          <a:cs typeface="Palatino Linotype"/>
                        </a:rPr>
                        <a:t> </a:t>
                      </a:r>
                      <a:r>
                        <a:rPr sz="2000" dirty="0">
                          <a:latin typeface="Palatino Linotype"/>
                          <a:cs typeface="Palatino Linotype"/>
                        </a:rPr>
                        <a:t>&amp;</a:t>
                      </a:r>
                      <a:r>
                        <a:rPr sz="2000" spc="-20" dirty="0">
                          <a:latin typeface="Palatino Linotype"/>
                          <a:cs typeface="Palatino Linotype"/>
                        </a:rPr>
                        <a:t> </a:t>
                      </a:r>
                      <a:r>
                        <a:rPr sz="2000" dirty="0">
                          <a:latin typeface="Palatino Linotype"/>
                          <a:cs typeface="Palatino Linotype"/>
                        </a:rPr>
                        <a:t>Staffing</a:t>
                      </a:r>
                    </a:p>
                    <a:p>
                      <a:pPr marL="354965" indent="-287020">
                        <a:lnSpc>
                          <a:spcPct val="100000"/>
                        </a:lnSpc>
                        <a:buClr>
                          <a:srgbClr val="202020"/>
                        </a:buClr>
                        <a:buSzPct val="75000"/>
                        <a:buFont typeface="Arial"/>
                        <a:buChar char="•"/>
                        <a:tabLst>
                          <a:tab pos="354965" algn="l"/>
                          <a:tab pos="355600" algn="l"/>
                        </a:tabLst>
                      </a:pPr>
                      <a:r>
                        <a:rPr sz="2000" spc="-5" dirty="0">
                          <a:latin typeface="Palatino Linotype"/>
                          <a:cs typeface="Palatino Linotype"/>
                        </a:rPr>
                        <a:t>Compliance</a:t>
                      </a:r>
                      <a:r>
                        <a:rPr sz="2000" spc="-20" dirty="0">
                          <a:latin typeface="Palatino Linotype"/>
                          <a:cs typeface="Palatino Linotype"/>
                        </a:rPr>
                        <a:t> </a:t>
                      </a:r>
                      <a:r>
                        <a:rPr sz="2000" dirty="0">
                          <a:latin typeface="Palatino Linotype"/>
                          <a:cs typeface="Palatino Linotype"/>
                        </a:rPr>
                        <a:t>and</a:t>
                      </a:r>
                      <a:r>
                        <a:rPr sz="2000" spc="-10" dirty="0">
                          <a:latin typeface="Palatino Linotype"/>
                          <a:cs typeface="Palatino Linotype"/>
                        </a:rPr>
                        <a:t> </a:t>
                      </a:r>
                      <a:r>
                        <a:rPr sz="2000" spc="-5" dirty="0">
                          <a:latin typeface="Palatino Linotype"/>
                          <a:cs typeface="Palatino Linotype"/>
                        </a:rPr>
                        <a:t>Accountability</a:t>
                      </a:r>
                      <a:endParaRPr sz="2000" dirty="0">
                        <a:latin typeface="Palatino Linotype"/>
                        <a:cs typeface="Palatino Linotype"/>
                      </a:endParaRPr>
                    </a:p>
                    <a:p>
                      <a:pPr marL="354965" indent="-287020">
                        <a:lnSpc>
                          <a:spcPct val="100000"/>
                        </a:lnSpc>
                        <a:buClr>
                          <a:srgbClr val="202020"/>
                        </a:buClr>
                        <a:buSzPct val="75000"/>
                        <a:buFont typeface="Arial"/>
                        <a:buChar char="•"/>
                        <a:tabLst>
                          <a:tab pos="354965" algn="l"/>
                          <a:tab pos="355600" algn="l"/>
                        </a:tabLst>
                      </a:pPr>
                      <a:r>
                        <a:rPr sz="2000" dirty="0" smtClean="0">
                          <a:latin typeface="Palatino Linotype"/>
                          <a:cs typeface="Palatino Linotype"/>
                        </a:rPr>
                        <a:t>Member</a:t>
                      </a:r>
                      <a:r>
                        <a:rPr sz="2000" spc="-20" dirty="0" smtClean="0">
                          <a:latin typeface="Palatino Linotype"/>
                          <a:cs typeface="Palatino Linotype"/>
                        </a:rPr>
                        <a:t> </a:t>
                      </a:r>
                      <a:r>
                        <a:rPr sz="2000" dirty="0">
                          <a:latin typeface="Palatino Linotype"/>
                          <a:cs typeface="Palatino Linotype"/>
                        </a:rPr>
                        <a:t>Supervision</a:t>
                      </a: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8D1414"/>
                          </a:solidFill>
                          <a:latin typeface="Palatino Linotype"/>
                          <a:cs typeface="Palatino Linotype"/>
                        </a:rPr>
                        <a:t>Total</a:t>
                      </a:r>
                      <a:r>
                        <a:rPr sz="2000" b="1" spc="-40" dirty="0">
                          <a:solidFill>
                            <a:srgbClr val="8D1414"/>
                          </a:solidFill>
                          <a:latin typeface="Palatino Linotype"/>
                          <a:cs typeface="Palatino Linotype"/>
                        </a:rPr>
                        <a:t> </a:t>
                      </a:r>
                      <a:r>
                        <a:rPr sz="2000" b="1" spc="5" dirty="0">
                          <a:solidFill>
                            <a:srgbClr val="8D1414"/>
                          </a:solidFill>
                          <a:latin typeface="Palatino Linotype"/>
                          <a:cs typeface="Palatino Linotype"/>
                        </a:rPr>
                        <a:t>25%</a:t>
                      </a:r>
                      <a:endParaRPr sz="2000" dirty="0">
                        <a:latin typeface="Palatino Linotype"/>
                        <a:cs typeface="Palatino Linotype"/>
                      </a:endParaRPr>
                    </a:p>
                    <a:p>
                      <a:pPr marL="194945">
                        <a:lnSpc>
                          <a:spcPct val="100000"/>
                        </a:lnSpc>
                      </a:pPr>
                      <a:r>
                        <a:rPr lang="en-US" sz="2000" spc="0" dirty="0" smtClean="0">
                          <a:latin typeface="Palatino Linotype"/>
                          <a:cs typeface="Palatino Linotype"/>
                        </a:rPr>
                        <a:t>13</a:t>
                      </a:r>
                      <a:r>
                        <a:rPr sz="2000" spc="-85" dirty="0" smtClean="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sz="2000" dirty="0">
                          <a:latin typeface="Palatino Linotype"/>
                          <a:cs typeface="Palatino Linotype"/>
                        </a:rPr>
                        <a:t>8</a:t>
                      </a:r>
                      <a:r>
                        <a:rPr sz="2000" spc="-85" dirty="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sz="2000" dirty="0" smtClean="0">
                          <a:latin typeface="Palatino Linotype"/>
                          <a:cs typeface="Palatino Linotype"/>
                        </a:rPr>
                        <a:t>4</a:t>
                      </a:r>
                      <a:r>
                        <a:rPr sz="2000" spc="-85" dirty="0" smtClean="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10171">
                <a:tc>
                  <a:txBody>
                    <a:bodyPr/>
                    <a:lstStyle/>
                    <a:p>
                      <a:pPr marL="67945">
                        <a:lnSpc>
                          <a:spcPct val="100000"/>
                        </a:lnSpc>
                        <a:spcBef>
                          <a:spcPts val="130"/>
                        </a:spcBef>
                      </a:pPr>
                      <a:r>
                        <a:rPr sz="2000" b="1" spc="-5" dirty="0">
                          <a:solidFill>
                            <a:srgbClr val="459381"/>
                          </a:solidFill>
                          <a:latin typeface="Palatino Linotype"/>
                          <a:cs typeface="Palatino Linotype"/>
                        </a:rPr>
                        <a:t>Cost-Effectiveness</a:t>
                      </a:r>
                      <a:r>
                        <a:rPr sz="2000" b="1" spc="-30" dirty="0">
                          <a:solidFill>
                            <a:srgbClr val="459381"/>
                          </a:solidFill>
                          <a:latin typeface="Palatino Linotype"/>
                          <a:cs typeface="Palatino Linotype"/>
                        </a:rPr>
                        <a:t> </a:t>
                      </a:r>
                      <a:r>
                        <a:rPr sz="2000" b="1" dirty="0">
                          <a:solidFill>
                            <a:srgbClr val="459381"/>
                          </a:solidFill>
                          <a:latin typeface="Palatino Linotype"/>
                          <a:cs typeface="Palatino Linotype"/>
                        </a:rPr>
                        <a:t>and</a:t>
                      </a:r>
                      <a:r>
                        <a:rPr sz="2000" b="1" spc="-5" dirty="0">
                          <a:solidFill>
                            <a:srgbClr val="459381"/>
                          </a:solidFill>
                          <a:latin typeface="Palatino Linotype"/>
                          <a:cs typeface="Palatino Linotype"/>
                        </a:rPr>
                        <a:t> </a:t>
                      </a:r>
                      <a:r>
                        <a:rPr sz="2000" b="1" dirty="0">
                          <a:solidFill>
                            <a:srgbClr val="459381"/>
                          </a:solidFill>
                          <a:latin typeface="Palatino Linotype"/>
                          <a:cs typeface="Palatino Linotype"/>
                        </a:rPr>
                        <a:t>Budget Adequacy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67945">
                        <a:lnSpc>
                          <a:spcPct val="100000"/>
                        </a:lnSpc>
                        <a:spcBef>
                          <a:spcPts val="130"/>
                        </a:spcBef>
                      </a:pPr>
                      <a:r>
                        <a:rPr sz="2000" b="1" dirty="0">
                          <a:solidFill>
                            <a:srgbClr val="459381"/>
                          </a:solidFill>
                          <a:latin typeface="Palatino Linotype"/>
                          <a:cs typeface="Palatino Linotype"/>
                        </a:rPr>
                        <a:t>Total</a:t>
                      </a:r>
                      <a:r>
                        <a:rPr sz="2000" b="1" spc="-40" dirty="0">
                          <a:solidFill>
                            <a:srgbClr val="459381"/>
                          </a:solidFill>
                          <a:latin typeface="Palatino Linotype"/>
                          <a:cs typeface="Palatino Linotype"/>
                        </a:rPr>
                        <a:t> </a:t>
                      </a:r>
                      <a:r>
                        <a:rPr sz="2000" b="1" spc="5" dirty="0">
                          <a:solidFill>
                            <a:srgbClr val="459381"/>
                          </a:solidFill>
                          <a:latin typeface="Palatino Linotype"/>
                          <a:cs typeface="Palatino Linotype"/>
                        </a:rPr>
                        <a:t>25%</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484438" y="293688"/>
            <a:ext cx="6659562" cy="561975"/>
          </a:xfrm>
          <a:prstGeom prst="rect">
            <a:avLst/>
          </a:prstGeom>
        </p:spPr>
        <p:txBody>
          <a:bodyPr vert="horz" wrap="square" lIns="0" tIns="12700" rIns="0" bIns="0" rtlCol="0">
            <a:spAutoFit/>
          </a:bodyPr>
          <a:lstStyle/>
          <a:p>
            <a:pPr marL="12700">
              <a:lnSpc>
                <a:spcPct val="100000"/>
              </a:lnSpc>
              <a:spcBef>
                <a:spcPts val="100"/>
              </a:spcBef>
            </a:pPr>
            <a:r>
              <a:rPr sz="3600" spc="-70" dirty="0">
                <a:solidFill>
                  <a:srgbClr val="2B8DAF"/>
                </a:solidFill>
              </a:rPr>
              <a:t>R</a:t>
            </a:r>
            <a:r>
              <a:rPr sz="3600" spc="-15" dirty="0">
                <a:solidFill>
                  <a:srgbClr val="2B8DAF"/>
                </a:solidFill>
              </a:rPr>
              <a:t>e</a:t>
            </a:r>
            <a:r>
              <a:rPr sz="3600" dirty="0">
                <a:solidFill>
                  <a:srgbClr val="2B8DAF"/>
                </a:solidFill>
              </a:rPr>
              <a:t>vi</a:t>
            </a:r>
            <a:r>
              <a:rPr sz="3600" spc="-5" dirty="0">
                <a:solidFill>
                  <a:srgbClr val="2B8DAF"/>
                </a:solidFill>
              </a:rPr>
              <a:t>e</a:t>
            </a:r>
            <a:r>
              <a:rPr sz="3600" dirty="0">
                <a:solidFill>
                  <a:srgbClr val="2B8DAF"/>
                </a:solidFill>
              </a:rPr>
              <a:t>w</a:t>
            </a:r>
            <a:r>
              <a:rPr sz="3600" spc="-170" dirty="0">
                <a:solidFill>
                  <a:srgbClr val="2B8DAF"/>
                </a:solidFill>
              </a:rPr>
              <a:t> </a:t>
            </a:r>
            <a:r>
              <a:rPr sz="3600" dirty="0">
                <a:solidFill>
                  <a:srgbClr val="2B8DAF"/>
                </a:solidFill>
              </a:rPr>
              <a:t>C</a:t>
            </a:r>
            <a:r>
              <a:rPr sz="3600" spc="-10" dirty="0">
                <a:solidFill>
                  <a:srgbClr val="2B8DAF"/>
                </a:solidFill>
              </a:rPr>
              <a:t>r</a:t>
            </a:r>
            <a:r>
              <a:rPr sz="3600" dirty="0">
                <a:solidFill>
                  <a:srgbClr val="2B8DAF"/>
                </a:solidFill>
              </a:rPr>
              <a:t>i</a:t>
            </a:r>
            <a:r>
              <a:rPr sz="3600" spc="-5" dirty="0">
                <a:solidFill>
                  <a:srgbClr val="2B8DAF"/>
                </a:solidFill>
              </a:rPr>
              <a:t>te</a:t>
            </a:r>
            <a:r>
              <a:rPr sz="3600" spc="-10" dirty="0">
                <a:solidFill>
                  <a:srgbClr val="2B8DAF"/>
                </a:solidFill>
              </a:rPr>
              <a:t>r</a:t>
            </a:r>
            <a:r>
              <a:rPr sz="3600" dirty="0">
                <a:solidFill>
                  <a:srgbClr val="2B8DAF"/>
                </a:solidFill>
              </a:rPr>
              <a:t>ia</a:t>
            </a:r>
            <a:r>
              <a:rPr sz="3600" spc="5" dirty="0">
                <a:solidFill>
                  <a:srgbClr val="2B8DAF"/>
                </a:solidFill>
              </a:rPr>
              <a:t> </a:t>
            </a:r>
            <a:r>
              <a:rPr sz="2400" dirty="0">
                <a:solidFill>
                  <a:srgbClr val="000000"/>
                </a:solidFill>
              </a:rPr>
              <a:t>(s</a:t>
            </a:r>
            <a:r>
              <a:rPr sz="2400" spc="5" dirty="0">
                <a:solidFill>
                  <a:srgbClr val="000000"/>
                </a:solidFill>
              </a:rPr>
              <a:t>e</a:t>
            </a:r>
            <a:r>
              <a:rPr sz="2400" dirty="0">
                <a:solidFill>
                  <a:srgbClr val="000000"/>
                </a:solidFill>
              </a:rPr>
              <a:t>e</a:t>
            </a:r>
            <a:r>
              <a:rPr sz="2400" spc="-45" dirty="0">
                <a:solidFill>
                  <a:srgbClr val="000000"/>
                </a:solidFill>
              </a:rPr>
              <a:t> </a:t>
            </a:r>
            <a:r>
              <a:rPr sz="2400" spc="-5" dirty="0">
                <a:solidFill>
                  <a:srgbClr val="000000"/>
                </a:solidFill>
              </a:rPr>
              <a:t>S</a:t>
            </a:r>
            <a:r>
              <a:rPr sz="2400" spc="5" dirty="0">
                <a:solidFill>
                  <a:srgbClr val="000000"/>
                </a:solidFill>
              </a:rPr>
              <a:t>ec</a:t>
            </a:r>
            <a:r>
              <a:rPr sz="2400" spc="-5" dirty="0">
                <a:solidFill>
                  <a:srgbClr val="000000"/>
                </a:solidFill>
              </a:rPr>
              <a:t>ti</a:t>
            </a:r>
            <a:r>
              <a:rPr sz="2400" dirty="0">
                <a:solidFill>
                  <a:srgbClr val="000000"/>
                </a:solidFill>
              </a:rPr>
              <a:t>on</a:t>
            </a:r>
            <a:r>
              <a:rPr sz="2400" spc="-10" dirty="0">
                <a:solidFill>
                  <a:srgbClr val="000000"/>
                </a:solidFill>
              </a:rPr>
              <a:t> </a:t>
            </a:r>
            <a:r>
              <a:rPr sz="2400" spc="-5" dirty="0">
                <a:solidFill>
                  <a:srgbClr val="000000"/>
                </a:solidFill>
              </a:rPr>
              <a:t>I</a:t>
            </a:r>
            <a:r>
              <a:rPr sz="2400" dirty="0">
                <a:solidFill>
                  <a:srgbClr val="000000"/>
                </a:solidFill>
              </a:rPr>
              <a:t>I</a:t>
            </a:r>
            <a:r>
              <a:rPr sz="2400" spc="-5" dirty="0">
                <a:solidFill>
                  <a:srgbClr val="000000"/>
                </a:solidFill>
              </a:rPr>
              <a:t> </a:t>
            </a:r>
            <a:r>
              <a:rPr sz="2400" dirty="0">
                <a:solidFill>
                  <a:srgbClr val="000000"/>
                </a:solidFill>
              </a:rPr>
              <a:t>of</a:t>
            </a:r>
            <a:r>
              <a:rPr sz="2400" spc="-25" dirty="0">
                <a:solidFill>
                  <a:srgbClr val="000000"/>
                </a:solidFill>
              </a:rPr>
              <a:t> </a:t>
            </a:r>
            <a:r>
              <a:rPr sz="2400" spc="-5" dirty="0">
                <a:solidFill>
                  <a:srgbClr val="000000"/>
                </a:solidFill>
              </a:rPr>
              <a:t>NO</a:t>
            </a:r>
            <a:r>
              <a:rPr sz="2400" dirty="0">
                <a:solidFill>
                  <a:srgbClr val="000000"/>
                </a:solidFill>
              </a:rPr>
              <a:t>F</a:t>
            </a:r>
            <a:r>
              <a:rPr sz="2400" spc="-100" dirty="0">
                <a:solidFill>
                  <a:srgbClr val="000000"/>
                </a:solidFill>
              </a:rPr>
              <a:t>O</a:t>
            </a:r>
            <a:r>
              <a:rPr sz="2400" dirty="0">
                <a:solidFill>
                  <a:srgbClr val="000000"/>
                </a:solidFill>
              </a:rPr>
              <a:t>)</a:t>
            </a:r>
            <a:endParaRPr sz="2400" dirty="0"/>
          </a:p>
        </p:txBody>
      </p:sp>
      <p:sp>
        <p:nvSpPr>
          <p:cNvPr id="3" name="object 3"/>
          <p:cNvSpPr txBox="1"/>
          <p:nvPr/>
        </p:nvSpPr>
        <p:spPr>
          <a:xfrm>
            <a:off x="152400" y="856243"/>
            <a:ext cx="8867773" cy="5392157"/>
          </a:xfrm>
          <a:prstGeom prst="rect">
            <a:avLst/>
          </a:prstGeom>
        </p:spPr>
        <p:txBody>
          <a:bodyPr vert="horz" wrap="square" lIns="0" tIns="212090" rIns="0" bIns="0" rtlCol="0">
            <a:spAutoFit/>
          </a:bodyPr>
          <a:lstStyle/>
          <a:p>
            <a:pPr marL="12700">
              <a:lnSpc>
                <a:spcPct val="100000"/>
              </a:lnSpc>
              <a:spcBef>
                <a:spcPts val="1670"/>
              </a:spcBef>
            </a:pPr>
            <a:r>
              <a:rPr sz="2400" i="1" u="heavy" spc="-5" dirty="0">
                <a:solidFill>
                  <a:srgbClr val="FF0000"/>
                </a:solidFill>
                <a:uFill>
                  <a:solidFill>
                    <a:srgbClr val="FF0000"/>
                  </a:solidFill>
                </a:uFill>
                <a:latin typeface="Corbel"/>
                <a:cs typeface="Corbel"/>
              </a:rPr>
              <a:t>A.</a:t>
            </a:r>
            <a:r>
              <a:rPr sz="2400" i="1" u="heavy" spc="-10" dirty="0">
                <a:solidFill>
                  <a:srgbClr val="FF0000"/>
                </a:solidFill>
                <a:uFill>
                  <a:solidFill>
                    <a:srgbClr val="FF0000"/>
                  </a:solidFill>
                </a:uFill>
                <a:latin typeface="Corbel"/>
                <a:cs typeface="Corbel"/>
              </a:rPr>
              <a:t> Executive</a:t>
            </a:r>
            <a:r>
              <a:rPr sz="2400" i="1" u="heavy" spc="-8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Summary</a:t>
            </a:r>
            <a:r>
              <a:rPr sz="2400" i="1" u="heavy" dirty="0">
                <a:solidFill>
                  <a:srgbClr val="FF0000"/>
                </a:solidFill>
                <a:uFill>
                  <a:solidFill>
                    <a:srgbClr val="FF0000"/>
                  </a:solidFill>
                </a:uFill>
                <a:latin typeface="Corbel"/>
                <a:cs typeface="Corbel"/>
              </a:rPr>
              <a:t> </a:t>
            </a:r>
            <a:r>
              <a:rPr sz="2400" u="heavy" spc="-5" dirty="0">
                <a:solidFill>
                  <a:srgbClr val="FF0000"/>
                </a:solidFill>
                <a:uFill>
                  <a:solidFill>
                    <a:srgbClr val="FF0000"/>
                  </a:solidFill>
                </a:uFill>
                <a:latin typeface="Corbel"/>
                <a:cs typeface="Corbel"/>
              </a:rPr>
              <a:t>(</a:t>
            </a:r>
            <a:r>
              <a:rPr sz="2400" i="1" u="heavy" spc="-5" dirty="0">
                <a:solidFill>
                  <a:srgbClr val="FF0000"/>
                </a:solidFill>
                <a:uFill>
                  <a:solidFill>
                    <a:srgbClr val="FF0000"/>
                  </a:solidFill>
                </a:uFill>
                <a:latin typeface="Corbel"/>
                <a:cs typeface="Corbel"/>
              </a:rPr>
              <a:t>Required</a:t>
            </a:r>
            <a:r>
              <a:rPr sz="2400" i="1" u="heavy" spc="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 </a:t>
            </a:r>
            <a:r>
              <a:rPr sz="2400" i="1" u="heavy" spc="-10" dirty="0">
                <a:solidFill>
                  <a:srgbClr val="FF0000"/>
                </a:solidFill>
                <a:uFill>
                  <a:solidFill>
                    <a:srgbClr val="FF0000"/>
                  </a:solidFill>
                </a:uFill>
                <a:latin typeface="Corbel"/>
                <a:cs typeface="Corbel"/>
              </a:rPr>
              <a:t>0%)</a:t>
            </a:r>
            <a:endParaRPr sz="2400" dirty="0">
              <a:latin typeface="Corbel"/>
              <a:cs typeface="Corbel"/>
            </a:endParaRPr>
          </a:p>
          <a:p>
            <a:pPr marL="12700">
              <a:lnSpc>
                <a:spcPct val="100000"/>
              </a:lnSpc>
              <a:spcBef>
                <a:spcPts val="1040"/>
              </a:spcBef>
            </a:pPr>
            <a:r>
              <a:rPr sz="1600" spc="-5" dirty="0">
                <a:latin typeface="Corbel"/>
                <a:cs typeface="Corbel"/>
              </a:rPr>
              <a:t>Please</a:t>
            </a:r>
            <a:r>
              <a:rPr sz="1600" spc="25" dirty="0">
                <a:latin typeface="Corbel"/>
                <a:cs typeface="Corbel"/>
              </a:rPr>
              <a:t> </a:t>
            </a:r>
            <a:r>
              <a:rPr sz="1600" spc="-5" dirty="0">
                <a:latin typeface="Corbel"/>
                <a:cs typeface="Corbel"/>
              </a:rPr>
              <a:t>fill</a:t>
            </a:r>
            <a:r>
              <a:rPr sz="1600" spc="25" dirty="0">
                <a:latin typeface="Corbel"/>
                <a:cs typeface="Corbel"/>
              </a:rPr>
              <a:t> </a:t>
            </a:r>
            <a:r>
              <a:rPr sz="1600" spc="-5" dirty="0">
                <a:latin typeface="Corbel"/>
                <a:cs typeface="Corbel"/>
              </a:rPr>
              <a:t>in</a:t>
            </a:r>
            <a:r>
              <a:rPr sz="1600" spc="10" dirty="0">
                <a:latin typeface="Corbel"/>
                <a:cs typeface="Corbel"/>
              </a:rPr>
              <a:t> </a:t>
            </a:r>
            <a:r>
              <a:rPr sz="1600" spc="-5" dirty="0">
                <a:latin typeface="Corbel"/>
                <a:cs typeface="Corbel"/>
              </a:rPr>
              <a:t>the</a:t>
            </a:r>
            <a:r>
              <a:rPr sz="1600" spc="10" dirty="0">
                <a:latin typeface="Corbel"/>
                <a:cs typeface="Corbel"/>
              </a:rPr>
              <a:t> </a:t>
            </a:r>
            <a:r>
              <a:rPr sz="1600" spc="-5" dirty="0">
                <a:latin typeface="Corbel"/>
                <a:cs typeface="Corbel"/>
              </a:rPr>
              <a:t>blanks</a:t>
            </a:r>
            <a:r>
              <a:rPr sz="1600" spc="35" dirty="0">
                <a:latin typeface="Corbel"/>
                <a:cs typeface="Corbel"/>
              </a:rPr>
              <a:t> </a:t>
            </a:r>
            <a:r>
              <a:rPr sz="1600" spc="-5" dirty="0">
                <a:latin typeface="Corbel"/>
                <a:cs typeface="Corbel"/>
              </a:rPr>
              <a:t>of</a:t>
            </a:r>
            <a:r>
              <a:rPr sz="1600" spc="10" dirty="0">
                <a:latin typeface="Corbel"/>
                <a:cs typeface="Corbel"/>
              </a:rPr>
              <a:t> </a:t>
            </a:r>
            <a:r>
              <a:rPr sz="1600" spc="-5" dirty="0">
                <a:latin typeface="Corbel"/>
                <a:cs typeface="Corbel"/>
              </a:rPr>
              <a:t>these</a:t>
            </a:r>
            <a:r>
              <a:rPr sz="1600" spc="10" dirty="0">
                <a:latin typeface="Corbel"/>
                <a:cs typeface="Corbel"/>
              </a:rPr>
              <a:t> </a:t>
            </a:r>
            <a:r>
              <a:rPr sz="1600" spc="-10" dirty="0">
                <a:latin typeface="Corbel"/>
                <a:cs typeface="Corbel"/>
              </a:rPr>
              <a:t>sentences</a:t>
            </a:r>
            <a:r>
              <a:rPr sz="1600" spc="50" dirty="0">
                <a:latin typeface="Corbel"/>
                <a:cs typeface="Corbel"/>
              </a:rPr>
              <a:t> </a:t>
            </a:r>
            <a:r>
              <a:rPr sz="1600" spc="-5" dirty="0">
                <a:latin typeface="Corbel"/>
                <a:cs typeface="Corbel"/>
              </a:rPr>
              <a:t>to</a:t>
            </a:r>
            <a:r>
              <a:rPr sz="1600" dirty="0">
                <a:latin typeface="Corbel"/>
                <a:cs typeface="Corbel"/>
              </a:rPr>
              <a:t> </a:t>
            </a:r>
            <a:r>
              <a:rPr sz="1600" spc="-5" dirty="0">
                <a:latin typeface="Corbel"/>
                <a:cs typeface="Corbel"/>
              </a:rPr>
              <a:t>complete</a:t>
            </a:r>
            <a:r>
              <a:rPr sz="1600" spc="25" dirty="0">
                <a:latin typeface="Corbel"/>
                <a:cs typeface="Corbel"/>
              </a:rPr>
              <a:t> </a:t>
            </a:r>
            <a:r>
              <a:rPr sz="1600" spc="-5" dirty="0">
                <a:latin typeface="Corbel"/>
                <a:cs typeface="Corbel"/>
              </a:rPr>
              <a:t>the</a:t>
            </a:r>
            <a:r>
              <a:rPr sz="1600" dirty="0">
                <a:latin typeface="Corbel"/>
                <a:cs typeface="Corbel"/>
              </a:rPr>
              <a:t> </a:t>
            </a:r>
            <a:r>
              <a:rPr sz="1600" spc="-5" dirty="0">
                <a:latin typeface="Corbel"/>
                <a:cs typeface="Corbel"/>
              </a:rPr>
              <a:t>executive</a:t>
            </a:r>
            <a:r>
              <a:rPr sz="1600" spc="25" dirty="0">
                <a:latin typeface="Corbel"/>
                <a:cs typeface="Corbel"/>
              </a:rPr>
              <a:t> </a:t>
            </a:r>
            <a:r>
              <a:rPr sz="1600" spc="-5" dirty="0">
                <a:latin typeface="Corbel"/>
                <a:cs typeface="Corbel"/>
              </a:rPr>
              <a:t>summary</a:t>
            </a:r>
            <a:r>
              <a:rPr sz="1050" spc="-5" dirty="0">
                <a:latin typeface="Corbel"/>
                <a:cs typeface="Corbel"/>
              </a:rPr>
              <a:t>:</a:t>
            </a:r>
            <a:endParaRPr sz="1050" dirty="0">
              <a:latin typeface="Corbel"/>
              <a:cs typeface="Corbel"/>
            </a:endParaRPr>
          </a:p>
          <a:p>
            <a:pPr marL="299085" marR="5080" indent="-287020">
              <a:lnSpc>
                <a:spcPct val="100000"/>
              </a:lnSpc>
              <a:spcBef>
                <a:spcPts val="1050"/>
              </a:spcBef>
              <a:buClr>
                <a:srgbClr val="8D1414"/>
              </a:buClr>
              <a:buSzPct val="145000"/>
              <a:buFont typeface="Arial"/>
              <a:buChar char="•"/>
              <a:tabLst>
                <a:tab pos="299085" algn="l"/>
                <a:tab pos="299720" algn="l"/>
              </a:tabLst>
            </a:pPr>
            <a:r>
              <a:rPr sz="2000" dirty="0">
                <a:latin typeface="Corbel"/>
                <a:cs typeface="Corbel"/>
              </a:rPr>
              <a:t>The [Name </a:t>
            </a:r>
            <a:r>
              <a:rPr sz="2000" spc="-5" dirty="0">
                <a:latin typeface="Corbel"/>
                <a:cs typeface="Corbel"/>
              </a:rPr>
              <a:t>of </a:t>
            </a:r>
            <a:r>
              <a:rPr sz="2000" dirty="0">
                <a:latin typeface="Corbel"/>
                <a:cs typeface="Corbel"/>
              </a:rPr>
              <a:t>the </a:t>
            </a:r>
            <a:r>
              <a:rPr sz="2000" spc="-10" dirty="0">
                <a:latin typeface="Corbel"/>
                <a:cs typeface="Corbel"/>
              </a:rPr>
              <a:t>organization] </a:t>
            </a:r>
            <a:r>
              <a:rPr sz="2000" dirty="0">
                <a:latin typeface="Corbel"/>
                <a:cs typeface="Corbel"/>
              </a:rPr>
              <a:t>proposes </a:t>
            </a:r>
            <a:r>
              <a:rPr sz="2000" spc="-5" dirty="0">
                <a:latin typeface="Corbel"/>
                <a:cs typeface="Corbel"/>
              </a:rPr>
              <a:t>to </a:t>
            </a:r>
            <a:r>
              <a:rPr sz="2000" dirty="0">
                <a:latin typeface="Corbel"/>
                <a:cs typeface="Corbel"/>
              </a:rPr>
              <a:t>have </a:t>
            </a:r>
            <a:r>
              <a:rPr sz="2000" spc="-5" dirty="0">
                <a:latin typeface="Corbel"/>
                <a:cs typeface="Corbel"/>
              </a:rPr>
              <a:t>[Number </a:t>
            </a:r>
            <a:r>
              <a:rPr sz="2000" spc="20" dirty="0">
                <a:latin typeface="Corbel"/>
                <a:cs typeface="Corbel"/>
              </a:rPr>
              <a:t>of] </a:t>
            </a:r>
            <a:r>
              <a:rPr sz="2000" spc="-5" dirty="0">
                <a:latin typeface="Corbel"/>
                <a:cs typeface="Corbel"/>
              </a:rPr>
              <a:t>AmeriCorps </a:t>
            </a:r>
            <a:r>
              <a:rPr sz="2000" dirty="0">
                <a:latin typeface="Corbel"/>
                <a:cs typeface="Corbel"/>
              </a:rPr>
              <a:t> </a:t>
            </a:r>
            <a:r>
              <a:rPr sz="2000" spc="-5" dirty="0">
                <a:latin typeface="Corbel"/>
                <a:cs typeface="Corbel"/>
              </a:rPr>
              <a:t>members </a:t>
            </a:r>
            <a:r>
              <a:rPr sz="2000" dirty="0">
                <a:latin typeface="Corbel"/>
                <a:cs typeface="Corbel"/>
              </a:rPr>
              <a:t>who will [service activities the </a:t>
            </a:r>
            <a:r>
              <a:rPr sz="2000" spc="-5" dirty="0">
                <a:latin typeface="Corbel"/>
                <a:cs typeface="Corbel"/>
              </a:rPr>
              <a:t>members </a:t>
            </a:r>
            <a:r>
              <a:rPr sz="2000" dirty="0">
                <a:latin typeface="Corbel"/>
                <a:cs typeface="Corbel"/>
              </a:rPr>
              <a:t>will </a:t>
            </a:r>
            <a:r>
              <a:rPr sz="2000" spc="-5" dirty="0">
                <a:latin typeface="Corbel"/>
                <a:cs typeface="Corbel"/>
              </a:rPr>
              <a:t>be doing] </a:t>
            </a:r>
            <a:r>
              <a:rPr sz="2000" dirty="0">
                <a:latin typeface="Corbel"/>
                <a:cs typeface="Corbel"/>
              </a:rPr>
              <a:t>in [the </a:t>
            </a:r>
            <a:r>
              <a:rPr sz="2000" spc="5" dirty="0">
                <a:latin typeface="Corbel"/>
                <a:cs typeface="Corbel"/>
              </a:rPr>
              <a:t> </a:t>
            </a:r>
            <a:r>
              <a:rPr sz="2000" spc="-5" dirty="0">
                <a:latin typeface="Corbel"/>
                <a:cs typeface="Corbel"/>
              </a:rPr>
              <a:t>locations </a:t>
            </a:r>
            <a:r>
              <a:rPr sz="2000" dirty="0">
                <a:latin typeface="Corbel"/>
                <a:cs typeface="Corbel"/>
              </a:rPr>
              <a:t>the </a:t>
            </a:r>
            <a:r>
              <a:rPr sz="2000" spc="-5" dirty="0">
                <a:latin typeface="Corbel"/>
                <a:cs typeface="Corbel"/>
              </a:rPr>
              <a:t>AmeriCorps members </a:t>
            </a:r>
            <a:r>
              <a:rPr sz="2000" dirty="0">
                <a:latin typeface="Corbel"/>
                <a:cs typeface="Corbel"/>
              </a:rPr>
              <a:t>will </a:t>
            </a:r>
            <a:r>
              <a:rPr sz="2000" spc="-5" dirty="0">
                <a:latin typeface="Corbel"/>
                <a:cs typeface="Corbel"/>
              </a:rPr>
              <a:t>serve]. At </a:t>
            </a:r>
            <a:r>
              <a:rPr sz="2000" dirty="0">
                <a:latin typeface="Corbel"/>
                <a:cs typeface="Corbel"/>
              </a:rPr>
              <a:t>the </a:t>
            </a:r>
            <a:r>
              <a:rPr sz="2000" spc="-5" dirty="0">
                <a:latin typeface="Corbel"/>
                <a:cs typeface="Corbel"/>
              </a:rPr>
              <a:t>end of </a:t>
            </a:r>
            <a:r>
              <a:rPr sz="2000" dirty="0">
                <a:latin typeface="Corbel"/>
                <a:cs typeface="Corbel"/>
              </a:rPr>
              <a:t>the first </a:t>
            </a:r>
            <a:r>
              <a:rPr sz="2000" spc="5" dirty="0">
                <a:latin typeface="Corbel"/>
                <a:cs typeface="Corbel"/>
              </a:rPr>
              <a:t> </a:t>
            </a:r>
            <a:r>
              <a:rPr sz="2000" dirty="0">
                <a:latin typeface="Corbel"/>
                <a:cs typeface="Corbel"/>
              </a:rPr>
              <a:t>program </a:t>
            </a:r>
            <a:r>
              <a:rPr sz="2000" spc="-25" dirty="0">
                <a:latin typeface="Corbel"/>
                <a:cs typeface="Corbel"/>
              </a:rPr>
              <a:t>year, </a:t>
            </a:r>
            <a:r>
              <a:rPr sz="2000" dirty="0">
                <a:latin typeface="Corbel"/>
                <a:cs typeface="Corbel"/>
              </a:rPr>
              <a:t>the </a:t>
            </a:r>
            <a:r>
              <a:rPr sz="2000" spc="-5" dirty="0">
                <a:latin typeface="Corbel"/>
                <a:cs typeface="Corbel"/>
              </a:rPr>
              <a:t>AmeriCorps members </a:t>
            </a:r>
            <a:r>
              <a:rPr sz="2000" dirty="0">
                <a:latin typeface="Corbel"/>
                <a:cs typeface="Corbel"/>
              </a:rPr>
              <a:t>will </a:t>
            </a:r>
            <a:r>
              <a:rPr sz="2000" spc="-5" dirty="0">
                <a:latin typeface="Corbel"/>
                <a:cs typeface="Corbel"/>
              </a:rPr>
              <a:t>be </a:t>
            </a:r>
            <a:r>
              <a:rPr sz="2000" dirty="0">
                <a:latin typeface="Corbel"/>
                <a:cs typeface="Corbel"/>
              </a:rPr>
              <a:t>responsible </a:t>
            </a:r>
            <a:r>
              <a:rPr sz="2000" spc="-5" dirty="0">
                <a:latin typeface="Corbel"/>
                <a:cs typeface="Corbel"/>
              </a:rPr>
              <a:t>for [anticipated </a:t>
            </a:r>
            <a:r>
              <a:rPr sz="2000" spc="-390" dirty="0">
                <a:latin typeface="Corbel"/>
                <a:cs typeface="Corbel"/>
              </a:rPr>
              <a:t> </a:t>
            </a:r>
            <a:r>
              <a:rPr sz="2000" spc="-5" dirty="0">
                <a:latin typeface="Corbel"/>
                <a:cs typeface="Corbel"/>
              </a:rPr>
              <a:t>outcome of project]. In addition, </a:t>
            </a:r>
            <a:r>
              <a:rPr sz="2000" dirty="0">
                <a:latin typeface="Corbel"/>
                <a:cs typeface="Corbel"/>
              </a:rPr>
              <a:t>the </a:t>
            </a:r>
            <a:r>
              <a:rPr sz="2000" spc="-5" dirty="0">
                <a:latin typeface="Corbel"/>
                <a:cs typeface="Corbel"/>
              </a:rPr>
              <a:t>AmeriCorps members </a:t>
            </a:r>
            <a:r>
              <a:rPr sz="2000" dirty="0">
                <a:latin typeface="Corbel"/>
                <a:cs typeface="Corbel"/>
              </a:rPr>
              <a:t>will </a:t>
            </a:r>
            <a:r>
              <a:rPr sz="2000" spc="-5" dirty="0">
                <a:latin typeface="Corbel"/>
                <a:cs typeface="Corbel"/>
              </a:rPr>
              <a:t>leverage </a:t>
            </a:r>
            <a:r>
              <a:rPr sz="2000" dirty="0">
                <a:latin typeface="Corbel"/>
                <a:cs typeface="Corbel"/>
              </a:rPr>
              <a:t>an </a:t>
            </a:r>
            <a:r>
              <a:rPr sz="2000" spc="5" dirty="0">
                <a:latin typeface="Corbel"/>
                <a:cs typeface="Corbel"/>
              </a:rPr>
              <a:t> </a:t>
            </a:r>
            <a:r>
              <a:rPr sz="2000" spc="-5" dirty="0">
                <a:latin typeface="Corbel"/>
                <a:cs typeface="Corbel"/>
              </a:rPr>
              <a:t>additional </a:t>
            </a:r>
            <a:r>
              <a:rPr sz="2000" spc="-10" dirty="0">
                <a:latin typeface="Corbel"/>
                <a:cs typeface="Corbel"/>
              </a:rPr>
              <a:t>[number </a:t>
            </a:r>
            <a:r>
              <a:rPr sz="2000" spc="-5" dirty="0">
                <a:latin typeface="Corbel"/>
                <a:cs typeface="Corbel"/>
              </a:rPr>
              <a:t>of leveraged volunteers, </a:t>
            </a:r>
            <a:r>
              <a:rPr sz="2000" dirty="0">
                <a:latin typeface="Corbel"/>
                <a:cs typeface="Corbel"/>
              </a:rPr>
              <a:t>if </a:t>
            </a:r>
            <a:r>
              <a:rPr sz="2000" spc="-5" dirty="0">
                <a:latin typeface="Corbel"/>
                <a:cs typeface="Corbel"/>
              </a:rPr>
              <a:t>applicable] </a:t>
            </a:r>
            <a:r>
              <a:rPr sz="2000" dirty="0">
                <a:latin typeface="Corbel"/>
                <a:cs typeface="Corbel"/>
              </a:rPr>
              <a:t>who will </a:t>
            </a:r>
            <a:r>
              <a:rPr sz="2000" spc="-5" dirty="0">
                <a:latin typeface="Corbel"/>
                <a:cs typeface="Corbel"/>
              </a:rPr>
              <a:t>be </a:t>
            </a:r>
            <a:r>
              <a:rPr sz="2000" dirty="0">
                <a:latin typeface="Corbel"/>
                <a:cs typeface="Corbel"/>
              </a:rPr>
              <a:t> engaged</a:t>
            </a:r>
            <a:r>
              <a:rPr sz="2000" spc="-25" dirty="0">
                <a:latin typeface="Corbel"/>
                <a:cs typeface="Corbel"/>
              </a:rPr>
              <a:t> </a:t>
            </a:r>
            <a:r>
              <a:rPr sz="2000" dirty="0">
                <a:latin typeface="Corbel"/>
                <a:cs typeface="Corbel"/>
              </a:rPr>
              <a:t>in</a:t>
            </a:r>
            <a:r>
              <a:rPr sz="2000" spc="-10" dirty="0">
                <a:latin typeface="Corbel"/>
                <a:cs typeface="Corbel"/>
              </a:rPr>
              <a:t> </a:t>
            </a:r>
            <a:r>
              <a:rPr sz="2000" spc="-5" dirty="0">
                <a:latin typeface="Corbel"/>
                <a:cs typeface="Corbel"/>
              </a:rPr>
              <a:t>[what</a:t>
            </a:r>
            <a:r>
              <a:rPr sz="2000" spc="-30" dirty="0">
                <a:latin typeface="Corbel"/>
                <a:cs typeface="Corbel"/>
              </a:rPr>
              <a:t> </a:t>
            </a:r>
            <a:r>
              <a:rPr sz="2000" dirty="0">
                <a:latin typeface="Corbel"/>
                <a:cs typeface="Corbel"/>
              </a:rPr>
              <a:t>the</a:t>
            </a:r>
            <a:r>
              <a:rPr sz="2000" spc="5" dirty="0">
                <a:latin typeface="Corbel"/>
                <a:cs typeface="Corbel"/>
              </a:rPr>
              <a:t> </a:t>
            </a:r>
            <a:r>
              <a:rPr sz="2000" spc="-5" dirty="0">
                <a:latin typeface="Corbel"/>
                <a:cs typeface="Corbel"/>
              </a:rPr>
              <a:t>leveraged</a:t>
            </a:r>
            <a:r>
              <a:rPr sz="2000" dirty="0">
                <a:latin typeface="Corbel"/>
                <a:cs typeface="Corbel"/>
              </a:rPr>
              <a:t> </a:t>
            </a:r>
            <a:r>
              <a:rPr sz="2000" spc="-5" dirty="0">
                <a:latin typeface="Corbel"/>
                <a:cs typeface="Corbel"/>
              </a:rPr>
              <a:t>volunteers</a:t>
            </a:r>
            <a:r>
              <a:rPr sz="2000" dirty="0">
                <a:latin typeface="Corbel"/>
                <a:cs typeface="Corbel"/>
              </a:rPr>
              <a:t> will</a:t>
            </a:r>
            <a:r>
              <a:rPr sz="2000" spc="-15" dirty="0">
                <a:latin typeface="Corbel"/>
                <a:cs typeface="Corbel"/>
              </a:rPr>
              <a:t> </a:t>
            </a:r>
            <a:r>
              <a:rPr sz="2000" spc="-5" dirty="0">
                <a:latin typeface="Corbel"/>
                <a:cs typeface="Corbel"/>
              </a:rPr>
              <a:t>be</a:t>
            </a:r>
            <a:r>
              <a:rPr sz="2000" spc="5" dirty="0">
                <a:latin typeface="Corbel"/>
                <a:cs typeface="Corbel"/>
              </a:rPr>
              <a:t> </a:t>
            </a:r>
            <a:r>
              <a:rPr sz="2000" spc="-5" dirty="0">
                <a:latin typeface="Corbel"/>
                <a:cs typeface="Corbel"/>
              </a:rPr>
              <a:t>doing.]</a:t>
            </a:r>
            <a:endParaRPr sz="2000" dirty="0">
              <a:latin typeface="Corbel"/>
              <a:cs typeface="Corbel"/>
            </a:endParaRPr>
          </a:p>
          <a:p>
            <a:pPr marL="299085" marR="142875" indent="-287020">
              <a:lnSpc>
                <a:spcPct val="100000"/>
              </a:lnSpc>
              <a:spcBef>
                <a:spcPts val="1080"/>
              </a:spcBef>
              <a:buClr>
                <a:srgbClr val="8D1414"/>
              </a:buClr>
              <a:buSzPct val="145000"/>
              <a:buFont typeface="Arial"/>
              <a:buChar char="•"/>
              <a:tabLst>
                <a:tab pos="332105" algn="l"/>
                <a:tab pos="332740" algn="l"/>
              </a:tabLst>
            </a:pPr>
            <a:r>
              <a:rPr dirty="0"/>
              <a:t>	</a:t>
            </a:r>
            <a:r>
              <a:rPr sz="2000" dirty="0">
                <a:latin typeface="Corbel"/>
                <a:cs typeface="Corbel"/>
              </a:rPr>
              <a:t>This</a:t>
            </a:r>
            <a:r>
              <a:rPr sz="2000" spc="-15" dirty="0">
                <a:latin typeface="Corbel"/>
                <a:cs typeface="Corbel"/>
              </a:rPr>
              <a:t> </a:t>
            </a:r>
            <a:r>
              <a:rPr sz="2000" dirty="0">
                <a:latin typeface="Corbel"/>
                <a:cs typeface="Corbel"/>
              </a:rPr>
              <a:t>program</a:t>
            </a:r>
            <a:r>
              <a:rPr sz="2000" spc="-20" dirty="0">
                <a:latin typeface="Corbel"/>
                <a:cs typeface="Corbel"/>
              </a:rPr>
              <a:t> </a:t>
            </a:r>
            <a:r>
              <a:rPr sz="2000" dirty="0">
                <a:latin typeface="Corbel"/>
                <a:cs typeface="Corbel"/>
              </a:rPr>
              <a:t>will</a:t>
            </a:r>
            <a:r>
              <a:rPr sz="2000" spc="-10" dirty="0">
                <a:latin typeface="Corbel"/>
                <a:cs typeface="Corbel"/>
              </a:rPr>
              <a:t> </a:t>
            </a:r>
            <a:r>
              <a:rPr sz="2000" spc="-5" dirty="0">
                <a:latin typeface="Corbel"/>
                <a:cs typeface="Corbel"/>
              </a:rPr>
              <a:t>focus</a:t>
            </a:r>
            <a:r>
              <a:rPr sz="2000" dirty="0">
                <a:latin typeface="Corbel"/>
                <a:cs typeface="Corbel"/>
              </a:rPr>
              <a:t> </a:t>
            </a:r>
            <a:r>
              <a:rPr sz="2000" spc="-5" dirty="0">
                <a:latin typeface="Corbel"/>
                <a:cs typeface="Corbel"/>
              </a:rPr>
              <a:t>on</a:t>
            </a:r>
            <a:r>
              <a:rPr sz="2000" spc="-15" dirty="0">
                <a:latin typeface="Corbel"/>
                <a:cs typeface="Corbel"/>
              </a:rPr>
              <a:t> </a:t>
            </a:r>
            <a:r>
              <a:rPr sz="2000" dirty="0">
                <a:latin typeface="Corbel"/>
                <a:cs typeface="Corbel"/>
              </a:rPr>
              <a:t>the</a:t>
            </a:r>
            <a:r>
              <a:rPr sz="2000" spc="-75" dirty="0">
                <a:latin typeface="Corbel"/>
                <a:cs typeface="Corbel"/>
              </a:rPr>
              <a:t> </a:t>
            </a:r>
            <a:r>
              <a:rPr lang="en-US" sz="2000" spc="-5" dirty="0">
                <a:latin typeface="Corbel"/>
                <a:cs typeface="Corbel"/>
              </a:rPr>
              <a:t>AmeriCorps</a:t>
            </a:r>
            <a:r>
              <a:rPr sz="2000" spc="-10" dirty="0">
                <a:latin typeface="Corbel"/>
                <a:cs typeface="Corbel"/>
              </a:rPr>
              <a:t> </a:t>
            </a:r>
            <a:r>
              <a:rPr sz="2000" spc="-5" dirty="0">
                <a:latin typeface="Corbel"/>
                <a:cs typeface="Corbel"/>
              </a:rPr>
              <a:t>focus</a:t>
            </a:r>
            <a:r>
              <a:rPr sz="2000" spc="5" dirty="0">
                <a:latin typeface="Corbel"/>
                <a:cs typeface="Corbel"/>
              </a:rPr>
              <a:t> </a:t>
            </a:r>
            <a:r>
              <a:rPr sz="2000" dirty="0">
                <a:latin typeface="Corbel"/>
                <a:cs typeface="Corbel"/>
              </a:rPr>
              <a:t>area(s)</a:t>
            </a:r>
            <a:r>
              <a:rPr sz="2000" spc="-15" dirty="0">
                <a:latin typeface="Corbel"/>
                <a:cs typeface="Corbel"/>
              </a:rPr>
              <a:t> </a:t>
            </a:r>
            <a:r>
              <a:rPr sz="2000" spc="-5" dirty="0">
                <a:latin typeface="Corbel"/>
                <a:cs typeface="Corbel"/>
              </a:rPr>
              <a:t>of [Focus</a:t>
            </a:r>
            <a:r>
              <a:rPr sz="2000" spc="-95" dirty="0">
                <a:latin typeface="Corbel"/>
                <a:cs typeface="Corbel"/>
              </a:rPr>
              <a:t> </a:t>
            </a:r>
            <a:r>
              <a:rPr sz="2000" spc="-5" dirty="0">
                <a:latin typeface="Corbel"/>
                <a:cs typeface="Corbel"/>
              </a:rPr>
              <a:t>Area(s)].*</a:t>
            </a:r>
            <a:r>
              <a:rPr sz="2000" spc="-155" dirty="0">
                <a:latin typeface="Corbel"/>
                <a:cs typeface="Corbel"/>
              </a:rPr>
              <a:t> </a:t>
            </a:r>
            <a:r>
              <a:rPr sz="2000" dirty="0">
                <a:latin typeface="Corbel"/>
                <a:cs typeface="Corbel"/>
              </a:rPr>
              <a:t>The </a:t>
            </a:r>
            <a:r>
              <a:rPr sz="2000" spc="-385" dirty="0">
                <a:latin typeface="Corbel"/>
                <a:cs typeface="Corbel"/>
              </a:rPr>
              <a:t> </a:t>
            </a:r>
            <a:r>
              <a:rPr lang="en-US" sz="2000" spc="-5" dirty="0">
                <a:latin typeface="Corbel"/>
                <a:cs typeface="Corbel"/>
              </a:rPr>
              <a:t>AmeriCorps</a:t>
            </a:r>
            <a:r>
              <a:rPr sz="2000" spc="-15" dirty="0">
                <a:latin typeface="Corbel"/>
                <a:cs typeface="Corbel"/>
              </a:rPr>
              <a:t> </a:t>
            </a:r>
            <a:r>
              <a:rPr sz="2000" spc="-5" dirty="0">
                <a:latin typeface="Corbel"/>
                <a:cs typeface="Corbel"/>
              </a:rPr>
              <a:t>investment</a:t>
            </a:r>
            <a:r>
              <a:rPr sz="2000" spc="15" dirty="0">
                <a:latin typeface="Corbel"/>
                <a:cs typeface="Corbel"/>
              </a:rPr>
              <a:t> </a:t>
            </a:r>
            <a:r>
              <a:rPr sz="2000" spc="-5" dirty="0">
                <a:latin typeface="Corbel"/>
                <a:cs typeface="Corbel"/>
              </a:rPr>
              <a:t>of $[amount</a:t>
            </a:r>
            <a:r>
              <a:rPr sz="2000" spc="-25" dirty="0">
                <a:latin typeface="Corbel"/>
                <a:cs typeface="Corbel"/>
              </a:rPr>
              <a:t> </a:t>
            </a:r>
            <a:r>
              <a:rPr sz="2000" spc="-5" dirty="0">
                <a:latin typeface="Corbel"/>
                <a:cs typeface="Corbel"/>
              </a:rPr>
              <a:t>of</a:t>
            </a:r>
            <a:r>
              <a:rPr sz="2000" dirty="0">
                <a:latin typeface="Corbel"/>
                <a:cs typeface="Corbel"/>
              </a:rPr>
              <a:t> </a:t>
            </a:r>
            <a:r>
              <a:rPr sz="2000" spc="-5" dirty="0">
                <a:latin typeface="Corbel"/>
                <a:cs typeface="Corbel"/>
              </a:rPr>
              <a:t>request]</a:t>
            </a:r>
            <a:r>
              <a:rPr sz="2000" spc="30" dirty="0">
                <a:latin typeface="Corbel"/>
                <a:cs typeface="Corbel"/>
              </a:rPr>
              <a:t> </a:t>
            </a:r>
            <a:r>
              <a:rPr sz="2000" dirty="0">
                <a:latin typeface="Corbel"/>
                <a:cs typeface="Corbel"/>
              </a:rPr>
              <a:t>will</a:t>
            </a:r>
            <a:r>
              <a:rPr sz="2000" spc="-10" dirty="0">
                <a:latin typeface="Corbel"/>
                <a:cs typeface="Corbel"/>
              </a:rPr>
              <a:t> </a:t>
            </a:r>
            <a:r>
              <a:rPr sz="2000" spc="-5" dirty="0">
                <a:latin typeface="Corbel"/>
                <a:cs typeface="Corbel"/>
              </a:rPr>
              <a:t>be</a:t>
            </a:r>
            <a:r>
              <a:rPr sz="2000" spc="15" dirty="0">
                <a:latin typeface="Corbel"/>
                <a:cs typeface="Corbel"/>
              </a:rPr>
              <a:t> </a:t>
            </a:r>
            <a:r>
              <a:rPr sz="2000" spc="-5" dirty="0">
                <a:latin typeface="Corbel"/>
                <a:cs typeface="Corbel"/>
              </a:rPr>
              <a:t>matched</a:t>
            </a:r>
            <a:r>
              <a:rPr sz="2000" spc="5" dirty="0">
                <a:latin typeface="Corbel"/>
                <a:cs typeface="Corbel"/>
              </a:rPr>
              <a:t> </a:t>
            </a:r>
            <a:r>
              <a:rPr sz="2000" dirty="0">
                <a:latin typeface="Corbel"/>
                <a:cs typeface="Corbel"/>
              </a:rPr>
              <a:t>with</a:t>
            </a:r>
            <a:r>
              <a:rPr sz="2000" spc="-5" dirty="0">
                <a:latin typeface="Corbel"/>
                <a:cs typeface="Corbel"/>
              </a:rPr>
              <a:t> $[amount </a:t>
            </a:r>
            <a:r>
              <a:rPr sz="2000" spc="-385" dirty="0">
                <a:latin typeface="Corbel"/>
                <a:cs typeface="Corbel"/>
              </a:rPr>
              <a:t> </a:t>
            </a:r>
            <a:r>
              <a:rPr sz="2000" spc="-5" dirty="0">
                <a:latin typeface="Corbel"/>
                <a:cs typeface="Corbel"/>
              </a:rPr>
              <a:t>of projected</a:t>
            </a:r>
            <a:r>
              <a:rPr sz="2000" spc="25" dirty="0">
                <a:latin typeface="Corbel"/>
                <a:cs typeface="Corbel"/>
              </a:rPr>
              <a:t> </a:t>
            </a:r>
            <a:r>
              <a:rPr sz="2000" spc="-10" dirty="0">
                <a:latin typeface="Corbel"/>
                <a:cs typeface="Corbel"/>
              </a:rPr>
              <a:t>match],</a:t>
            </a:r>
            <a:r>
              <a:rPr sz="2000" spc="-25" dirty="0">
                <a:latin typeface="Corbel"/>
                <a:cs typeface="Corbel"/>
              </a:rPr>
              <a:t> </a:t>
            </a:r>
            <a:r>
              <a:rPr sz="2000" spc="-5" dirty="0">
                <a:latin typeface="Corbel"/>
                <a:cs typeface="Corbel"/>
              </a:rPr>
              <a:t>$[amount</a:t>
            </a:r>
            <a:r>
              <a:rPr sz="2000" spc="-10" dirty="0">
                <a:latin typeface="Corbel"/>
                <a:cs typeface="Corbel"/>
              </a:rPr>
              <a:t> </a:t>
            </a:r>
            <a:r>
              <a:rPr sz="2000" spc="-5" dirty="0">
                <a:latin typeface="Corbel"/>
                <a:cs typeface="Corbel"/>
              </a:rPr>
              <a:t>of</a:t>
            </a:r>
            <a:r>
              <a:rPr sz="2000" dirty="0">
                <a:latin typeface="Corbel"/>
                <a:cs typeface="Corbel"/>
              </a:rPr>
              <a:t> </a:t>
            </a:r>
            <a:r>
              <a:rPr sz="2000" spc="-5" dirty="0">
                <a:latin typeface="Corbel"/>
                <a:cs typeface="Corbel"/>
              </a:rPr>
              <a:t>local,</a:t>
            </a:r>
            <a:r>
              <a:rPr sz="2000" spc="-20" dirty="0">
                <a:latin typeface="Corbel"/>
                <a:cs typeface="Corbel"/>
              </a:rPr>
              <a:t> </a:t>
            </a:r>
            <a:r>
              <a:rPr sz="2000" spc="-5" dirty="0">
                <a:latin typeface="Corbel"/>
                <a:cs typeface="Corbel"/>
              </a:rPr>
              <a:t>state,</a:t>
            </a:r>
            <a:r>
              <a:rPr sz="2000" spc="5" dirty="0">
                <a:latin typeface="Corbel"/>
                <a:cs typeface="Corbel"/>
              </a:rPr>
              <a:t> </a:t>
            </a:r>
            <a:r>
              <a:rPr sz="2000" dirty="0">
                <a:latin typeface="Corbel"/>
                <a:cs typeface="Corbel"/>
              </a:rPr>
              <a:t>and</a:t>
            </a:r>
            <a:r>
              <a:rPr sz="2000" spc="-15" dirty="0">
                <a:latin typeface="Corbel"/>
                <a:cs typeface="Corbel"/>
              </a:rPr>
              <a:t> </a:t>
            </a:r>
            <a:r>
              <a:rPr sz="2000" spc="-5" dirty="0">
                <a:latin typeface="Corbel"/>
                <a:cs typeface="Corbel"/>
              </a:rPr>
              <a:t>federal</a:t>
            </a:r>
            <a:r>
              <a:rPr sz="2000" spc="20" dirty="0">
                <a:latin typeface="Corbel"/>
                <a:cs typeface="Corbel"/>
              </a:rPr>
              <a:t> </a:t>
            </a:r>
            <a:r>
              <a:rPr sz="2000" spc="-5" dirty="0">
                <a:latin typeface="Corbel"/>
                <a:cs typeface="Corbel"/>
              </a:rPr>
              <a:t>funds]</a:t>
            </a:r>
            <a:r>
              <a:rPr sz="2000" spc="5" dirty="0">
                <a:latin typeface="Corbel"/>
                <a:cs typeface="Corbel"/>
              </a:rPr>
              <a:t> </a:t>
            </a:r>
            <a:r>
              <a:rPr sz="2000" dirty="0">
                <a:latin typeface="Corbel"/>
                <a:cs typeface="Corbel"/>
              </a:rPr>
              <a:t>in</a:t>
            </a:r>
            <a:r>
              <a:rPr sz="2000" spc="-10" dirty="0">
                <a:latin typeface="Corbel"/>
                <a:cs typeface="Corbel"/>
              </a:rPr>
              <a:t> </a:t>
            </a:r>
            <a:r>
              <a:rPr sz="2000" spc="-5" dirty="0">
                <a:latin typeface="Corbel"/>
                <a:cs typeface="Corbel"/>
              </a:rPr>
              <a:t>public funding </a:t>
            </a:r>
            <a:r>
              <a:rPr sz="2000" dirty="0">
                <a:latin typeface="Corbel"/>
                <a:cs typeface="Corbel"/>
              </a:rPr>
              <a:t>and</a:t>
            </a:r>
            <a:r>
              <a:rPr sz="2000" spc="-20" dirty="0">
                <a:latin typeface="Corbel"/>
                <a:cs typeface="Corbel"/>
              </a:rPr>
              <a:t> </a:t>
            </a:r>
            <a:r>
              <a:rPr sz="2000" spc="-5" dirty="0">
                <a:latin typeface="Corbel"/>
                <a:cs typeface="Corbel"/>
              </a:rPr>
              <a:t>$[amount</a:t>
            </a:r>
            <a:r>
              <a:rPr sz="2000" spc="-15" dirty="0">
                <a:latin typeface="Corbel"/>
                <a:cs typeface="Corbel"/>
              </a:rPr>
              <a:t> </a:t>
            </a:r>
            <a:r>
              <a:rPr sz="2000" spc="-5" dirty="0">
                <a:latin typeface="Corbel"/>
                <a:cs typeface="Corbel"/>
              </a:rPr>
              <a:t>of non-governmental</a:t>
            </a:r>
            <a:r>
              <a:rPr sz="2000" spc="-10" dirty="0">
                <a:latin typeface="Corbel"/>
                <a:cs typeface="Corbel"/>
              </a:rPr>
              <a:t> </a:t>
            </a:r>
            <a:r>
              <a:rPr sz="2000" spc="-5" dirty="0">
                <a:latin typeface="Corbel"/>
                <a:cs typeface="Corbel"/>
              </a:rPr>
              <a:t>funds]</a:t>
            </a:r>
            <a:r>
              <a:rPr sz="2000" spc="-40" dirty="0">
                <a:latin typeface="Corbel"/>
                <a:cs typeface="Corbel"/>
              </a:rPr>
              <a:t> </a:t>
            </a:r>
            <a:r>
              <a:rPr sz="2000" dirty="0">
                <a:latin typeface="Corbel"/>
                <a:cs typeface="Corbel"/>
              </a:rPr>
              <a:t>in</a:t>
            </a:r>
            <a:r>
              <a:rPr sz="2000" spc="-5" dirty="0">
                <a:latin typeface="Corbel"/>
                <a:cs typeface="Corbel"/>
              </a:rPr>
              <a:t> </a:t>
            </a:r>
            <a:r>
              <a:rPr sz="2000" dirty="0">
                <a:latin typeface="Corbel"/>
                <a:cs typeface="Corbel"/>
              </a:rPr>
              <a:t>private</a:t>
            </a:r>
            <a:r>
              <a:rPr sz="2000" spc="-15" dirty="0">
                <a:latin typeface="Corbel"/>
                <a:cs typeface="Corbel"/>
              </a:rPr>
              <a:t> </a:t>
            </a:r>
            <a:r>
              <a:rPr sz="2000" spc="-5" dirty="0">
                <a:latin typeface="Corbel"/>
                <a:cs typeface="Corbel"/>
              </a:rPr>
              <a:t>funding.*</a:t>
            </a:r>
            <a:endParaRPr sz="2000" dirty="0">
              <a:latin typeface="Corbel"/>
              <a:cs typeface="Corbel"/>
            </a:endParaRPr>
          </a:p>
          <a:p>
            <a:pPr marL="299085" marR="641985" indent="-287020">
              <a:lnSpc>
                <a:spcPct val="100000"/>
              </a:lnSpc>
              <a:spcBef>
                <a:spcPts val="1080"/>
              </a:spcBef>
              <a:buClr>
                <a:srgbClr val="8D1414"/>
              </a:buClr>
              <a:buSzPct val="145000"/>
              <a:buFont typeface="Arial"/>
              <a:buChar char="•"/>
              <a:tabLst>
                <a:tab pos="299085" algn="l"/>
                <a:tab pos="299720" algn="l"/>
              </a:tabLst>
            </a:pPr>
            <a:r>
              <a:rPr sz="2000" dirty="0">
                <a:latin typeface="Corbel"/>
                <a:cs typeface="Corbel"/>
              </a:rPr>
              <a:t>* </a:t>
            </a:r>
            <a:r>
              <a:rPr sz="2000" spc="-5" dirty="0">
                <a:latin typeface="Corbel"/>
                <a:cs typeface="Corbel"/>
              </a:rPr>
              <a:t>Fixed Amount </a:t>
            </a:r>
            <a:r>
              <a:rPr sz="2000" dirty="0">
                <a:latin typeface="Corbel"/>
                <a:cs typeface="Corbel"/>
              </a:rPr>
              <a:t>grant </a:t>
            </a:r>
            <a:r>
              <a:rPr sz="2000" spc="-5" dirty="0">
                <a:latin typeface="Corbel"/>
                <a:cs typeface="Corbel"/>
              </a:rPr>
              <a:t>application- you </a:t>
            </a:r>
            <a:r>
              <a:rPr sz="2000" dirty="0">
                <a:latin typeface="Corbel"/>
                <a:cs typeface="Corbel"/>
              </a:rPr>
              <a:t>may </a:t>
            </a:r>
            <a:r>
              <a:rPr sz="2000" spc="-5" dirty="0">
                <a:latin typeface="Corbel"/>
                <a:cs typeface="Corbel"/>
              </a:rPr>
              <a:t>omit </a:t>
            </a:r>
            <a:r>
              <a:rPr sz="2000" dirty="0">
                <a:latin typeface="Corbel"/>
                <a:cs typeface="Corbel"/>
              </a:rPr>
              <a:t>the </a:t>
            </a:r>
            <a:r>
              <a:rPr sz="2000" spc="-5" dirty="0">
                <a:latin typeface="Corbel"/>
                <a:cs typeface="Corbel"/>
              </a:rPr>
              <a:t>section after </a:t>
            </a:r>
            <a:r>
              <a:rPr sz="2000" dirty="0">
                <a:latin typeface="Corbel"/>
                <a:cs typeface="Corbel"/>
              </a:rPr>
              <a:t>the </a:t>
            </a:r>
            <a:r>
              <a:rPr sz="2000" spc="-390" dirty="0">
                <a:latin typeface="Corbel"/>
                <a:cs typeface="Corbel"/>
              </a:rPr>
              <a:t> </a:t>
            </a:r>
            <a:r>
              <a:rPr sz="2000" dirty="0">
                <a:latin typeface="Corbel"/>
                <a:cs typeface="Corbel"/>
              </a:rPr>
              <a:t>asterisk.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303213"/>
            <a:ext cx="3827463" cy="901700"/>
          </a:xfrm>
          <a:prstGeom prst="rect">
            <a:avLst/>
          </a:prstGeom>
        </p:spPr>
        <p:txBody>
          <a:bodyPr vert="horz" wrap="square" lIns="0" tIns="12700" rIns="0" bIns="0" rtlCol="0">
            <a:spAutoFit/>
          </a:bodyPr>
          <a:lstStyle/>
          <a:p>
            <a:pPr algn="ctr">
              <a:lnSpc>
                <a:spcPct val="100000"/>
              </a:lnSpc>
              <a:spcBef>
                <a:spcPts val="100"/>
              </a:spcBef>
            </a:pPr>
            <a:r>
              <a:rPr sz="3300" spc="-60" dirty="0">
                <a:solidFill>
                  <a:srgbClr val="2B8DAF"/>
                </a:solidFill>
              </a:rPr>
              <a:t>R</a:t>
            </a:r>
            <a:r>
              <a:rPr sz="3300" spc="-10" dirty="0">
                <a:solidFill>
                  <a:srgbClr val="2B8DAF"/>
                </a:solidFill>
              </a:rPr>
              <a:t>e</a:t>
            </a:r>
            <a:r>
              <a:rPr sz="3300" spc="-5" dirty="0">
                <a:solidFill>
                  <a:srgbClr val="2B8DAF"/>
                </a:solidFill>
              </a:rPr>
              <a:t>v</a:t>
            </a:r>
            <a:r>
              <a:rPr sz="3300" dirty="0">
                <a:solidFill>
                  <a:srgbClr val="2B8DAF"/>
                </a:solidFill>
              </a:rPr>
              <a:t>iew</a:t>
            </a:r>
            <a:r>
              <a:rPr sz="3300" spc="-155" dirty="0">
                <a:solidFill>
                  <a:srgbClr val="2B8DAF"/>
                </a:solidFill>
              </a:rPr>
              <a:t> </a:t>
            </a:r>
            <a:r>
              <a:rPr sz="3300" spc="-5" dirty="0">
                <a:solidFill>
                  <a:srgbClr val="2B8DAF"/>
                </a:solidFill>
              </a:rPr>
              <a:t>Cr</a:t>
            </a:r>
            <a:r>
              <a:rPr sz="3300" dirty="0">
                <a:solidFill>
                  <a:srgbClr val="2B8DAF"/>
                </a:solidFill>
              </a:rPr>
              <a:t>i</a:t>
            </a:r>
            <a:r>
              <a:rPr sz="3300" spc="-5" dirty="0">
                <a:solidFill>
                  <a:srgbClr val="2B8DAF"/>
                </a:solidFill>
              </a:rPr>
              <a:t>t</a:t>
            </a:r>
            <a:r>
              <a:rPr sz="3300" dirty="0">
                <a:solidFill>
                  <a:srgbClr val="2B8DAF"/>
                </a:solidFill>
              </a:rPr>
              <a:t>e</a:t>
            </a:r>
            <a:r>
              <a:rPr sz="3300" spc="-5" dirty="0">
                <a:solidFill>
                  <a:srgbClr val="2B8DAF"/>
                </a:solidFill>
              </a:rPr>
              <a:t>r</a:t>
            </a:r>
            <a:r>
              <a:rPr sz="3300" dirty="0">
                <a:solidFill>
                  <a:srgbClr val="2B8DAF"/>
                </a:solidFill>
              </a:rPr>
              <a:t>ia</a:t>
            </a:r>
            <a:r>
              <a:rPr sz="3300" spc="-20" dirty="0">
                <a:solidFill>
                  <a:srgbClr val="2B8DAF"/>
                </a:solidFill>
              </a:rPr>
              <a:t> </a:t>
            </a:r>
            <a:r>
              <a:rPr sz="3300" spc="-70" dirty="0">
                <a:solidFill>
                  <a:srgbClr val="2B8DAF"/>
                </a:solidFill>
              </a:rPr>
              <a:t>(</a:t>
            </a:r>
            <a:r>
              <a:rPr sz="3300" spc="5" dirty="0">
                <a:solidFill>
                  <a:srgbClr val="2B8DAF"/>
                </a:solidFill>
              </a:rPr>
              <a:t>c</a:t>
            </a:r>
            <a:r>
              <a:rPr sz="3300" dirty="0">
                <a:solidFill>
                  <a:srgbClr val="2B8DAF"/>
                </a:solidFill>
              </a:rPr>
              <a:t>o</a:t>
            </a:r>
            <a:r>
              <a:rPr sz="3300" spc="-5" dirty="0">
                <a:solidFill>
                  <a:srgbClr val="2B8DAF"/>
                </a:solidFill>
              </a:rPr>
              <a:t>n</a:t>
            </a:r>
            <a:r>
              <a:rPr sz="3300" spc="-10" dirty="0">
                <a:solidFill>
                  <a:srgbClr val="2B8DAF"/>
                </a:solidFill>
              </a:rPr>
              <a:t>t</a:t>
            </a:r>
            <a:r>
              <a:rPr sz="3300" dirty="0">
                <a:solidFill>
                  <a:srgbClr val="2B8DAF"/>
                </a:solidFill>
              </a:rPr>
              <a:t>.)</a:t>
            </a:r>
            <a:endParaRPr sz="3300" dirty="0"/>
          </a:p>
          <a:p>
            <a:pPr algn="ctr">
              <a:lnSpc>
                <a:spcPct val="100000"/>
              </a:lnSpc>
              <a:spcBef>
                <a:spcPts val="60"/>
              </a:spcBef>
            </a:pPr>
            <a:r>
              <a:rPr sz="2400" i="1" u="heavy" spc="-5" dirty="0">
                <a:solidFill>
                  <a:srgbClr val="FF0000"/>
                </a:solidFill>
                <a:uFill>
                  <a:solidFill>
                    <a:srgbClr val="FF0000"/>
                  </a:solidFill>
                </a:uFill>
                <a:latin typeface="Corbel"/>
                <a:cs typeface="Corbel"/>
              </a:rPr>
              <a:t>B.</a:t>
            </a:r>
            <a:r>
              <a:rPr sz="2400" i="1" u="heavy" spc="-2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Program</a:t>
            </a:r>
            <a:r>
              <a:rPr sz="2400" i="1" u="heavy" spc="-3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Design</a:t>
            </a:r>
            <a:r>
              <a:rPr sz="2400" i="1" u="heavy" spc="-20" dirty="0">
                <a:solidFill>
                  <a:srgbClr val="FF0000"/>
                </a:solidFill>
                <a:uFill>
                  <a:solidFill>
                    <a:srgbClr val="FF0000"/>
                  </a:solidFill>
                </a:uFill>
                <a:latin typeface="Corbel"/>
                <a:cs typeface="Corbel"/>
              </a:rPr>
              <a:t> (50%)</a:t>
            </a:r>
            <a:endParaRPr sz="2400" dirty="0">
              <a:latin typeface="Corbel"/>
              <a:cs typeface="Corbel"/>
            </a:endParaRPr>
          </a:p>
        </p:txBody>
      </p:sp>
      <p:sp>
        <p:nvSpPr>
          <p:cNvPr id="3" name="object 3"/>
          <p:cNvSpPr txBox="1"/>
          <p:nvPr/>
        </p:nvSpPr>
        <p:spPr>
          <a:xfrm>
            <a:off x="840739" y="1752600"/>
            <a:ext cx="7589520" cy="768031"/>
          </a:xfrm>
          <a:prstGeom prst="rect">
            <a:avLst/>
          </a:prstGeom>
        </p:spPr>
        <p:txBody>
          <a:bodyPr vert="horz" wrap="square" lIns="0" tIns="12700" rIns="0" bIns="0" rtlCol="0">
            <a:spAutoFit/>
          </a:bodyPr>
          <a:lstStyle/>
          <a:p>
            <a:pPr marL="85725" marR="5080" indent="-73660">
              <a:lnSpc>
                <a:spcPct val="105600"/>
              </a:lnSpc>
              <a:spcBef>
                <a:spcPts val="100"/>
              </a:spcBef>
              <a:tabLst>
                <a:tab pos="3314700" algn="l"/>
              </a:tabLst>
            </a:pPr>
            <a:r>
              <a:rPr sz="2400" b="1" u="heavy" spc="-5" dirty="0">
                <a:solidFill>
                  <a:srgbClr val="E86464"/>
                </a:solidFill>
                <a:uFill>
                  <a:solidFill>
                    <a:srgbClr val="E86464"/>
                  </a:solidFill>
                </a:uFill>
                <a:latin typeface="Arial"/>
                <a:cs typeface="Arial"/>
              </a:rPr>
              <a:t>NOTE:</a:t>
            </a:r>
            <a:r>
              <a:rPr sz="2400" b="1" u="heavy" spc="10" dirty="0">
                <a:solidFill>
                  <a:srgbClr val="E86464"/>
                </a:solidFill>
                <a:uFill>
                  <a:solidFill>
                    <a:srgbClr val="E86464"/>
                  </a:solidFill>
                </a:uFill>
                <a:latin typeface="Arial"/>
                <a:cs typeface="Arial"/>
              </a:rPr>
              <a:t> </a:t>
            </a:r>
            <a:r>
              <a:rPr sz="2400" b="1" u="heavy" spc="-5" dirty="0">
                <a:solidFill>
                  <a:srgbClr val="E86464"/>
                </a:solidFill>
                <a:uFill>
                  <a:solidFill>
                    <a:srgbClr val="E86464"/>
                  </a:solidFill>
                </a:uFill>
                <a:latin typeface="Arial"/>
                <a:cs typeface="Arial"/>
              </a:rPr>
              <a:t>The</a:t>
            </a:r>
            <a:r>
              <a:rPr sz="2400" b="1" u="heavy" spc="10" dirty="0">
                <a:solidFill>
                  <a:srgbClr val="E86464"/>
                </a:solidFill>
                <a:uFill>
                  <a:solidFill>
                    <a:srgbClr val="E86464"/>
                  </a:solidFill>
                </a:uFill>
                <a:latin typeface="Arial"/>
                <a:cs typeface="Arial"/>
              </a:rPr>
              <a:t> </a:t>
            </a:r>
            <a:r>
              <a:rPr sz="2400" b="1" u="heavy" dirty="0">
                <a:solidFill>
                  <a:srgbClr val="E86464"/>
                </a:solidFill>
                <a:uFill>
                  <a:solidFill>
                    <a:srgbClr val="E86464"/>
                  </a:solidFill>
                </a:uFill>
                <a:latin typeface="Arial"/>
                <a:cs typeface="Arial"/>
              </a:rPr>
              <a:t>following</a:t>
            </a:r>
            <a:r>
              <a:rPr lang="en-US" sz="2400" b="1" u="heavy" dirty="0">
                <a:solidFill>
                  <a:srgbClr val="E86464"/>
                </a:solidFill>
                <a:uFill>
                  <a:solidFill>
                    <a:srgbClr val="E86464"/>
                  </a:solidFill>
                </a:uFill>
                <a:latin typeface="Arial"/>
                <a:cs typeface="Arial"/>
              </a:rPr>
              <a:t> </a:t>
            </a:r>
            <a:r>
              <a:rPr sz="2400" b="1" u="heavy" spc="-5" dirty="0">
                <a:solidFill>
                  <a:srgbClr val="E86464"/>
                </a:solidFill>
                <a:uFill>
                  <a:solidFill>
                    <a:srgbClr val="E86464"/>
                  </a:solidFill>
                </a:uFill>
                <a:latin typeface="Arial"/>
                <a:cs typeface="Arial"/>
              </a:rPr>
              <a:t>information </a:t>
            </a:r>
            <a:r>
              <a:rPr sz="2400" b="1" u="heavy" dirty="0">
                <a:solidFill>
                  <a:srgbClr val="E86464"/>
                </a:solidFill>
                <a:uFill>
                  <a:solidFill>
                    <a:srgbClr val="E86464"/>
                  </a:solidFill>
                </a:uFill>
                <a:latin typeface="Arial"/>
                <a:cs typeface="Arial"/>
              </a:rPr>
              <a:t>will </a:t>
            </a:r>
            <a:r>
              <a:rPr sz="2400" b="1" u="heavy" spc="-5" dirty="0">
                <a:solidFill>
                  <a:srgbClr val="E86464"/>
                </a:solidFill>
                <a:uFill>
                  <a:solidFill>
                    <a:srgbClr val="E86464"/>
                  </a:solidFill>
                </a:uFill>
                <a:latin typeface="Arial"/>
                <a:cs typeface="Arial"/>
              </a:rPr>
              <a:t>be </a:t>
            </a:r>
            <a:r>
              <a:rPr sz="2400" b="1" u="heavy" dirty="0">
                <a:solidFill>
                  <a:srgbClr val="E86464"/>
                </a:solidFill>
                <a:uFill>
                  <a:solidFill>
                    <a:srgbClr val="E86464"/>
                  </a:solidFill>
                </a:uFill>
                <a:latin typeface="Arial"/>
                <a:cs typeface="Arial"/>
              </a:rPr>
              <a:t>reviewed </a:t>
            </a:r>
            <a:r>
              <a:rPr sz="2400" b="1" spc="-680" dirty="0">
                <a:solidFill>
                  <a:srgbClr val="E86464"/>
                </a:solidFill>
                <a:latin typeface="Arial"/>
                <a:cs typeface="Arial"/>
              </a:rPr>
              <a:t> </a:t>
            </a:r>
            <a:r>
              <a:rPr sz="2400" b="1" u="heavy" spc="-5" dirty="0">
                <a:solidFill>
                  <a:srgbClr val="E86464"/>
                </a:solidFill>
                <a:uFill>
                  <a:solidFill>
                    <a:srgbClr val="E86464"/>
                  </a:solidFill>
                </a:uFill>
                <a:latin typeface="Arial"/>
                <a:cs typeface="Arial"/>
              </a:rPr>
              <a:t>on the</a:t>
            </a:r>
            <a:r>
              <a:rPr sz="2400" b="1" u="heavy" spc="15"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October 5 THEORY</a:t>
            </a:r>
            <a:r>
              <a:rPr lang="en-US" sz="2400" b="1" u="heavy" spc="5"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OF</a:t>
            </a:r>
            <a:r>
              <a:rPr lang="en-US" sz="2400" b="1" u="heavy" spc="10"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CHANGE</a:t>
            </a:r>
            <a:r>
              <a:rPr lang="en-US" sz="2400" b="1" u="heavy"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SESSION</a:t>
            </a:r>
            <a:endParaRPr sz="2400" dirty="0">
              <a:latin typeface="Arial"/>
              <a:cs typeface="Arial"/>
            </a:endParaRPr>
          </a:p>
        </p:txBody>
      </p:sp>
      <p:sp>
        <p:nvSpPr>
          <p:cNvPr id="4" name="object 4"/>
          <p:cNvSpPr txBox="1"/>
          <p:nvPr/>
        </p:nvSpPr>
        <p:spPr>
          <a:xfrm>
            <a:off x="840739" y="2763520"/>
            <a:ext cx="6333490" cy="1294130"/>
          </a:xfrm>
          <a:prstGeom prst="rect">
            <a:avLst/>
          </a:prstGeom>
        </p:spPr>
        <p:txBody>
          <a:bodyPr vert="horz" wrap="square" lIns="0" tIns="13335" rIns="0" bIns="0" rtlCol="0">
            <a:spAutoFit/>
          </a:bodyPr>
          <a:lstStyle/>
          <a:p>
            <a:pPr marL="299085" indent="-287020">
              <a:lnSpc>
                <a:spcPts val="3454"/>
              </a:lnSpc>
              <a:spcBef>
                <a:spcPts val="105"/>
              </a:spcBef>
              <a:buSzPct val="75000"/>
              <a:buFont typeface="Arial"/>
              <a:buChar char="•"/>
              <a:tabLst>
                <a:tab pos="299085" algn="l"/>
                <a:tab pos="299720" algn="l"/>
              </a:tabLst>
            </a:pPr>
            <a:r>
              <a:rPr sz="3200" spc="-5" dirty="0">
                <a:solidFill>
                  <a:srgbClr val="202020"/>
                </a:solidFill>
                <a:latin typeface="Palatino Linotype"/>
                <a:cs typeface="Palatino Linotype"/>
              </a:rPr>
              <a:t>Theory</a:t>
            </a:r>
            <a:r>
              <a:rPr sz="3200" spc="-20" dirty="0">
                <a:solidFill>
                  <a:srgbClr val="202020"/>
                </a:solidFill>
                <a:latin typeface="Palatino Linotype"/>
                <a:cs typeface="Palatino Linotype"/>
              </a:rPr>
              <a:t> </a:t>
            </a:r>
            <a:r>
              <a:rPr sz="3200" dirty="0">
                <a:solidFill>
                  <a:srgbClr val="202020"/>
                </a:solidFill>
                <a:latin typeface="Palatino Linotype"/>
                <a:cs typeface="Palatino Linotype"/>
              </a:rPr>
              <a:t>of </a:t>
            </a:r>
            <a:r>
              <a:rPr sz="3200" spc="-5" dirty="0">
                <a:solidFill>
                  <a:srgbClr val="202020"/>
                </a:solidFill>
                <a:latin typeface="Palatino Linotype"/>
                <a:cs typeface="Palatino Linotype"/>
              </a:rPr>
              <a:t>Change</a:t>
            </a:r>
            <a:r>
              <a:rPr sz="3200" spc="5" dirty="0">
                <a:solidFill>
                  <a:srgbClr val="202020"/>
                </a:solidFill>
                <a:latin typeface="Palatino Linotype"/>
                <a:cs typeface="Palatino Linotype"/>
              </a:rPr>
              <a:t> </a:t>
            </a:r>
            <a:r>
              <a:rPr sz="3200" dirty="0">
                <a:solidFill>
                  <a:srgbClr val="202020"/>
                </a:solidFill>
                <a:latin typeface="Palatino Linotype"/>
                <a:cs typeface="Palatino Linotype"/>
              </a:rPr>
              <a:t>&amp;</a:t>
            </a:r>
            <a:r>
              <a:rPr sz="3200" spc="-10" dirty="0">
                <a:solidFill>
                  <a:srgbClr val="202020"/>
                </a:solidFill>
                <a:latin typeface="Palatino Linotype"/>
                <a:cs typeface="Palatino Linotype"/>
              </a:rPr>
              <a:t> </a:t>
            </a:r>
            <a:r>
              <a:rPr sz="3200" spc="-5" dirty="0">
                <a:solidFill>
                  <a:srgbClr val="202020"/>
                </a:solidFill>
                <a:latin typeface="Palatino Linotype"/>
                <a:cs typeface="Palatino Linotype"/>
              </a:rPr>
              <a:t>Logic</a:t>
            </a:r>
            <a:r>
              <a:rPr sz="3200" spc="-20" dirty="0">
                <a:solidFill>
                  <a:srgbClr val="202020"/>
                </a:solidFill>
                <a:latin typeface="Palatino Linotype"/>
                <a:cs typeface="Palatino Linotype"/>
              </a:rPr>
              <a:t> </a:t>
            </a:r>
            <a:r>
              <a:rPr sz="3200" dirty="0">
                <a:solidFill>
                  <a:srgbClr val="202020"/>
                </a:solidFill>
                <a:latin typeface="Palatino Linotype"/>
                <a:cs typeface="Palatino Linotype"/>
              </a:rPr>
              <a:t>Model</a:t>
            </a:r>
            <a:endParaRPr sz="3200" dirty="0">
              <a:latin typeface="Palatino Linotype"/>
              <a:cs typeface="Palatino Linotype"/>
            </a:endParaRPr>
          </a:p>
          <a:p>
            <a:pPr marL="299085" indent="-287020">
              <a:lnSpc>
                <a:spcPts val="3070"/>
              </a:lnSpc>
              <a:buSzPct val="75000"/>
              <a:buFont typeface="Arial"/>
              <a:buChar char="•"/>
              <a:tabLst>
                <a:tab pos="299085" algn="l"/>
                <a:tab pos="299720" algn="l"/>
              </a:tabLst>
            </a:pPr>
            <a:r>
              <a:rPr sz="3200" dirty="0">
                <a:solidFill>
                  <a:srgbClr val="202020"/>
                </a:solidFill>
                <a:latin typeface="Palatino Linotype"/>
                <a:cs typeface="Palatino Linotype"/>
              </a:rPr>
              <a:t>Evidence</a:t>
            </a:r>
            <a:r>
              <a:rPr sz="3200" spc="-30" dirty="0">
                <a:solidFill>
                  <a:srgbClr val="202020"/>
                </a:solidFill>
                <a:latin typeface="Palatino Linotype"/>
                <a:cs typeface="Palatino Linotype"/>
              </a:rPr>
              <a:t> </a:t>
            </a:r>
            <a:r>
              <a:rPr sz="3200" dirty="0">
                <a:solidFill>
                  <a:srgbClr val="202020"/>
                </a:solidFill>
                <a:latin typeface="Palatino Linotype"/>
                <a:cs typeface="Palatino Linotype"/>
              </a:rPr>
              <a:t>Tier</a:t>
            </a:r>
            <a:endParaRPr sz="3200" dirty="0">
              <a:latin typeface="Palatino Linotype"/>
              <a:cs typeface="Palatino Linotype"/>
            </a:endParaRPr>
          </a:p>
          <a:p>
            <a:pPr marL="299085" indent="-287020">
              <a:lnSpc>
                <a:spcPts val="3454"/>
              </a:lnSpc>
              <a:buSzPct val="75000"/>
              <a:buFont typeface="Arial"/>
              <a:buChar char="•"/>
              <a:tabLst>
                <a:tab pos="299085" algn="l"/>
                <a:tab pos="299720" algn="l"/>
              </a:tabLst>
            </a:pPr>
            <a:r>
              <a:rPr sz="3200" dirty="0">
                <a:solidFill>
                  <a:srgbClr val="202020"/>
                </a:solidFill>
                <a:latin typeface="Palatino Linotype"/>
                <a:cs typeface="Palatino Linotype"/>
              </a:rPr>
              <a:t>Evidence</a:t>
            </a:r>
            <a:r>
              <a:rPr sz="3200" spc="-25" dirty="0">
                <a:solidFill>
                  <a:srgbClr val="202020"/>
                </a:solidFill>
                <a:latin typeface="Palatino Linotype"/>
                <a:cs typeface="Palatino Linotype"/>
              </a:rPr>
              <a:t> </a:t>
            </a:r>
            <a:r>
              <a:rPr sz="3200" spc="-5" dirty="0">
                <a:solidFill>
                  <a:srgbClr val="202020"/>
                </a:solidFill>
                <a:latin typeface="Palatino Linotype"/>
                <a:cs typeface="Palatino Linotype"/>
              </a:rPr>
              <a:t>Quality</a:t>
            </a:r>
            <a:endParaRPr sz="3200" dirty="0">
              <a:latin typeface="Palatino Linotype"/>
              <a:cs typeface="Palatino Linotype"/>
            </a:endParaRPr>
          </a:p>
        </p:txBody>
      </p:sp>
      <p:sp>
        <p:nvSpPr>
          <p:cNvPr id="5" name="object 5"/>
          <p:cNvSpPr txBox="1"/>
          <p:nvPr/>
        </p:nvSpPr>
        <p:spPr>
          <a:xfrm>
            <a:off x="7553956" y="2763520"/>
            <a:ext cx="1227455" cy="1359988"/>
          </a:xfrm>
          <a:prstGeom prst="rect">
            <a:avLst/>
          </a:prstGeom>
        </p:spPr>
        <p:txBody>
          <a:bodyPr vert="horz" wrap="square" lIns="0" tIns="13335" rIns="0" bIns="0" rtlCol="0">
            <a:spAutoFit/>
          </a:bodyPr>
          <a:lstStyle/>
          <a:p>
            <a:pPr marR="48895" algn="r">
              <a:lnSpc>
                <a:spcPts val="3454"/>
              </a:lnSpc>
              <a:spcBef>
                <a:spcPts val="105"/>
              </a:spcBef>
            </a:pPr>
            <a:r>
              <a:rPr sz="3200" dirty="0">
                <a:solidFill>
                  <a:srgbClr val="FF0000"/>
                </a:solidFill>
                <a:latin typeface="Palatino Linotype"/>
                <a:cs typeface="Palatino Linotype"/>
              </a:rPr>
              <a:t>24</a:t>
            </a:r>
            <a:r>
              <a:rPr sz="3200" spc="-100" dirty="0">
                <a:solidFill>
                  <a:srgbClr val="FF0000"/>
                </a:solidFill>
                <a:latin typeface="Palatino Linotype"/>
                <a:cs typeface="Palatino Linotype"/>
              </a:rPr>
              <a:t> </a:t>
            </a:r>
            <a:r>
              <a:rPr sz="3200" spc="-5" dirty="0">
                <a:solidFill>
                  <a:srgbClr val="FF0000"/>
                </a:solidFill>
                <a:latin typeface="Palatino Linotype"/>
                <a:cs typeface="Palatino Linotype"/>
              </a:rPr>
              <a:t>pts.</a:t>
            </a:r>
            <a:r>
              <a:rPr sz="3200" spc="-100" dirty="0">
                <a:solidFill>
                  <a:srgbClr val="FF0000"/>
                </a:solidFill>
                <a:latin typeface="Palatino Linotype"/>
                <a:cs typeface="Palatino Linotype"/>
              </a:rPr>
              <a:t> </a:t>
            </a:r>
            <a:r>
              <a:rPr lang="en-US" sz="3200" spc="-100" dirty="0">
                <a:solidFill>
                  <a:srgbClr val="FF0000"/>
                </a:solidFill>
                <a:latin typeface="Palatino Linotype"/>
                <a:cs typeface="Palatino Linotype"/>
              </a:rPr>
              <a:t>12 </a:t>
            </a:r>
            <a:r>
              <a:rPr sz="3200" spc="-5" dirty="0">
                <a:solidFill>
                  <a:srgbClr val="FF0000"/>
                </a:solidFill>
                <a:latin typeface="Palatino Linotype"/>
                <a:cs typeface="Palatino Linotype"/>
              </a:rPr>
              <a:t>pts.</a:t>
            </a:r>
            <a:endParaRPr sz="3200" dirty="0">
              <a:latin typeface="Palatino Linotype"/>
              <a:cs typeface="Palatino Linotype"/>
            </a:endParaRPr>
          </a:p>
          <a:p>
            <a:pPr marR="5080" algn="r">
              <a:lnSpc>
                <a:spcPts val="3454"/>
              </a:lnSpc>
            </a:pPr>
            <a:r>
              <a:rPr sz="3200" dirty="0">
                <a:solidFill>
                  <a:srgbClr val="FF0000"/>
                </a:solidFill>
                <a:latin typeface="Palatino Linotype"/>
                <a:cs typeface="Palatino Linotype"/>
              </a:rPr>
              <a:t>8</a:t>
            </a:r>
            <a:r>
              <a:rPr sz="3200" spc="-35" dirty="0">
                <a:solidFill>
                  <a:srgbClr val="FF0000"/>
                </a:solidFill>
                <a:latin typeface="Palatino Linotype"/>
                <a:cs typeface="Palatino Linotype"/>
              </a:rPr>
              <a:t> </a:t>
            </a:r>
            <a:r>
              <a:rPr sz="3200" spc="-5" dirty="0">
                <a:solidFill>
                  <a:srgbClr val="FF0000"/>
                </a:solidFill>
                <a:latin typeface="Palatino Linotype"/>
                <a:cs typeface="Palatino Linotype"/>
              </a:rPr>
              <a:t>pts.</a:t>
            </a:r>
            <a:endParaRPr sz="3200" dirty="0">
              <a:latin typeface="Palatino Linotype"/>
              <a:cs typeface="Palatino Linotyp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5D91A-4DF5-4A1C-851B-0E80203A5C67}"/>
              </a:ext>
            </a:extLst>
          </p:cNvPr>
          <p:cNvSpPr txBox="1"/>
          <p:nvPr/>
        </p:nvSpPr>
        <p:spPr>
          <a:xfrm>
            <a:off x="381000" y="457200"/>
            <a:ext cx="45720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NOFO</a:t>
            </a:r>
            <a:r>
              <a:rPr kumimoji="0" lang="en-US" sz="4800" b="0" i="0" u="none" strike="noStrike" kern="1200" cap="none" spc="-15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Sections</a:t>
            </a:r>
            <a:endParaRPr lang="en-US" dirty="0"/>
          </a:p>
        </p:txBody>
      </p:sp>
      <p:sp>
        <p:nvSpPr>
          <p:cNvPr id="5" name="TextBox 4">
            <a:extLst>
              <a:ext uri="{FF2B5EF4-FFF2-40B4-BE49-F238E27FC236}">
                <a16:creationId xmlns:a16="http://schemas.microsoft.com/office/drawing/2014/main" id="{827BBF76-18BE-4622-A05B-2B5DDF41E77A}"/>
              </a:ext>
            </a:extLst>
          </p:cNvPr>
          <p:cNvSpPr txBox="1"/>
          <p:nvPr/>
        </p:nvSpPr>
        <p:spPr>
          <a:xfrm>
            <a:off x="349956" y="1447800"/>
            <a:ext cx="8686800" cy="4570482"/>
          </a:xfrm>
          <a:prstGeom prst="rect">
            <a:avLst/>
          </a:prstGeom>
          <a:noFill/>
        </p:spPr>
        <p:txBody>
          <a:bodyPr wrap="square">
            <a:spAutoFit/>
          </a:bodyPr>
          <a:lstStyle/>
          <a:p>
            <a:pPr marL="299085" marR="5080" lvl="0" indent="-287020" algn="l" defTabSz="457200" rtl="0" eaLnBrk="1" fontAlgn="auto" latinLnBrk="0" hangingPunct="1">
              <a:lnSpc>
                <a:spcPct val="100000"/>
              </a:lnSpc>
              <a:spcBef>
                <a:spcPts val="105"/>
              </a:spcBef>
              <a:spcAft>
                <a:spcPts val="0"/>
              </a:spcAft>
              <a:buClrTx/>
              <a:buSzPct val="145312"/>
              <a:buFont typeface="Arial"/>
              <a:buChar char="•"/>
              <a:tabLst>
                <a:tab pos="299720" algn="l"/>
              </a:tabLst>
              <a:defRPr/>
            </a:pPr>
            <a:r>
              <a:rPr kumimoji="0" lang="en-US" sz="3200" b="0" i="0" u="none" strike="noStrike" kern="1200" cap="none" spc="-5" normalizeH="0" baseline="0" noProof="0" dirty="0">
                <a:ln>
                  <a:noFill/>
                </a:ln>
                <a:solidFill>
                  <a:srgbClr val="8D1414"/>
                </a:solidFill>
                <a:effectLst/>
                <a:uLnTx/>
                <a:uFillTx/>
                <a:latin typeface="Corbel"/>
                <a:ea typeface="+mn-ea"/>
                <a:cs typeface="Corbel"/>
              </a:rPr>
              <a:t>Section</a:t>
            </a:r>
            <a:r>
              <a:rPr kumimoji="0" lang="en-US" sz="3200" b="0" i="0" u="none" strike="noStrike" kern="1200" cap="none" spc="-20"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I:</a:t>
            </a:r>
            <a:r>
              <a:rPr kumimoji="0" lang="en-US" sz="3200" b="0" i="0" u="none" strike="noStrike" kern="1200" cap="none" spc="10"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NJ</a:t>
            </a:r>
            <a:r>
              <a:rPr kumimoji="0" lang="en-US" sz="3200" b="0" i="0" u="none" strike="noStrike" kern="1200" cap="none" spc="-130" normalizeH="0" baseline="0" noProof="0" dirty="0">
                <a:ln>
                  <a:noFill/>
                </a:ln>
                <a:solidFill>
                  <a:srgbClr val="8D1414"/>
                </a:solidFill>
                <a:effectLst/>
                <a:uLnTx/>
                <a:uFillTx/>
                <a:latin typeface="Corbel"/>
                <a:ea typeface="+mn-ea"/>
                <a:cs typeface="Corbel"/>
              </a:rPr>
              <a:t> </a:t>
            </a:r>
            <a:r>
              <a:rPr kumimoji="0" lang="en-US" sz="3200" b="0" i="0" u="none" strike="noStrike" kern="1200" cap="none" spc="-5" normalizeH="0" baseline="0" noProof="0" dirty="0">
                <a:ln>
                  <a:noFill/>
                </a:ln>
                <a:solidFill>
                  <a:srgbClr val="8D1414"/>
                </a:solidFill>
                <a:effectLst/>
                <a:uLnTx/>
                <a:uFillTx/>
                <a:latin typeface="Corbel"/>
                <a:ea typeface="+mn-ea"/>
                <a:cs typeface="Corbel"/>
              </a:rPr>
              <a:t>Commission</a:t>
            </a:r>
            <a:r>
              <a:rPr kumimoji="0" lang="en-US" sz="3200" b="0" i="0" u="none" strike="noStrike" kern="1200" cap="none" spc="-114" normalizeH="0" baseline="0" noProof="0" dirty="0">
                <a:ln>
                  <a:noFill/>
                </a:ln>
                <a:solidFill>
                  <a:srgbClr val="8D1414"/>
                </a:solidFill>
                <a:effectLst/>
                <a:uLnTx/>
                <a:uFillTx/>
                <a:latin typeface="Corbel"/>
                <a:ea typeface="+mn-ea"/>
                <a:cs typeface="Corbel"/>
              </a:rPr>
              <a:t> </a:t>
            </a:r>
            <a:r>
              <a:rPr kumimoji="0" lang="en-US" sz="3200" b="0" i="0" u="none" strike="noStrike" kern="1200" cap="none" spc="-5" normalizeH="0" baseline="0" noProof="0" dirty="0">
                <a:ln>
                  <a:noFill/>
                </a:ln>
                <a:solidFill>
                  <a:srgbClr val="8D1414"/>
                </a:solidFill>
                <a:effectLst/>
                <a:uLnTx/>
                <a:uFillTx/>
                <a:latin typeface="Corbel"/>
                <a:ea typeface="+mn-ea"/>
                <a:cs typeface="Corbel"/>
              </a:rPr>
              <a:t>Grant</a:t>
            </a:r>
            <a:r>
              <a:rPr kumimoji="0" lang="en-US" sz="3200" b="0" i="0" u="none" strike="noStrike" kern="1200" cap="none" spc="5" normalizeH="0" baseline="0" noProof="0" dirty="0">
                <a:ln>
                  <a:noFill/>
                </a:ln>
                <a:solidFill>
                  <a:srgbClr val="8D1414"/>
                </a:solidFill>
                <a:effectLst/>
                <a:uLnTx/>
                <a:uFillTx/>
                <a:latin typeface="Corbel"/>
                <a:ea typeface="+mn-ea"/>
                <a:cs typeface="Corbel"/>
              </a:rPr>
              <a:t> </a:t>
            </a:r>
            <a:r>
              <a:rPr kumimoji="0" lang="en-US" sz="3200" b="0" i="0" u="none" strike="noStrike" kern="1200" cap="none" spc="-5" normalizeH="0" baseline="0" noProof="0" dirty="0">
                <a:ln>
                  <a:noFill/>
                </a:ln>
                <a:solidFill>
                  <a:srgbClr val="8D1414"/>
                </a:solidFill>
                <a:effectLst/>
                <a:uLnTx/>
                <a:uFillTx/>
                <a:latin typeface="Corbel"/>
                <a:ea typeface="+mn-ea"/>
                <a:cs typeface="Corbel"/>
              </a:rPr>
              <a:t>Information </a:t>
            </a:r>
            <a:r>
              <a:rPr kumimoji="0" lang="en-US" sz="3200" b="0" i="0" u="none" strike="noStrike" kern="1200" cap="none" spc="-625"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and</a:t>
            </a:r>
            <a:r>
              <a:rPr kumimoji="0" lang="en-US" sz="3200" b="0" i="0" u="none" strike="noStrike" kern="1200" cap="none" spc="-254"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Timelines</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a:p>
            <a:pPr marL="299085" marR="83375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459381"/>
                </a:solidFill>
                <a:effectLst/>
                <a:uLnTx/>
                <a:uFillTx/>
                <a:latin typeface="Corbel"/>
                <a:ea typeface="+mn-ea"/>
                <a:cs typeface="Corbel"/>
              </a:rPr>
              <a:t>Section</a:t>
            </a:r>
            <a:r>
              <a:rPr kumimoji="0" lang="en-US" sz="3200" b="0" i="0" u="none" strike="noStrike" kern="1200" cap="none" spc="-35" normalizeH="0" baseline="0" noProof="0" dirty="0">
                <a:ln>
                  <a:noFill/>
                </a:ln>
                <a:solidFill>
                  <a:srgbClr val="459381"/>
                </a:solidFill>
                <a:effectLst/>
                <a:uLnTx/>
                <a:uFillTx/>
                <a:latin typeface="Corbel"/>
                <a:ea typeface="+mn-ea"/>
                <a:cs typeface="Corbel"/>
              </a:rPr>
              <a:t> </a:t>
            </a:r>
            <a:r>
              <a:rPr kumimoji="0" lang="en-US" sz="3200" b="0" i="0" u="none" strike="noStrike" kern="1200" cap="none" spc="0" normalizeH="0" baseline="0" noProof="0" dirty="0">
                <a:ln>
                  <a:noFill/>
                </a:ln>
                <a:solidFill>
                  <a:srgbClr val="459381"/>
                </a:solidFill>
                <a:effectLst/>
                <a:uLnTx/>
                <a:uFillTx/>
                <a:latin typeface="Corbel"/>
                <a:ea typeface="+mn-ea"/>
                <a:cs typeface="Corbel"/>
              </a:rPr>
              <a:t>II:</a:t>
            </a:r>
            <a:r>
              <a:rPr kumimoji="0" lang="en-US" sz="3200" b="0" i="0" u="none" strike="noStrike" kern="1200" cap="none" spc="-135" normalizeH="0" baseline="0" noProof="0" dirty="0">
                <a:ln>
                  <a:noFill/>
                </a:ln>
                <a:solidFill>
                  <a:srgbClr val="459381"/>
                </a:solidFill>
                <a:effectLst/>
                <a:uLnTx/>
                <a:uFillTx/>
                <a:latin typeface="Corbel"/>
                <a:ea typeface="+mn-ea"/>
                <a:cs typeface="Corbel"/>
              </a:rPr>
              <a:t> </a:t>
            </a:r>
            <a:r>
              <a:rPr kumimoji="0" lang="en-US" sz="3200" b="0" i="0" u="none" strike="noStrike" kern="1200" cap="none" spc="-135" normalizeH="0" baseline="0" noProof="0" dirty="0" smtClean="0">
                <a:ln>
                  <a:noFill/>
                </a:ln>
                <a:solidFill>
                  <a:srgbClr val="459381"/>
                </a:solidFill>
                <a:effectLst/>
                <a:uLnTx/>
                <a:uFillTx/>
                <a:latin typeface="Corbel"/>
                <a:ea typeface="+mn-ea"/>
                <a:cs typeface="Corbel"/>
              </a:rPr>
              <a:t> 2023</a:t>
            </a:r>
            <a:r>
              <a:rPr kumimoji="0" lang="en-US" sz="3200" b="0" i="0" u="none" strike="noStrike" kern="1200" cap="none" spc="-5" normalizeH="0" baseline="0" noProof="0" dirty="0" smtClean="0">
                <a:ln>
                  <a:noFill/>
                </a:ln>
                <a:solidFill>
                  <a:srgbClr val="459381"/>
                </a:solidFill>
                <a:effectLst/>
                <a:uLnTx/>
                <a:uFillTx/>
                <a:latin typeface="Corbel"/>
                <a:ea typeface="+mn-ea"/>
                <a:cs typeface="Corbel"/>
              </a:rPr>
              <a:t>Corporation</a:t>
            </a:r>
            <a:r>
              <a:rPr kumimoji="0" lang="en-US" sz="3200" b="0" i="0" u="none" strike="noStrike" kern="1200" cap="none" spc="15" normalizeH="0" baseline="0" noProof="0" dirty="0" smtClean="0">
                <a:ln>
                  <a:noFill/>
                </a:ln>
                <a:solidFill>
                  <a:srgbClr val="459381"/>
                </a:solidFill>
                <a:effectLst/>
                <a:uLnTx/>
                <a:uFillTx/>
                <a:latin typeface="Corbel"/>
                <a:ea typeface="+mn-ea"/>
                <a:cs typeface="Corbel"/>
              </a:rPr>
              <a:t> </a:t>
            </a:r>
            <a:r>
              <a:rPr kumimoji="0" lang="en-US" sz="3200" b="0" i="0" u="none" strike="noStrike" kern="1200" cap="none" spc="-5" normalizeH="0" baseline="0" noProof="0" dirty="0">
                <a:ln>
                  <a:noFill/>
                </a:ln>
                <a:solidFill>
                  <a:srgbClr val="459381"/>
                </a:solidFill>
                <a:effectLst/>
                <a:uLnTx/>
                <a:uFillTx/>
                <a:latin typeface="Corbel"/>
                <a:ea typeface="+mn-ea"/>
                <a:cs typeface="Corbel"/>
              </a:rPr>
              <a:t>on </a:t>
            </a:r>
            <a:r>
              <a:rPr kumimoji="0" lang="en-US" sz="3200" b="0" i="0" u="none" strike="noStrike" kern="1200" cap="none" spc="0" normalizeH="0" baseline="0" noProof="0" dirty="0">
                <a:ln>
                  <a:noFill/>
                </a:ln>
                <a:solidFill>
                  <a:srgbClr val="459381"/>
                </a:solidFill>
                <a:effectLst/>
                <a:uLnTx/>
                <a:uFillTx/>
                <a:latin typeface="Corbel"/>
                <a:ea typeface="+mn-ea"/>
                <a:cs typeface="Corbel"/>
              </a:rPr>
              <a:t>National</a:t>
            </a:r>
            <a:r>
              <a:rPr kumimoji="0" lang="en-US" sz="3200" b="0" i="0" u="none" strike="noStrike" kern="1200" cap="none" spc="-45" normalizeH="0" baseline="0" noProof="0" dirty="0">
                <a:ln>
                  <a:noFill/>
                </a:ln>
                <a:solidFill>
                  <a:srgbClr val="459381"/>
                </a:solidFill>
                <a:effectLst/>
                <a:uLnTx/>
                <a:uFillTx/>
                <a:latin typeface="Corbel"/>
                <a:ea typeface="+mn-ea"/>
                <a:cs typeface="Corbel"/>
              </a:rPr>
              <a:t> </a:t>
            </a:r>
            <a:r>
              <a:rPr kumimoji="0" lang="en-US" sz="3200" b="0" i="0" u="none" strike="noStrike" kern="1200" cap="none" spc="0" normalizeH="0" baseline="0" noProof="0" dirty="0">
                <a:ln>
                  <a:noFill/>
                </a:ln>
                <a:solidFill>
                  <a:srgbClr val="459381"/>
                </a:solidFill>
                <a:effectLst/>
                <a:uLnTx/>
                <a:uFillTx/>
                <a:latin typeface="Corbel"/>
                <a:ea typeface="+mn-ea"/>
                <a:cs typeface="Corbel"/>
              </a:rPr>
              <a:t>and </a:t>
            </a:r>
            <a:r>
              <a:rPr kumimoji="0" lang="en-US" sz="3200" b="0" i="0" u="none" strike="noStrike" kern="1200" cap="none" spc="-630" normalizeH="0" baseline="0" noProof="0" dirty="0">
                <a:ln>
                  <a:noFill/>
                </a:ln>
                <a:solidFill>
                  <a:srgbClr val="459381"/>
                </a:solidFill>
                <a:effectLst/>
                <a:uLnTx/>
                <a:uFillTx/>
                <a:latin typeface="Corbel"/>
                <a:ea typeface="+mn-ea"/>
                <a:cs typeface="Corbel"/>
              </a:rPr>
              <a:t> </a:t>
            </a:r>
            <a:r>
              <a:rPr kumimoji="0" lang="en-US" sz="3200" b="0" i="0" u="none" strike="noStrike" kern="1200" cap="none" spc="-5" normalizeH="0" baseline="0" noProof="0" dirty="0">
                <a:ln>
                  <a:noFill/>
                </a:ln>
                <a:solidFill>
                  <a:srgbClr val="459381"/>
                </a:solidFill>
                <a:effectLst/>
                <a:uLnTx/>
                <a:uFillTx/>
                <a:latin typeface="Corbel"/>
                <a:ea typeface="+mn-ea"/>
                <a:cs typeface="Corbel"/>
              </a:rPr>
              <a:t>Community</a:t>
            </a:r>
            <a:r>
              <a:rPr kumimoji="0" lang="en-US" sz="3200" b="0" i="0" u="none" strike="noStrike" kern="1200" cap="none" spc="-85" normalizeH="0" baseline="0" noProof="0" dirty="0">
                <a:ln>
                  <a:noFill/>
                </a:ln>
                <a:solidFill>
                  <a:srgbClr val="459381"/>
                </a:solidFill>
                <a:effectLst/>
                <a:uLnTx/>
                <a:uFillTx/>
                <a:latin typeface="Corbel"/>
                <a:ea typeface="+mn-ea"/>
                <a:cs typeface="Corbel"/>
              </a:rPr>
              <a:t> </a:t>
            </a:r>
            <a:r>
              <a:rPr kumimoji="0" lang="en-US" sz="3200" b="0" i="0" u="none" strike="noStrike" kern="1200" cap="none" spc="-5" normalizeH="0" baseline="0" noProof="0" dirty="0">
                <a:ln>
                  <a:noFill/>
                </a:ln>
                <a:solidFill>
                  <a:srgbClr val="459381"/>
                </a:solidFill>
                <a:effectLst/>
                <a:uLnTx/>
                <a:uFillTx/>
                <a:latin typeface="Corbel"/>
                <a:ea typeface="+mn-ea"/>
                <a:cs typeface="Corbel"/>
              </a:rPr>
              <a:t>Service</a:t>
            </a:r>
            <a:r>
              <a:rPr kumimoji="0" lang="en-US" sz="3200" b="0" i="0" u="none" strike="noStrike" kern="1200" cap="none" spc="-30" normalizeH="0" baseline="0" noProof="0" dirty="0">
                <a:ln>
                  <a:noFill/>
                </a:ln>
                <a:solidFill>
                  <a:srgbClr val="459381"/>
                </a:solidFill>
                <a:effectLst/>
                <a:uLnTx/>
                <a:uFillTx/>
                <a:latin typeface="Corbel"/>
                <a:ea typeface="+mn-ea"/>
                <a:cs typeface="Corbel"/>
              </a:rPr>
              <a:t> </a:t>
            </a:r>
            <a:r>
              <a:rPr kumimoji="0" lang="en-US" sz="3200" b="0" i="0" u="none" strike="noStrike" kern="1200" cap="none" spc="0" normalizeH="0" baseline="0" noProof="0" dirty="0">
                <a:ln>
                  <a:noFill/>
                </a:ln>
                <a:solidFill>
                  <a:srgbClr val="459381"/>
                </a:solidFill>
                <a:effectLst/>
                <a:uLnTx/>
                <a:uFillTx/>
                <a:latin typeface="Corbel"/>
                <a:ea typeface="+mn-ea"/>
                <a:cs typeface="Corbel"/>
              </a:rPr>
              <a:t>NOFO</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a:p>
            <a:pPr marL="299085" marR="1216660" lvl="0" indent="-287020" algn="l" defTabSz="457200" rtl="0" eaLnBrk="1" fontAlgn="auto" latinLnBrk="0" hangingPunct="1">
              <a:lnSpc>
                <a:spcPct val="100000"/>
              </a:lnSpc>
              <a:spcBef>
                <a:spcPts val="1370"/>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D54E08"/>
                </a:solidFill>
                <a:effectLst/>
                <a:uLnTx/>
                <a:uFillTx/>
                <a:latin typeface="Corbel"/>
                <a:ea typeface="+mn-ea"/>
                <a:cs typeface="Corbel"/>
              </a:rPr>
              <a:t>Section</a:t>
            </a:r>
            <a:r>
              <a:rPr kumimoji="0" lang="en-US" sz="3200" b="0" i="0" u="none" strike="noStrike" kern="1200" cap="none" spc="-25" normalizeH="0" baseline="0" noProof="0" dirty="0">
                <a:ln>
                  <a:noFill/>
                </a:ln>
                <a:solidFill>
                  <a:srgbClr val="D54E08"/>
                </a:solidFill>
                <a:effectLst/>
                <a:uLnTx/>
                <a:uFillTx/>
                <a:latin typeface="Corbel"/>
                <a:ea typeface="+mn-ea"/>
                <a:cs typeface="Corbel"/>
              </a:rPr>
              <a:t> </a:t>
            </a:r>
            <a:r>
              <a:rPr kumimoji="0" lang="en-US" sz="3200" b="0" i="0" u="none" strike="noStrike" kern="1200" cap="none" spc="0" normalizeH="0" baseline="0" noProof="0" dirty="0">
                <a:ln>
                  <a:noFill/>
                </a:ln>
                <a:solidFill>
                  <a:srgbClr val="D54E08"/>
                </a:solidFill>
                <a:effectLst/>
                <a:uLnTx/>
                <a:uFillTx/>
                <a:latin typeface="Corbel"/>
                <a:ea typeface="+mn-ea"/>
                <a:cs typeface="Corbel"/>
              </a:rPr>
              <a:t>III: </a:t>
            </a:r>
            <a:r>
              <a:rPr kumimoji="0" lang="en-US" sz="3200" b="0" i="0" u="none" strike="noStrike" kern="1200" cap="none" spc="0" normalizeH="0" baseline="0" noProof="0" dirty="0" smtClean="0">
                <a:ln>
                  <a:noFill/>
                </a:ln>
                <a:solidFill>
                  <a:srgbClr val="D54E08"/>
                </a:solidFill>
                <a:effectLst/>
                <a:uLnTx/>
                <a:uFillTx/>
                <a:latin typeface="Corbel"/>
                <a:ea typeface="+mn-ea"/>
                <a:cs typeface="Corbel"/>
              </a:rPr>
              <a:t>2023 </a:t>
            </a:r>
            <a:r>
              <a:rPr kumimoji="0" lang="en-US" sz="3200" b="0" i="0" u="none" strike="noStrike" kern="1200" cap="none" spc="-5" normalizeH="0" baseline="0" noProof="0" dirty="0" smtClean="0">
                <a:ln>
                  <a:noFill/>
                </a:ln>
                <a:solidFill>
                  <a:srgbClr val="D54E08"/>
                </a:solidFill>
                <a:effectLst/>
                <a:uLnTx/>
                <a:uFillTx/>
                <a:latin typeface="Corbel"/>
                <a:ea typeface="+mn-ea"/>
                <a:cs typeface="Corbel"/>
              </a:rPr>
              <a:t>Mandatory</a:t>
            </a:r>
            <a:r>
              <a:rPr kumimoji="0" lang="en-US" sz="3200" b="0" i="0" u="none" strike="noStrike" kern="1200" cap="none" spc="-85" normalizeH="0" baseline="0" noProof="0" dirty="0" smtClean="0">
                <a:ln>
                  <a:noFill/>
                </a:ln>
                <a:solidFill>
                  <a:srgbClr val="D54E08"/>
                </a:solidFill>
                <a:effectLst/>
                <a:uLnTx/>
                <a:uFillTx/>
                <a:latin typeface="Corbel"/>
                <a:ea typeface="+mn-ea"/>
                <a:cs typeface="Corbel"/>
              </a:rPr>
              <a:t> </a:t>
            </a:r>
            <a:r>
              <a:rPr kumimoji="0" lang="en-US" sz="3200" b="0" i="0" u="none" strike="noStrike" kern="1200" cap="none" spc="-5" normalizeH="0" baseline="0" noProof="0" dirty="0">
                <a:ln>
                  <a:noFill/>
                </a:ln>
                <a:solidFill>
                  <a:srgbClr val="D54E08"/>
                </a:solidFill>
                <a:effectLst/>
                <a:uLnTx/>
                <a:uFillTx/>
                <a:latin typeface="Corbel"/>
                <a:ea typeface="+mn-ea"/>
                <a:cs typeface="Corbel"/>
              </a:rPr>
              <a:t>Supplemental </a:t>
            </a:r>
            <a:r>
              <a:rPr kumimoji="0" lang="en-US" sz="3200" b="0" i="0" u="none" strike="noStrike" kern="1200" cap="none" spc="-625" normalizeH="0" baseline="0" noProof="0" dirty="0">
                <a:ln>
                  <a:noFill/>
                </a:ln>
                <a:solidFill>
                  <a:srgbClr val="D54E08"/>
                </a:solidFill>
                <a:effectLst/>
                <a:uLnTx/>
                <a:uFillTx/>
                <a:latin typeface="Corbel"/>
                <a:ea typeface="+mn-ea"/>
                <a:cs typeface="Corbel"/>
              </a:rPr>
              <a:t> </a:t>
            </a:r>
            <a:r>
              <a:rPr kumimoji="0" lang="en-US" sz="3200" b="0" i="0" u="none" strike="noStrike" kern="1200" cap="none" spc="-5" normalizeH="0" baseline="0" noProof="0" dirty="0">
                <a:ln>
                  <a:noFill/>
                </a:ln>
                <a:solidFill>
                  <a:srgbClr val="D54E08"/>
                </a:solidFill>
                <a:effectLst/>
                <a:uLnTx/>
                <a:uFillTx/>
                <a:latin typeface="Corbel"/>
                <a:ea typeface="+mn-ea"/>
                <a:cs typeface="Corbel"/>
              </a:rPr>
              <a:t>Guidance</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a:p>
            <a:pPr marL="299085" marR="145986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6F2F9F"/>
                </a:solidFill>
                <a:effectLst/>
                <a:uLnTx/>
                <a:uFillTx/>
                <a:latin typeface="Corbel"/>
                <a:ea typeface="+mn-ea"/>
                <a:cs typeface="Corbel"/>
              </a:rPr>
              <a:t>Section</a:t>
            </a:r>
            <a:r>
              <a:rPr kumimoji="0" lang="en-US" sz="3200" b="0" i="0" u="none" strike="noStrike" kern="1200" cap="none" spc="-20" normalizeH="0" baseline="0" noProof="0" dirty="0">
                <a:ln>
                  <a:noFill/>
                </a:ln>
                <a:solidFill>
                  <a:srgbClr val="6F2F9F"/>
                </a:solidFill>
                <a:effectLst/>
                <a:uLnTx/>
                <a:uFillTx/>
                <a:latin typeface="Corbel"/>
                <a:ea typeface="+mn-ea"/>
                <a:cs typeface="Corbel"/>
              </a:rPr>
              <a:t> </a:t>
            </a:r>
            <a:r>
              <a:rPr kumimoji="0" lang="en-US" sz="3200" b="0" i="0" u="none" strike="noStrike" kern="1200" cap="none" spc="-40" normalizeH="0" baseline="0" noProof="0" dirty="0">
                <a:ln>
                  <a:noFill/>
                </a:ln>
                <a:solidFill>
                  <a:srgbClr val="6F2F9F"/>
                </a:solidFill>
                <a:effectLst/>
                <a:uLnTx/>
                <a:uFillTx/>
                <a:latin typeface="Corbel"/>
                <a:ea typeface="+mn-ea"/>
                <a:cs typeface="Corbel"/>
              </a:rPr>
              <a:t>IV:</a:t>
            </a:r>
            <a:r>
              <a:rPr kumimoji="0" lang="en-US" sz="3200" b="0" i="0" u="none" strike="noStrike" kern="1200" cap="none" spc="-120" normalizeH="0" baseline="0" noProof="0" dirty="0">
                <a:ln>
                  <a:noFill/>
                </a:ln>
                <a:solidFill>
                  <a:srgbClr val="6F2F9F"/>
                </a:solidFill>
                <a:effectLst/>
                <a:uLnTx/>
                <a:uFillTx/>
                <a:latin typeface="Corbel"/>
                <a:ea typeface="+mn-ea"/>
                <a:cs typeface="Corbel"/>
              </a:rPr>
              <a:t> </a:t>
            </a:r>
            <a:r>
              <a:rPr kumimoji="0" lang="en-US" sz="3200" b="0" i="0" u="none" strike="noStrike" kern="1200" cap="none" spc="-120" normalizeH="0" baseline="0" noProof="0" dirty="0" smtClean="0">
                <a:ln>
                  <a:noFill/>
                </a:ln>
                <a:solidFill>
                  <a:srgbClr val="6F2F9F"/>
                </a:solidFill>
                <a:effectLst/>
                <a:uLnTx/>
                <a:uFillTx/>
                <a:latin typeface="Corbel"/>
                <a:ea typeface="+mn-ea"/>
                <a:cs typeface="Corbel"/>
              </a:rPr>
              <a:t>2023 </a:t>
            </a:r>
            <a:r>
              <a:rPr kumimoji="0" lang="en-US" sz="3200" b="0" i="0" u="none" strike="noStrike" kern="1200" cap="none" spc="-5" normalizeH="0" baseline="0" noProof="0" dirty="0" smtClean="0">
                <a:ln>
                  <a:noFill/>
                </a:ln>
                <a:solidFill>
                  <a:srgbClr val="6F2F9F"/>
                </a:solidFill>
                <a:effectLst/>
                <a:uLnTx/>
                <a:uFillTx/>
                <a:latin typeface="Corbel"/>
                <a:ea typeface="+mn-ea"/>
                <a:cs typeface="Corbel"/>
              </a:rPr>
              <a:t>Corporation</a:t>
            </a:r>
            <a:r>
              <a:rPr kumimoji="0" lang="en-US" sz="3200" b="0" i="0" u="none" strike="noStrike" kern="1200" cap="none" spc="-114" normalizeH="0" baseline="0" noProof="0" dirty="0" smtClean="0">
                <a:ln>
                  <a:noFill/>
                </a:ln>
                <a:solidFill>
                  <a:srgbClr val="6F2F9F"/>
                </a:solidFill>
                <a:effectLst/>
                <a:uLnTx/>
                <a:uFillTx/>
                <a:latin typeface="Corbel"/>
                <a:ea typeface="+mn-ea"/>
                <a:cs typeface="Corbel"/>
              </a:rPr>
              <a:t> </a:t>
            </a:r>
            <a:r>
              <a:rPr kumimoji="0" lang="en-US" sz="3200" b="0" i="0" u="none" strike="noStrike" kern="1200" cap="none" spc="-5" normalizeH="0" baseline="0" noProof="0" dirty="0">
                <a:ln>
                  <a:noFill/>
                </a:ln>
                <a:solidFill>
                  <a:srgbClr val="6F2F9F"/>
                </a:solidFill>
                <a:effectLst/>
                <a:uLnTx/>
                <a:uFillTx/>
                <a:latin typeface="Corbel"/>
                <a:ea typeface="+mn-ea"/>
                <a:cs typeface="Corbel"/>
              </a:rPr>
              <a:t>Application </a:t>
            </a:r>
            <a:r>
              <a:rPr kumimoji="0" lang="en-US" sz="3200" b="0" i="0" u="none" strike="noStrike" kern="1200" cap="none" spc="-625" normalizeH="0" baseline="0" noProof="0" dirty="0">
                <a:ln>
                  <a:noFill/>
                </a:ln>
                <a:solidFill>
                  <a:srgbClr val="6F2F9F"/>
                </a:solidFill>
                <a:effectLst/>
                <a:uLnTx/>
                <a:uFillTx/>
                <a:latin typeface="Corbel"/>
                <a:ea typeface="+mn-ea"/>
                <a:cs typeface="Corbel"/>
              </a:rPr>
              <a:t> </a:t>
            </a:r>
            <a:r>
              <a:rPr kumimoji="0" lang="en-US" sz="3200" b="0" i="0" u="none" strike="noStrike" kern="1200" cap="none" spc="-5" normalizeH="0" baseline="0" noProof="0" dirty="0">
                <a:ln>
                  <a:noFill/>
                </a:ln>
                <a:solidFill>
                  <a:srgbClr val="6F2F9F"/>
                </a:solidFill>
                <a:effectLst/>
                <a:uLnTx/>
                <a:uFillTx/>
                <a:latin typeface="Corbel"/>
                <a:ea typeface="+mn-ea"/>
                <a:cs typeface="Corbel"/>
              </a:rPr>
              <a:t>Instructions</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p:txBody>
      </p:sp>
    </p:spTree>
    <p:extLst>
      <p:ext uri="{BB962C8B-B14F-4D97-AF65-F5344CB8AC3E}">
        <p14:creationId xmlns:p14="http://schemas.microsoft.com/office/powerpoint/2010/main" val="3089863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1084262"/>
          </a:xfrm>
        </p:spPr>
        <p:txBody>
          <a:bodyPr>
            <a:normAutofit fontScale="90000"/>
          </a:bodyPr>
          <a:lstStyle/>
          <a:p>
            <a:pPr>
              <a:lnSpc>
                <a:spcPct val="100000"/>
              </a:lnSpc>
              <a:spcBef>
                <a:spcPts val="100"/>
              </a:spcBef>
            </a:pPr>
            <a:r>
              <a:rPr lang="en-US" spc="-60" dirty="0">
                <a:solidFill>
                  <a:srgbClr val="2B8DAF"/>
                </a:solidFill>
              </a:rPr>
              <a:t>Theory of Change and Logic Model (TOC) ( 24 points)</a:t>
            </a:r>
            <a:endParaRPr lang="en-US" dirty="0"/>
          </a:p>
        </p:txBody>
      </p:sp>
      <p:sp>
        <p:nvSpPr>
          <p:cNvPr id="3" name="Content Placeholder 2"/>
          <p:cNvSpPr>
            <a:spLocks noGrp="1"/>
          </p:cNvSpPr>
          <p:nvPr>
            <p:ph idx="4294967295"/>
          </p:nvPr>
        </p:nvSpPr>
        <p:spPr>
          <a:xfrm>
            <a:off x="0" y="1371600"/>
            <a:ext cx="8839200" cy="4953000"/>
          </a:xfrm>
        </p:spPr>
        <p:txBody>
          <a:bodyPr>
            <a:normAutofit lnSpcReduction="10000"/>
          </a:bodyPr>
          <a:lstStyle/>
          <a:p>
            <a:pPr>
              <a:buFont typeface="Arial" panose="020B0604020202020204" pitchFamily="34" charset="0"/>
              <a:buChar char="•"/>
            </a:pPr>
            <a:r>
              <a:rPr lang="en-US" sz="2800" b="1" dirty="0"/>
              <a:t>The TOC shall address</a:t>
            </a:r>
            <a:r>
              <a:rPr lang="en-US" sz="2800" dirty="0"/>
              <a:t>:</a:t>
            </a:r>
          </a:p>
          <a:p>
            <a:pPr>
              <a:buFont typeface="Arial" panose="020B0604020202020204" pitchFamily="34" charset="0"/>
              <a:buChar char="•"/>
            </a:pPr>
            <a:r>
              <a:rPr lang="en-US" sz="2800" dirty="0"/>
              <a:t>The </a:t>
            </a:r>
            <a:r>
              <a:rPr lang="en-US" sz="2800" b="1" dirty="0"/>
              <a:t>problem</a:t>
            </a:r>
            <a:r>
              <a:rPr lang="en-US" sz="2800" dirty="0"/>
              <a:t> is prevalent and severe in communities where the program plans to serve – documented with relevant data.</a:t>
            </a:r>
          </a:p>
          <a:p>
            <a:pPr>
              <a:buFont typeface="Arial" panose="020B0604020202020204" pitchFamily="34" charset="0"/>
              <a:buChar char="•"/>
            </a:pPr>
            <a:r>
              <a:rPr lang="en-US" sz="2800" dirty="0"/>
              <a:t>The proposed </a:t>
            </a:r>
            <a:r>
              <a:rPr lang="en-US" sz="2800" b="1" dirty="0"/>
              <a:t>intervention </a:t>
            </a:r>
            <a:r>
              <a:rPr lang="en-US" sz="2800" dirty="0"/>
              <a:t>is responsive to the identified community problem.</a:t>
            </a:r>
          </a:p>
          <a:p>
            <a:pPr>
              <a:buFont typeface="Arial" panose="020B0604020202020204" pitchFamily="34" charset="0"/>
              <a:buChar char="•"/>
            </a:pPr>
            <a:r>
              <a:rPr lang="en-US" sz="2800" dirty="0"/>
              <a:t>The intervention is clearly articulated including the design, dosage, target population and roles of AmeriCorps members.</a:t>
            </a:r>
          </a:p>
          <a:p>
            <a:pPr>
              <a:buFont typeface="Arial" panose="020B0604020202020204" pitchFamily="34" charset="0"/>
              <a:buChar char="•"/>
            </a:pPr>
            <a:r>
              <a:rPr lang="en-US" sz="2800" dirty="0"/>
              <a:t>The intervention is likely to lead to the </a:t>
            </a:r>
            <a:r>
              <a:rPr lang="en-US" sz="2800" b="1" dirty="0"/>
              <a:t>outcomes</a:t>
            </a:r>
            <a:r>
              <a:rPr lang="en-US" sz="2800" dirty="0"/>
              <a:t> identified in the TOC.</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2038785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7909560" cy="1219200"/>
          </a:xfrm>
        </p:spPr>
        <p:txBody>
          <a:bodyPr>
            <a:normAutofit fontScale="90000"/>
          </a:bodyPr>
          <a:lstStyle/>
          <a:p>
            <a:r>
              <a:rPr lang="en-US" spc="-60" dirty="0">
                <a:solidFill>
                  <a:srgbClr val="2B8DAF"/>
                </a:solidFill>
              </a:rPr>
              <a:t>Theory of Change and Logic Model (TOC) ( 24 points) cont’d.</a:t>
            </a:r>
            <a:endParaRPr lang="en-US" dirty="0"/>
          </a:p>
        </p:txBody>
      </p:sp>
      <p:sp>
        <p:nvSpPr>
          <p:cNvPr id="3" name="Content Placeholder 2"/>
          <p:cNvSpPr>
            <a:spLocks noGrp="1"/>
          </p:cNvSpPr>
          <p:nvPr>
            <p:ph idx="1"/>
          </p:nvPr>
        </p:nvSpPr>
        <p:spPr>
          <a:xfrm>
            <a:off x="457200" y="1752600"/>
            <a:ext cx="8153399" cy="4343400"/>
          </a:xfrm>
        </p:spPr>
        <p:txBody>
          <a:bodyPr>
            <a:noAutofit/>
          </a:bodyPr>
          <a:lstStyle/>
          <a:p>
            <a:pPr>
              <a:buFont typeface="Arial" panose="020B0604020202020204" pitchFamily="34" charset="0"/>
              <a:buChar char="•"/>
            </a:pPr>
            <a:r>
              <a:rPr lang="en-US" sz="3200" dirty="0"/>
              <a:t>Outcomes in the narrative and logic model represent </a:t>
            </a:r>
            <a:r>
              <a:rPr lang="en-US" sz="3200" b="1" dirty="0"/>
              <a:t>meaningful progress </a:t>
            </a:r>
            <a:r>
              <a:rPr lang="en-US" sz="3200" dirty="0"/>
              <a:t>in addressing the community </a:t>
            </a:r>
            <a:r>
              <a:rPr lang="en-US" sz="3200" dirty="0" err="1"/>
              <a:t>probem</a:t>
            </a:r>
            <a:r>
              <a:rPr lang="en-US" sz="3200" dirty="0"/>
              <a:t>.</a:t>
            </a:r>
          </a:p>
          <a:p>
            <a:pPr>
              <a:buFont typeface="Arial" panose="020B0604020202020204" pitchFamily="34" charset="0"/>
              <a:buChar char="•"/>
            </a:pPr>
            <a:r>
              <a:rPr lang="en-US" sz="3200" dirty="0"/>
              <a:t>The rationale for </a:t>
            </a:r>
            <a:r>
              <a:rPr lang="en-US" sz="3200" b="1" dirty="0"/>
              <a:t>utilizing AmeriCorps </a:t>
            </a:r>
            <a:r>
              <a:rPr lang="en-US" sz="3200" dirty="0"/>
              <a:t>members to deliver the intervention(s) is reasonable.</a:t>
            </a:r>
          </a:p>
          <a:p>
            <a:pPr>
              <a:buFont typeface="Arial" panose="020B0604020202020204" pitchFamily="34" charset="0"/>
              <a:buChar char="•"/>
            </a:pPr>
            <a:r>
              <a:rPr lang="en-US" sz="3200" dirty="0"/>
              <a:t>The service role of AmeriCorps members will produce significant contributions to existing efforts and help develop additional capacity to address the stated problem.</a:t>
            </a:r>
          </a:p>
        </p:txBody>
      </p:sp>
    </p:spTree>
    <p:extLst>
      <p:ext uri="{BB962C8B-B14F-4D97-AF65-F5344CB8AC3E}">
        <p14:creationId xmlns:p14="http://schemas.microsoft.com/office/powerpoint/2010/main" val="130233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F2DCFD-D728-4C36-9E62-65845EB9D110}"/>
              </a:ext>
            </a:extLst>
          </p:cNvPr>
          <p:cNvSpPr txBox="1"/>
          <p:nvPr/>
        </p:nvSpPr>
        <p:spPr>
          <a:xfrm>
            <a:off x="228600" y="228600"/>
            <a:ext cx="8686800" cy="523220"/>
          </a:xfrm>
          <a:prstGeom prst="rect">
            <a:avLst/>
          </a:prstGeom>
          <a:noFill/>
        </p:spPr>
        <p:txBody>
          <a:bodyPr wrap="square">
            <a:spAutoFit/>
          </a:bodyPr>
          <a:lstStyle/>
          <a:p>
            <a:r>
              <a:rPr kumimoji="0" lang="en-US" sz="2800" b="0" i="0" u="none" strike="noStrike" kern="1200" cap="none" spc="-60" normalizeH="0" baseline="0" noProof="0" dirty="0">
                <a:ln>
                  <a:noFill/>
                </a:ln>
                <a:solidFill>
                  <a:srgbClr val="2B8DAF"/>
                </a:solidFill>
                <a:effectLst/>
                <a:uLnTx/>
                <a:uFillTx/>
                <a:latin typeface="Calibri Light" panose="020F0302020204030204"/>
                <a:ea typeface="+mj-ea"/>
                <a:cs typeface="+mj-cs"/>
              </a:rPr>
              <a:t>Theory of Change and Logic Model (TOC) ( 24 points) cont’d</a:t>
            </a:r>
            <a:endParaRPr lang="en-US" dirty="0"/>
          </a:p>
        </p:txBody>
      </p:sp>
      <p:sp>
        <p:nvSpPr>
          <p:cNvPr id="7" name="TextBox 6">
            <a:extLst>
              <a:ext uri="{FF2B5EF4-FFF2-40B4-BE49-F238E27FC236}">
                <a16:creationId xmlns:a16="http://schemas.microsoft.com/office/drawing/2014/main" id="{8BF418ED-675A-467D-8A8A-6F2E41224E59}"/>
              </a:ext>
            </a:extLst>
          </p:cNvPr>
          <p:cNvSpPr txBox="1"/>
          <p:nvPr/>
        </p:nvSpPr>
        <p:spPr>
          <a:xfrm>
            <a:off x="76200" y="751820"/>
            <a:ext cx="9067799" cy="6476645"/>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Logic Model Shall Depict</a:t>
            </a: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mn-cs"/>
              </a:rPr>
              <a:t>:</a:t>
            </a:r>
          </a:p>
          <a:p>
            <a:pPr lvl="0"/>
            <a:r>
              <a:rPr lang="en-US" sz="2400" dirty="0"/>
              <a:t>A summary of the </a:t>
            </a:r>
            <a:r>
              <a:rPr lang="en-US" sz="2400" b="1" dirty="0"/>
              <a:t>community problem, </a:t>
            </a:r>
            <a:r>
              <a:rPr lang="en-US" sz="2400" dirty="0"/>
              <a:t>including the role current or historical inequities faced by underserved communities may play in contributing to the problem.</a:t>
            </a:r>
          </a:p>
          <a:p>
            <a:pPr lvl="0"/>
            <a:r>
              <a:rPr lang="en-US" sz="2400" dirty="0"/>
              <a:t>The </a:t>
            </a:r>
            <a:r>
              <a:rPr lang="en-US" sz="2400" b="1" dirty="0"/>
              <a:t>inputs or resources </a:t>
            </a:r>
            <a:r>
              <a:rPr lang="en-US" sz="2400" dirty="0"/>
              <a:t>that are necessary to deliver the intervention, including but not limited to:</a:t>
            </a:r>
          </a:p>
          <a:p>
            <a:pPr lvl="1"/>
            <a:r>
              <a:rPr lang="en-US" sz="2400" b="1" dirty="0"/>
              <a:t>Locations or sites </a:t>
            </a:r>
            <a:r>
              <a:rPr lang="en-US" sz="2400" dirty="0"/>
              <a:t>in which members will provide services</a:t>
            </a:r>
          </a:p>
          <a:p>
            <a:pPr lvl="1"/>
            <a:r>
              <a:rPr lang="en-US" sz="2400" b="1" dirty="0"/>
              <a:t>Number of AmeriCorps </a:t>
            </a:r>
            <a:r>
              <a:rPr lang="en-US" sz="2400" dirty="0"/>
              <a:t>members who will deliver the intervention</a:t>
            </a:r>
          </a:p>
          <a:p>
            <a:pPr lvl="0"/>
            <a:r>
              <a:rPr lang="en-US" sz="2400" dirty="0"/>
              <a:t>The </a:t>
            </a:r>
            <a:r>
              <a:rPr lang="en-US" sz="2400" b="1" dirty="0"/>
              <a:t>core activities </a:t>
            </a:r>
            <a:r>
              <a:rPr lang="en-US" sz="2400" dirty="0"/>
              <a:t>that define the </a:t>
            </a:r>
            <a:r>
              <a:rPr lang="en-US" sz="2400" b="1" dirty="0"/>
              <a:t>intervention</a:t>
            </a:r>
            <a:r>
              <a:rPr lang="en-US" sz="2400" dirty="0"/>
              <a:t> or program model that members will implement or deliver, including:</a:t>
            </a:r>
          </a:p>
          <a:p>
            <a:pPr lvl="1"/>
            <a:r>
              <a:rPr lang="en-US" sz="2400" dirty="0"/>
              <a:t>The </a:t>
            </a:r>
            <a:r>
              <a:rPr lang="en-US" sz="2400" b="1" dirty="0"/>
              <a:t>duration </a:t>
            </a:r>
            <a:r>
              <a:rPr lang="en-US" sz="2400" dirty="0"/>
              <a:t>of the intervention (e.g., the total number of weeks, sessions or months of the intervention)</a:t>
            </a:r>
          </a:p>
          <a:p>
            <a:pPr lvl="1"/>
            <a:r>
              <a:rPr lang="en-US" sz="2400" dirty="0"/>
              <a:t>The </a:t>
            </a:r>
            <a:r>
              <a:rPr lang="en-US" sz="2400" b="1" dirty="0"/>
              <a:t>dosage</a:t>
            </a:r>
            <a:r>
              <a:rPr lang="en-US" sz="2400" dirty="0"/>
              <a:t> of the intervention (e.g., the number of hours per session or sessions per week)</a:t>
            </a:r>
          </a:p>
          <a:p>
            <a:pPr lvl="1"/>
            <a:r>
              <a:rPr lang="en-US" sz="2400" dirty="0"/>
              <a:t>The </a:t>
            </a:r>
            <a:r>
              <a:rPr lang="en-US" sz="2400" b="1" dirty="0"/>
              <a:t>target population</a:t>
            </a:r>
            <a:r>
              <a:rPr lang="en-US" sz="2400" dirty="0"/>
              <a:t> for the intervention (e.g., disconnected youth, third graders at a certain reading proficiency level)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883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33AE8-DEB9-4950-B3F3-0E7A6DBECABC}"/>
              </a:ext>
            </a:extLst>
          </p:cNvPr>
          <p:cNvSpPr txBox="1"/>
          <p:nvPr/>
        </p:nvSpPr>
        <p:spPr>
          <a:xfrm>
            <a:off x="38100" y="152400"/>
            <a:ext cx="9067800" cy="1077218"/>
          </a:xfrm>
          <a:prstGeom prst="rect">
            <a:avLst/>
          </a:prstGeom>
          <a:noFill/>
        </p:spPr>
        <p:txBody>
          <a:bodyPr wrap="square">
            <a:spAutoFit/>
          </a:bodyPr>
          <a:lstStyle/>
          <a:p>
            <a:pPr algn="ctr"/>
            <a:r>
              <a:rPr kumimoji="0" lang="en-US" sz="3200" b="0" i="0" u="none" strike="noStrike" kern="1200" cap="none" spc="-60" normalizeH="0" baseline="0" noProof="0" dirty="0">
                <a:ln>
                  <a:noFill/>
                </a:ln>
                <a:solidFill>
                  <a:srgbClr val="2B8DAF"/>
                </a:solidFill>
                <a:effectLst/>
                <a:uLnTx/>
                <a:uFillTx/>
                <a:latin typeface="Calibri Light" panose="020F0302020204030204"/>
                <a:ea typeface="+mj-ea"/>
                <a:cs typeface="+mj-cs"/>
              </a:rPr>
              <a:t>Theory of Change and Logic Model (TOC) ( 24 points) cont’d.</a:t>
            </a:r>
            <a:endParaRPr lang="en-US" sz="3200" dirty="0"/>
          </a:p>
        </p:txBody>
      </p:sp>
      <p:sp>
        <p:nvSpPr>
          <p:cNvPr id="5" name="TextBox 4">
            <a:extLst>
              <a:ext uri="{FF2B5EF4-FFF2-40B4-BE49-F238E27FC236}">
                <a16:creationId xmlns:a16="http://schemas.microsoft.com/office/drawing/2014/main" id="{0C34C386-FCD2-43D2-993B-EB7976950211}"/>
              </a:ext>
            </a:extLst>
          </p:cNvPr>
          <p:cNvSpPr txBox="1"/>
          <p:nvPr/>
        </p:nvSpPr>
        <p:spPr>
          <a:xfrm>
            <a:off x="38100" y="1143000"/>
            <a:ext cx="8877300" cy="5416868"/>
          </a:xfrm>
          <a:prstGeom prst="rect">
            <a:avLst/>
          </a:prstGeom>
          <a:noFill/>
        </p:spPr>
        <p:txBody>
          <a:bodyPr wrap="square">
            <a:spAutoFit/>
          </a:bodyPr>
          <a:lstStyle/>
          <a:p>
            <a:r>
              <a:rPr lang="en-US" sz="2800" b="1" dirty="0"/>
              <a:t>Logic Model (cont.)</a:t>
            </a:r>
          </a:p>
          <a:p>
            <a:pPr lvl="0"/>
            <a:r>
              <a:rPr lang="en-US" sz="2800" dirty="0"/>
              <a:t>The measurable </a:t>
            </a:r>
            <a:r>
              <a:rPr lang="en-US" sz="2800" b="1" dirty="0"/>
              <a:t>outputs</a:t>
            </a:r>
            <a:r>
              <a:rPr lang="en-US" sz="2800" dirty="0"/>
              <a:t> that result from delivering the intervention (i.e., number of beneficiaries served, types and number of activities conducted, equity gaps closed). If applicable, identify which National Performance Measures will be used as output </a:t>
            </a:r>
            <a:r>
              <a:rPr lang="en-US" sz="2800" dirty="0" smtClean="0"/>
              <a:t>indicators</a:t>
            </a:r>
          </a:p>
          <a:p>
            <a:pPr lvl="0"/>
            <a:endParaRPr lang="en-US" sz="2800" dirty="0"/>
          </a:p>
          <a:p>
            <a:pPr lvl="0"/>
            <a:r>
              <a:rPr lang="en-US" sz="2800" b="1" dirty="0"/>
              <a:t>Outcomes </a:t>
            </a:r>
            <a:r>
              <a:rPr lang="en-US" sz="2800" dirty="0"/>
              <a:t>that demonstrate changes in knowledge/skill, attitude, behavior, or condition that occur as a result of the intervention. If applicable, identify which National Performance Measures will be used as outcome indicators.</a:t>
            </a:r>
          </a:p>
          <a:p>
            <a:r>
              <a:rPr lang="en-US" dirty="0"/>
              <a:t> </a:t>
            </a:r>
          </a:p>
          <a:p>
            <a:endParaRPr lang="en-US" sz="2000" b="1" dirty="0"/>
          </a:p>
        </p:txBody>
      </p:sp>
    </p:spTree>
    <p:extLst>
      <p:ext uri="{BB962C8B-B14F-4D97-AF65-F5344CB8AC3E}">
        <p14:creationId xmlns:p14="http://schemas.microsoft.com/office/powerpoint/2010/main" val="2699470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60" dirty="0">
                <a:solidFill>
                  <a:srgbClr val="2B8DAF"/>
                </a:solidFill>
              </a:rPr>
              <a:t>Theory of Change and Logic Model (TOC) ( 24 points) cont’d.</a:t>
            </a:r>
            <a:r>
              <a:rPr lang="en-US" dirty="0"/>
              <a:t/>
            </a:r>
            <a:br>
              <a:rPr lang="en-US" dirty="0"/>
            </a:br>
            <a:endParaRPr lang="en-US" dirty="0"/>
          </a:p>
        </p:txBody>
      </p:sp>
      <p:sp>
        <p:nvSpPr>
          <p:cNvPr id="3" name="Content Placeholder 2"/>
          <p:cNvSpPr>
            <a:spLocks noGrp="1"/>
          </p:cNvSpPr>
          <p:nvPr>
            <p:ph idx="1"/>
          </p:nvPr>
        </p:nvSpPr>
        <p:spPr>
          <a:xfrm>
            <a:off x="304800" y="1371600"/>
            <a:ext cx="8534399" cy="4800601"/>
          </a:xfrm>
        </p:spPr>
        <p:txBody>
          <a:bodyPr>
            <a:noAutofit/>
          </a:bodyPr>
          <a:lstStyle/>
          <a:p>
            <a:r>
              <a:rPr lang="en-US" sz="2800" b="1" dirty="0"/>
              <a:t>Logic Model (cont.)</a:t>
            </a:r>
          </a:p>
          <a:p>
            <a:r>
              <a:rPr lang="en-US" sz="2800" dirty="0" smtClean="0"/>
              <a:t>Note</a:t>
            </a:r>
            <a:r>
              <a:rPr lang="en-US" sz="2800" dirty="0"/>
              <a:t>: </a:t>
            </a:r>
            <a:r>
              <a:rPr lang="en-US" sz="2800" b="1" dirty="0"/>
              <a:t>The Logic Model is a visual representation of the applicant’s Theory of Change</a:t>
            </a:r>
            <a:r>
              <a:rPr lang="en-US" sz="2800" dirty="0"/>
              <a:t>.  Programs should include short, medium, or long-term outcomes in the Logic Model.  Applicants are not required to measure all components of their Theory of Change. The applicant’s performance measures should be consistent with the program’s Theory of Change and should represent significant program activities.  </a:t>
            </a:r>
          </a:p>
          <a:p>
            <a:r>
              <a:rPr lang="en-US" sz="2800" dirty="0"/>
              <a:t> </a:t>
            </a:r>
            <a:r>
              <a:rPr lang="en-US" sz="2800" dirty="0" smtClean="0"/>
              <a:t>In </a:t>
            </a:r>
            <a:r>
              <a:rPr lang="en-US" sz="2800" dirty="0"/>
              <a:t>the application narrative, applicants should discuss the community need as it relates to the </a:t>
            </a:r>
            <a:r>
              <a:rPr lang="en-US" sz="2800" u="sng" dirty="0">
                <a:hlinkClick r:id="rId2"/>
              </a:rPr>
              <a:t>CDC’s Social Vulnerability Index</a:t>
            </a:r>
            <a:r>
              <a:rPr lang="en-US" sz="2800" dirty="0"/>
              <a:t>. </a:t>
            </a:r>
          </a:p>
          <a:p>
            <a:r>
              <a:rPr lang="en-US" sz="2800" dirty="0"/>
              <a:t> </a:t>
            </a:r>
          </a:p>
          <a:p>
            <a:endParaRPr lang="en-US" sz="2400" dirty="0"/>
          </a:p>
        </p:txBody>
      </p:sp>
    </p:spTree>
    <p:extLst>
      <p:ext uri="{BB962C8B-B14F-4D97-AF65-F5344CB8AC3E}">
        <p14:creationId xmlns:p14="http://schemas.microsoft.com/office/powerpoint/2010/main" val="1012945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846996"/>
          </a:xfrm>
        </p:spPr>
        <p:txBody>
          <a:bodyPr>
            <a:normAutofit fontScale="90000"/>
          </a:bodyPr>
          <a:lstStyle/>
          <a:p>
            <a:r>
              <a:rPr lang="en-US" spc="-60" dirty="0">
                <a:solidFill>
                  <a:srgbClr val="2B8DAF"/>
                </a:solidFill>
              </a:rPr>
              <a:t>Theory of Change and Logic Model (TOC) ( 24 points) cont’d.</a:t>
            </a:r>
            <a:r>
              <a:rPr lang="en-US" dirty="0"/>
              <a:t/>
            </a:r>
            <a:br>
              <a:rPr lang="en-US" dirty="0"/>
            </a:br>
            <a:endParaRPr lang="en-US" dirty="0"/>
          </a:p>
        </p:txBody>
      </p:sp>
      <p:sp>
        <p:nvSpPr>
          <p:cNvPr id="3" name="Content Placeholder 2"/>
          <p:cNvSpPr>
            <a:spLocks noGrp="1"/>
          </p:cNvSpPr>
          <p:nvPr>
            <p:ph idx="1"/>
          </p:nvPr>
        </p:nvSpPr>
        <p:spPr>
          <a:xfrm>
            <a:off x="533400" y="1905000"/>
            <a:ext cx="8305800" cy="4495800"/>
          </a:xfrm>
        </p:spPr>
        <p:txBody>
          <a:bodyPr>
            <a:normAutofit/>
          </a:bodyPr>
          <a:lstStyle/>
          <a:p>
            <a:r>
              <a:rPr lang="en-US" sz="2400" dirty="0"/>
              <a:t>Also in the application narrative, applicants should discuss their </a:t>
            </a:r>
            <a:r>
              <a:rPr lang="en-US" sz="2400" b="1" dirty="0"/>
              <a:t>rationale</a:t>
            </a:r>
            <a:r>
              <a:rPr lang="en-US" sz="2400" dirty="0"/>
              <a:t> for setting output and outcome targets for their performance measures.  </a:t>
            </a:r>
          </a:p>
          <a:p>
            <a:r>
              <a:rPr lang="en-US" sz="2400" dirty="0" smtClean="0"/>
              <a:t>Rationales </a:t>
            </a:r>
            <a:r>
              <a:rPr lang="en-US" sz="2400" dirty="0"/>
              <a:t>and justifications should be informed by the organization’s performance data (e.g., program data observed over time that suggests targets are reasonable), relevant research (e.g. targets documented by organizations running similar programs with similar populations), or prior program evaluation findings.</a:t>
            </a:r>
          </a:p>
          <a:p>
            <a:r>
              <a:rPr lang="en-US" sz="2400" dirty="0" smtClean="0"/>
              <a:t>Applicants </a:t>
            </a:r>
            <a:r>
              <a:rPr lang="en-US" sz="2400" dirty="0"/>
              <a:t>with multiple interventions should complete one Logic Model chart which incorporates each intervention. Logic Model content that exceeds three pages will not be reviewed.</a:t>
            </a:r>
          </a:p>
          <a:p>
            <a:endParaRPr lang="en-US" dirty="0"/>
          </a:p>
        </p:txBody>
      </p:sp>
    </p:spTree>
    <p:extLst>
      <p:ext uri="{BB962C8B-B14F-4D97-AF65-F5344CB8AC3E}">
        <p14:creationId xmlns:p14="http://schemas.microsoft.com/office/powerpoint/2010/main" val="983958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03996"/>
          </a:xfrm>
        </p:spPr>
        <p:txBody>
          <a:bodyPr>
            <a:normAutofit fontScale="90000"/>
          </a:bodyPr>
          <a:lstStyle/>
          <a:p>
            <a:r>
              <a:rPr lang="en-US" dirty="0" smtClean="0"/>
              <a:t>Evidence Base (20 pts)</a:t>
            </a:r>
            <a:endParaRPr lang="en-US" dirty="0"/>
          </a:p>
        </p:txBody>
      </p:sp>
      <p:sp>
        <p:nvSpPr>
          <p:cNvPr id="3" name="Content Placeholder 2"/>
          <p:cNvSpPr>
            <a:spLocks noGrp="1"/>
          </p:cNvSpPr>
          <p:nvPr>
            <p:ph idx="1"/>
          </p:nvPr>
        </p:nvSpPr>
        <p:spPr>
          <a:xfrm>
            <a:off x="228600" y="1295400"/>
            <a:ext cx="8610599" cy="4876800"/>
          </a:xfrm>
        </p:spPr>
        <p:txBody>
          <a:bodyPr>
            <a:normAutofit/>
          </a:bodyPr>
          <a:lstStyle/>
          <a:p>
            <a:r>
              <a:rPr lang="en-US" sz="3200" dirty="0"/>
              <a:t>The assessment of an applicant’s evidence base has two parts. First, the applicant will be assigned to an </a:t>
            </a:r>
            <a:r>
              <a:rPr lang="en-US" sz="3200" b="1" dirty="0"/>
              <a:t>evidence tier </a:t>
            </a:r>
            <a:r>
              <a:rPr lang="en-US" sz="3200" dirty="0"/>
              <a:t>(see the Mandatory Supplemental Information add hyperlink.) </a:t>
            </a:r>
            <a:endParaRPr lang="en-US" sz="3200" dirty="0" smtClean="0"/>
          </a:p>
          <a:p>
            <a:r>
              <a:rPr lang="en-US" sz="3200" dirty="0" smtClean="0"/>
              <a:t>Second</a:t>
            </a:r>
            <a:r>
              <a:rPr lang="en-US" sz="3200" dirty="0"/>
              <a:t>, the </a:t>
            </a:r>
            <a:r>
              <a:rPr lang="en-US" sz="3200" b="1" dirty="0"/>
              <a:t>quality </a:t>
            </a:r>
            <a:r>
              <a:rPr lang="en-US" sz="3200" dirty="0"/>
              <a:t>of the applicant’s evidence and the degree to which it supports the proposed program design, including program aligned with the priority areas identified above, will be assessed and scored. </a:t>
            </a:r>
          </a:p>
          <a:p>
            <a:endParaRPr lang="en-US" dirty="0"/>
          </a:p>
        </p:txBody>
      </p:sp>
    </p:spTree>
    <p:extLst>
      <p:ext uri="{BB962C8B-B14F-4D97-AF65-F5344CB8AC3E}">
        <p14:creationId xmlns:p14="http://schemas.microsoft.com/office/powerpoint/2010/main" val="1017526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627062"/>
          </a:xfrm>
        </p:spPr>
        <p:txBody>
          <a:bodyPr>
            <a:normAutofit fontScale="90000"/>
          </a:bodyPr>
          <a:lstStyle/>
          <a:p>
            <a:r>
              <a:rPr lang="en-US" b="1" dirty="0">
                <a:solidFill>
                  <a:schemeClr val="bg2">
                    <a:lumMod val="75000"/>
                  </a:schemeClr>
                </a:solidFill>
              </a:rPr>
              <a:t>Evidence Tier (12 points)</a:t>
            </a:r>
          </a:p>
        </p:txBody>
      </p:sp>
      <p:sp>
        <p:nvSpPr>
          <p:cNvPr id="3" name="Content Placeholder 2"/>
          <p:cNvSpPr>
            <a:spLocks noGrp="1"/>
          </p:cNvSpPr>
          <p:nvPr>
            <p:ph idx="4294967295"/>
          </p:nvPr>
        </p:nvSpPr>
        <p:spPr>
          <a:xfrm>
            <a:off x="0" y="914400"/>
            <a:ext cx="8839200" cy="6324600"/>
          </a:xfrm>
        </p:spPr>
        <p:txBody>
          <a:bodyPr>
            <a:normAutofit/>
          </a:bodyPr>
          <a:lstStyle/>
          <a:p>
            <a:r>
              <a:rPr lang="en-US" sz="2800" b="1" dirty="0"/>
              <a:t>Evidence Tier (12 pts.)</a:t>
            </a:r>
          </a:p>
          <a:p>
            <a:pPr>
              <a:buFont typeface="Arial" panose="020B0604020202020204" pitchFamily="34" charset="0"/>
              <a:buChar char="•"/>
            </a:pPr>
            <a:r>
              <a:rPr lang="en-US" sz="2800" dirty="0"/>
              <a:t>An evidence tier will be assessed for each applicant for the purpose of </a:t>
            </a:r>
            <a:r>
              <a:rPr lang="en-US" sz="2800" b="1" dirty="0"/>
              <a:t>understanding the relative strength of each applicant’s evidence base </a:t>
            </a:r>
            <a:r>
              <a:rPr lang="en-US" sz="2800" dirty="0"/>
              <a:t>and the likelihood that the proposed intervention will lead to outcomes identified in the logic model. </a:t>
            </a:r>
          </a:p>
          <a:p>
            <a:pPr>
              <a:buFont typeface="Arial" panose="020B0604020202020204" pitchFamily="34" charset="0"/>
              <a:buChar char="•"/>
            </a:pPr>
            <a:r>
              <a:rPr lang="en-US" sz="2800" dirty="0"/>
              <a:t>Applicants who have outcome or impact evaluation reports of the same intervention described in the application (see Mandatory Supplemental Information found </a:t>
            </a:r>
            <a:r>
              <a:rPr lang="en-US" sz="2800" u="sng" dirty="0">
                <a:hlinkClick r:id="rId2"/>
              </a:rPr>
              <a:t>here</a:t>
            </a:r>
            <a:r>
              <a:rPr lang="en-US" sz="2800" dirty="0"/>
              <a:t> for a definition of “same intervention”) </a:t>
            </a:r>
            <a:r>
              <a:rPr lang="en-US" sz="2800" b="1" dirty="0"/>
              <a:t>may submit up to 2 of those reports, plus (if applicable) the evaluation report from their last three-year grant cycle, to qualify for the Preliminary, Moderate, or Strong evidence tier. </a:t>
            </a:r>
          </a:p>
          <a:p>
            <a:r>
              <a:rPr lang="en-US" sz="2800" dirty="0"/>
              <a:t> </a:t>
            </a:r>
          </a:p>
          <a:p>
            <a:endParaRPr lang="en-US" dirty="0"/>
          </a:p>
        </p:txBody>
      </p:sp>
    </p:spTree>
    <p:extLst>
      <p:ext uri="{BB962C8B-B14F-4D97-AF65-F5344CB8AC3E}">
        <p14:creationId xmlns:p14="http://schemas.microsoft.com/office/powerpoint/2010/main" val="3413727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lstStyle/>
          <a:p>
            <a:r>
              <a:rPr lang="en-US" b="1" dirty="0">
                <a:solidFill>
                  <a:schemeClr val="bg2">
                    <a:lumMod val="75000"/>
                  </a:schemeClr>
                </a:solidFill>
              </a:rPr>
              <a:t>Evidence Tier (12 points)</a:t>
            </a:r>
            <a:endParaRPr lang="en-US" dirty="0"/>
          </a:p>
        </p:txBody>
      </p:sp>
      <p:sp>
        <p:nvSpPr>
          <p:cNvPr id="3" name="Content Placeholder 2"/>
          <p:cNvSpPr>
            <a:spLocks noGrp="1"/>
          </p:cNvSpPr>
          <p:nvPr>
            <p:ph idx="1"/>
          </p:nvPr>
        </p:nvSpPr>
        <p:spPr>
          <a:xfrm>
            <a:off x="304800" y="1295400"/>
            <a:ext cx="8610599" cy="4800600"/>
          </a:xfrm>
        </p:spPr>
        <p:txBody>
          <a:bodyPr>
            <a:normAutofit fontScale="92500"/>
          </a:bodyPr>
          <a:lstStyle/>
          <a:p>
            <a:pPr>
              <a:buFont typeface="Arial" panose="020B0604020202020204" pitchFamily="34" charset="0"/>
              <a:buChar char="•"/>
            </a:pPr>
            <a:r>
              <a:rPr lang="en-US" sz="2800" dirty="0"/>
              <a:t>In order to qualify for consideration, the intervention evaluated in the submitted report(s) must match the intervention proposed by the applicant in the following areas</a:t>
            </a:r>
          </a:p>
          <a:p>
            <a:pPr lvl="1">
              <a:buFont typeface="Arial" panose="020B0604020202020204" pitchFamily="34" charset="0"/>
              <a:buChar char="•"/>
            </a:pPr>
            <a:r>
              <a:rPr lang="en-US" sz="2800" dirty="0"/>
              <a:t>Characteristics of </a:t>
            </a:r>
            <a:r>
              <a:rPr lang="en-US" sz="2800" b="1" dirty="0"/>
              <a:t>the beneficiary population</a:t>
            </a:r>
            <a:r>
              <a:rPr lang="en-US" sz="2800" dirty="0"/>
              <a:t>, including evidence of current or historic inequities facing the population;</a:t>
            </a:r>
          </a:p>
          <a:p>
            <a:pPr lvl="1">
              <a:buFont typeface="Arial" panose="020B0604020202020204" pitchFamily="34" charset="0"/>
              <a:buChar char="•"/>
            </a:pPr>
            <a:r>
              <a:rPr lang="en-US" sz="2800" dirty="0"/>
              <a:t>Characteristics of the </a:t>
            </a:r>
            <a:r>
              <a:rPr lang="en-US" sz="2800" b="1" dirty="0"/>
              <a:t>population delivering the intervention</a:t>
            </a:r>
            <a:r>
              <a:rPr lang="en-US" sz="2800" dirty="0"/>
              <a:t>;</a:t>
            </a:r>
          </a:p>
          <a:p>
            <a:pPr lvl="1">
              <a:buFont typeface="Arial" panose="020B0604020202020204" pitchFamily="34" charset="0"/>
              <a:buChar char="•"/>
            </a:pPr>
            <a:r>
              <a:rPr lang="en-US" sz="2800" b="1" dirty="0"/>
              <a:t>Dosage</a:t>
            </a:r>
            <a:r>
              <a:rPr lang="en-US" sz="2800" dirty="0"/>
              <a:t> (frequency and duration) and design of the intervention, including all key components and activities;</a:t>
            </a:r>
          </a:p>
          <a:p>
            <a:pPr lvl="1">
              <a:buFont typeface="Arial" panose="020B0604020202020204" pitchFamily="34" charset="0"/>
              <a:buChar char="•"/>
            </a:pPr>
            <a:r>
              <a:rPr lang="en-US" sz="2800" dirty="0"/>
              <a:t>The </a:t>
            </a:r>
            <a:r>
              <a:rPr lang="en-US" sz="2800" b="1" dirty="0"/>
              <a:t>context </a:t>
            </a:r>
            <a:r>
              <a:rPr lang="en-US" sz="2800" dirty="0"/>
              <a:t>in which the intervention is delivered; and</a:t>
            </a:r>
          </a:p>
          <a:p>
            <a:pPr lvl="1">
              <a:buFont typeface="Arial" panose="020B0604020202020204" pitchFamily="34" charset="0"/>
              <a:buChar char="•"/>
            </a:pPr>
            <a:r>
              <a:rPr lang="en-US" sz="2800" b="1" dirty="0"/>
              <a:t>Outcome </a:t>
            </a:r>
            <a:r>
              <a:rPr lang="en-US" sz="2800" dirty="0"/>
              <a:t>of the intervention. </a:t>
            </a:r>
          </a:p>
          <a:p>
            <a:endParaRPr lang="en-US" dirty="0"/>
          </a:p>
        </p:txBody>
      </p:sp>
    </p:spTree>
    <p:extLst>
      <p:ext uri="{BB962C8B-B14F-4D97-AF65-F5344CB8AC3E}">
        <p14:creationId xmlns:p14="http://schemas.microsoft.com/office/powerpoint/2010/main" val="3913510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381000"/>
            <a:ext cx="7886700" cy="550863"/>
          </a:xfrm>
        </p:spPr>
        <p:txBody>
          <a:bodyPr>
            <a:noAutofit/>
          </a:bodyPr>
          <a:lstStyle/>
          <a:p>
            <a:r>
              <a:rPr lang="en-US" dirty="0">
                <a:solidFill>
                  <a:schemeClr val="bg2">
                    <a:lumMod val="75000"/>
                  </a:schemeClr>
                </a:solidFill>
              </a:rPr>
              <a:t>Evidence Tier (12 points) cont’d</a:t>
            </a:r>
            <a:endParaRPr lang="en-US" dirty="0"/>
          </a:p>
        </p:txBody>
      </p:sp>
      <p:sp>
        <p:nvSpPr>
          <p:cNvPr id="3" name="Content Placeholder 2"/>
          <p:cNvSpPr>
            <a:spLocks noGrp="1"/>
          </p:cNvSpPr>
          <p:nvPr>
            <p:ph idx="4294967295"/>
          </p:nvPr>
        </p:nvSpPr>
        <p:spPr>
          <a:xfrm>
            <a:off x="228600" y="1143000"/>
            <a:ext cx="8686800" cy="5715000"/>
          </a:xfrm>
        </p:spPr>
        <p:txBody>
          <a:bodyPr>
            <a:normAutofit lnSpcReduction="10000"/>
          </a:bodyPr>
          <a:lstStyle/>
          <a:p>
            <a:r>
              <a:rPr lang="en-US" sz="4400" baseline="30000" dirty="0"/>
              <a:t>In 2022, the evidence tiers of successful AmeriCorps State and National applicants that were competing were as follows: Strong 28%, </a:t>
            </a:r>
            <a:endParaRPr lang="en-US" sz="4400" baseline="30000" dirty="0" smtClean="0"/>
          </a:p>
          <a:p>
            <a:r>
              <a:rPr lang="en-US" sz="4400" baseline="30000" dirty="0" smtClean="0"/>
              <a:t>Moderate </a:t>
            </a:r>
            <a:r>
              <a:rPr lang="en-US" sz="4400" baseline="30000" dirty="0"/>
              <a:t>15%, </a:t>
            </a:r>
            <a:endParaRPr lang="en-US" sz="4400" baseline="30000" dirty="0" smtClean="0"/>
          </a:p>
          <a:p>
            <a:r>
              <a:rPr lang="en-US" sz="4400" baseline="30000" dirty="0" smtClean="0"/>
              <a:t>Preliminary </a:t>
            </a:r>
            <a:r>
              <a:rPr lang="en-US" sz="4400" baseline="30000" dirty="0"/>
              <a:t>25%, </a:t>
            </a:r>
            <a:endParaRPr lang="en-US" sz="4400" baseline="30000" dirty="0" smtClean="0"/>
          </a:p>
          <a:p>
            <a:r>
              <a:rPr lang="en-US" sz="4400" baseline="30000" dirty="0" smtClean="0"/>
              <a:t>and </a:t>
            </a:r>
            <a:r>
              <a:rPr lang="en-US" sz="4400" baseline="30000" dirty="0"/>
              <a:t>Pre-Preliminary 32%. </a:t>
            </a:r>
            <a:endParaRPr lang="en-US" sz="4400" baseline="30000" dirty="0" smtClean="0"/>
          </a:p>
          <a:p>
            <a:r>
              <a:rPr lang="en-US" sz="4400" baseline="30000" dirty="0" smtClean="0"/>
              <a:t>As </a:t>
            </a:r>
            <a:r>
              <a:rPr lang="en-US" sz="4400" baseline="30000" dirty="0"/>
              <a:t>these figures indicate, AmeriCorps values and funds programs at all points along the evidence continuum and expects programs to progress along the evidence continuum over time.  Thus, do not be deterred from applying for funding due to your current evidence level. </a:t>
            </a:r>
          </a:p>
          <a:p>
            <a:r>
              <a:rPr lang="en-US" sz="4400" dirty="0"/>
              <a:t> </a:t>
            </a:r>
          </a:p>
          <a:p>
            <a:endParaRPr lang="en-US" sz="4400" dirty="0"/>
          </a:p>
        </p:txBody>
      </p:sp>
    </p:spTree>
    <p:extLst>
      <p:ext uri="{BB962C8B-B14F-4D97-AF65-F5344CB8AC3E}">
        <p14:creationId xmlns:p14="http://schemas.microsoft.com/office/powerpoint/2010/main" val="2295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NOFO</a:t>
            </a:r>
            <a:r>
              <a:rPr lang="en-US" spc="-155" dirty="0"/>
              <a:t> </a:t>
            </a:r>
            <a:r>
              <a:rPr lang="en-US" spc="-5" dirty="0"/>
              <a:t>Sections</a:t>
            </a:r>
            <a:endParaRPr lang="en-US" dirty="0"/>
          </a:p>
        </p:txBody>
      </p:sp>
      <p:sp>
        <p:nvSpPr>
          <p:cNvPr id="3" name="Content Placeholder 2"/>
          <p:cNvSpPr>
            <a:spLocks noGrp="1"/>
          </p:cNvSpPr>
          <p:nvPr>
            <p:ph idx="1"/>
          </p:nvPr>
        </p:nvSpPr>
        <p:spPr>
          <a:xfrm>
            <a:off x="822960" y="1981200"/>
            <a:ext cx="7909560" cy="3505200"/>
          </a:xfrm>
        </p:spPr>
        <p:txBody>
          <a:bodyPr>
            <a:normAutofit/>
          </a:bodyPr>
          <a:lstStyle/>
          <a:p>
            <a:r>
              <a:rPr lang="en-US" sz="3200" spc="-5" dirty="0">
                <a:solidFill>
                  <a:schemeClr val="accent1"/>
                </a:solidFill>
                <a:latin typeface="Corbel"/>
                <a:cs typeface="Corbel"/>
              </a:rPr>
              <a:t>S</a:t>
            </a:r>
            <a:r>
              <a:rPr lang="en-US" sz="3200" dirty="0">
                <a:solidFill>
                  <a:schemeClr val="accent1"/>
                </a:solidFill>
                <a:latin typeface="Corbel"/>
                <a:cs typeface="Corbel"/>
              </a:rPr>
              <a:t>e</a:t>
            </a:r>
            <a:r>
              <a:rPr lang="en-US" sz="3200" spc="-5" dirty="0">
                <a:solidFill>
                  <a:schemeClr val="accent1"/>
                </a:solidFill>
                <a:latin typeface="Corbel"/>
                <a:cs typeface="Corbel"/>
              </a:rPr>
              <a:t>c</a:t>
            </a:r>
            <a:r>
              <a:rPr lang="en-US" sz="3200" dirty="0">
                <a:solidFill>
                  <a:schemeClr val="accent1"/>
                </a:solidFill>
                <a:latin typeface="Corbel"/>
                <a:cs typeface="Corbel"/>
              </a:rPr>
              <a:t>ti</a:t>
            </a:r>
            <a:r>
              <a:rPr lang="en-US" sz="3200" spc="-5" dirty="0">
                <a:solidFill>
                  <a:schemeClr val="accent1"/>
                </a:solidFill>
                <a:latin typeface="Corbel"/>
                <a:cs typeface="Corbel"/>
              </a:rPr>
              <a:t>o</a:t>
            </a:r>
            <a:r>
              <a:rPr lang="en-US" sz="3200" dirty="0">
                <a:solidFill>
                  <a:schemeClr val="accent1"/>
                </a:solidFill>
                <a:latin typeface="Corbel"/>
                <a:cs typeface="Corbel"/>
              </a:rPr>
              <a:t>n</a:t>
            </a:r>
            <a:r>
              <a:rPr lang="en-US" sz="3200" spc="-245" dirty="0">
                <a:solidFill>
                  <a:schemeClr val="accent1"/>
                </a:solidFill>
                <a:latin typeface="Corbel"/>
                <a:cs typeface="Corbel"/>
              </a:rPr>
              <a:t> </a:t>
            </a:r>
            <a:r>
              <a:rPr lang="en-US" sz="3200" spc="-110" dirty="0">
                <a:solidFill>
                  <a:schemeClr val="accent1"/>
                </a:solidFill>
                <a:latin typeface="Corbel"/>
                <a:cs typeface="Corbel"/>
              </a:rPr>
              <a:t>V</a:t>
            </a:r>
            <a:r>
              <a:rPr lang="en-US" sz="3200" dirty="0">
                <a:solidFill>
                  <a:schemeClr val="accent1"/>
                </a:solidFill>
                <a:latin typeface="Corbel"/>
                <a:cs typeface="Corbel"/>
              </a:rPr>
              <a:t>: </a:t>
            </a:r>
            <a:r>
              <a:rPr lang="en-US" sz="3200" spc="-65" dirty="0" smtClean="0">
                <a:solidFill>
                  <a:schemeClr val="accent1"/>
                </a:solidFill>
                <a:latin typeface="Corbel"/>
                <a:cs typeface="Corbel"/>
              </a:rPr>
              <a:t>20</a:t>
            </a:r>
            <a:r>
              <a:rPr lang="en-US" sz="3200" spc="-5" dirty="0" smtClean="0">
                <a:solidFill>
                  <a:schemeClr val="accent1"/>
                </a:solidFill>
                <a:latin typeface="Corbel"/>
                <a:cs typeface="Corbel"/>
              </a:rPr>
              <a:t>2</a:t>
            </a:r>
            <a:r>
              <a:rPr lang="en-US" sz="3200" dirty="0">
                <a:solidFill>
                  <a:schemeClr val="accent1"/>
                </a:solidFill>
                <a:latin typeface="Corbel"/>
                <a:cs typeface="Corbel"/>
              </a:rPr>
              <a:t>3</a:t>
            </a:r>
            <a:r>
              <a:rPr lang="en-US" sz="3200" spc="-5" dirty="0" smtClean="0">
                <a:solidFill>
                  <a:schemeClr val="accent1"/>
                </a:solidFill>
                <a:latin typeface="Corbel"/>
                <a:cs typeface="Corbel"/>
              </a:rPr>
              <a:t> </a:t>
            </a:r>
            <a:r>
              <a:rPr lang="en-US" sz="3200" spc="-150" dirty="0">
                <a:solidFill>
                  <a:schemeClr val="accent1"/>
                </a:solidFill>
                <a:latin typeface="Corbel"/>
                <a:cs typeface="Corbel"/>
              </a:rPr>
              <a:t>P</a:t>
            </a:r>
            <a:r>
              <a:rPr lang="en-US" sz="3200" dirty="0">
                <a:solidFill>
                  <a:schemeClr val="accent1"/>
                </a:solidFill>
                <a:latin typeface="Corbel"/>
                <a:cs typeface="Corbel"/>
              </a:rPr>
              <a:t>e</a:t>
            </a:r>
            <a:r>
              <a:rPr lang="en-US" sz="3200" spc="-10" dirty="0">
                <a:solidFill>
                  <a:schemeClr val="accent1"/>
                </a:solidFill>
                <a:latin typeface="Corbel"/>
                <a:cs typeface="Corbel"/>
              </a:rPr>
              <a:t>r</a:t>
            </a:r>
            <a:r>
              <a:rPr lang="en-US" sz="3200" dirty="0">
                <a:solidFill>
                  <a:schemeClr val="accent1"/>
                </a:solidFill>
                <a:latin typeface="Corbel"/>
                <a:cs typeface="Corbel"/>
              </a:rPr>
              <a:t>f</a:t>
            </a:r>
            <a:r>
              <a:rPr lang="en-US" sz="3200" spc="-5" dirty="0">
                <a:solidFill>
                  <a:schemeClr val="accent1"/>
                </a:solidFill>
                <a:latin typeface="Corbel"/>
                <a:cs typeface="Corbel"/>
              </a:rPr>
              <a:t>orm</a:t>
            </a:r>
            <a:r>
              <a:rPr lang="en-US" sz="3200" dirty="0">
                <a:solidFill>
                  <a:schemeClr val="accent1"/>
                </a:solidFill>
                <a:latin typeface="Corbel"/>
                <a:cs typeface="Corbel"/>
              </a:rPr>
              <a:t>ance</a:t>
            </a:r>
            <a:r>
              <a:rPr lang="en-US" sz="3200" spc="-15" dirty="0">
                <a:solidFill>
                  <a:schemeClr val="accent1"/>
                </a:solidFill>
                <a:latin typeface="Corbel"/>
                <a:cs typeface="Corbel"/>
              </a:rPr>
              <a:t> </a:t>
            </a:r>
            <a:r>
              <a:rPr lang="en-US" sz="3200" spc="-10" dirty="0">
                <a:solidFill>
                  <a:schemeClr val="accent1"/>
                </a:solidFill>
                <a:latin typeface="Corbel"/>
                <a:cs typeface="Corbel"/>
              </a:rPr>
              <a:t>M</a:t>
            </a:r>
            <a:r>
              <a:rPr lang="en-US" sz="3200" dirty="0">
                <a:solidFill>
                  <a:schemeClr val="accent1"/>
                </a:solidFill>
                <a:latin typeface="Corbel"/>
                <a:cs typeface="Corbel"/>
              </a:rPr>
              <a:t>eas</a:t>
            </a:r>
            <a:r>
              <a:rPr lang="en-US" sz="3200" spc="-5" dirty="0">
                <a:solidFill>
                  <a:schemeClr val="accent1"/>
                </a:solidFill>
                <a:latin typeface="Corbel"/>
                <a:cs typeface="Corbel"/>
              </a:rPr>
              <a:t>u</a:t>
            </a:r>
            <a:r>
              <a:rPr lang="en-US" sz="3200" spc="-10" dirty="0">
                <a:solidFill>
                  <a:schemeClr val="accent1"/>
                </a:solidFill>
                <a:latin typeface="Corbel"/>
                <a:cs typeface="Corbel"/>
              </a:rPr>
              <a:t>r</a:t>
            </a:r>
            <a:r>
              <a:rPr lang="en-US" sz="3200" dirty="0">
                <a:solidFill>
                  <a:schemeClr val="accent1"/>
                </a:solidFill>
                <a:latin typeface="Corbel"/>
                <a:cs typeface="Corbel"/>
              </a:rPr>
              <a:t>es</a:t>
            </a:r>
          </a:p>
          <a:p>
            <a:r>
              <a:rPr lang="en-US" sz="3200" dirty="0">
                <a:solidFill>
                  <a:schemeClr val="bg2">
                    <a:lumMod val="50000"/>
                  </a:schemeClr>
                </a:solidFill>
                <a:latin typeface="Corbel"/>
                <a:cs typeface="Corbel"/>
              </a:rPr>
              <a:t>Section VI: Evaluation Plan </a:t>
            </a:r>
            <a:r>
              <a:rPr lang="en-US" sz="3200" dirty="0" smtClean="0">
                <a:solidFill>
                  <a:schemeClr val="bg2">
                    <a:lumMod val="50000"/>
                  </a:schemeClr>
                </a:solidFill>
                <a:latin typeface="Corbel"/>
                <a:cs typeface="Corbel"/>
              </a:rPr>
              <a:t>Template</a:t>
            </a:r>
            <a:endParaRPr lang="en-US" sz="3200" dirty="0">
              <a:solidFill>
                <a:schemeClr val="accent2">
                  <a:lumMod val="75000"/>
                </a:schemeClr>
              </a:solidFill>
              <a:latin typeface="Corbel"/>
              <a:cs typeface="Corbel"/>
            </a:endParaRPr>
          </a:p>
          <a:p>
            <a:r>
              <a:rPr lang="en-US" sz="3200" dirty="0">
                <a:solidFill>
                  <a:schemeClr val="accent6">
                    <a:lumMod val="75000"/>
                  </a:schemeClr>
                </a:solidFill>
                <a:latin typeface="Corbel"/>
                <a:cs typeface="Corbel"/>
              </a:rPr>
              <a:t>Section </a:t>
            </a:r>
            <a:r>
              <a:rPr lang="en-US" sz="3200" dirty="0" smtClean="0">
                <a:solidFill>
                  <a:schemeClr val="accent6">
                    <a:lumMod val="75000"/>
                  </a:schemeClr>
                </a:solidFill>
                <a:latin typeface="Corbel"/>
                <a:cs typeface="Corbel"/>
              </a:rPr>
              <a:t>VII</a:t>
            </a:r>
            <a:r>
              <a:rPr lang="en-US" sz="3200" dirty="0">
                <a:solidFill>
                  <a:schemeClr val="accent6">
                    <a:lumMod val="75000"/>
                  </a:schemeClr>
                </a:solidFill>
                <a:latin typeface="Corbel"/>
                <a:cs typeface="Corbel"/>
              </a:rPr>
              <a:t>: Financial Management Survey</a:t>
            </a:r>
          </a:p>
          <a:p>
            <a:r>
              <a:rPr lang="en-US" sz="3200" dirty="0">
                <a:solidFill>
                  <a:srgbClr val="FF0000"/>
                </a:solidFill>
              </a:rPr>
              <a:t>NOTE: Links to Sections II – </a:t>
            </a:r>
            <a:r>
              <a:rPr lang="en-US" sz="3200" dirty="0" smtClean="0">
                <a:solidFill>
                  <a:srgbClr val="FF0000"/>
                </a:solidFill>
              </a:rPr>
              <a:t>VII </a:t>
            </a:r>
            <a:r>
              <a:rPr lang="en-US" sz="3200" dirty="0">
                <a:solidFill>
                  <a:srgbClr val="FF0000"/>
                </a:solidFill>
              </a:rPr>
              <a:t>are available in the NOFO Section </a:t>
            </a:r>
            <a:r>
              <a:rPr lang="en-US" sz="3200" dirty="0" smtClean="0">
                <a:solidFill>
                  <a:srgbClr val="FF0000"/>
                </a:solidFill>
              </a:rPr>
              <a:t>I and also at the end of the Section I NOFO.</a:t>
            </a:r>
            <a:endParaRPr lang="en-US" sz="3200" dirty="0">
              <a:solidFill>
                <a:srgbClr val="FF0000"/>
              </a:solidFill>
            </a:endParaRPr>
          </a:p>
        </p:txBody>
      </p:sp>
    </p:spTree>
    <p:extLst>
      <p:ext uri="{BB962C8B-B14F-4D97-AF65-F5344CB8AC3E}">
        <p14:creationId xmlns:p14="http://schemas.microsoft.com/office/powerpoint/2010/main" val="2338640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6605"/>
            <a:ext cx="8305800" cy="780196"/>
          </a:xfrm>
        </p:spPr>
        <p:txBody>
          <a:bodyPr/>
          <a:lstStyle/>
          <a:p>
            <a:pPr algn="ctr"/>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533400" y="1371600"/>
            <a:ext cx="8305799" cy="4800600"/>
          </a:xfrm>
        </p:spPr>
        <p:txBody>
          <a:bodyPr>
            <a:normAutofit/>
          </a:bodyPr>
          <a:lstStyle/>
          <a:p>
            <a:r>
              <a:rPr lang="en-US" sz="3200" dirty="0"/>
              <a:t>Submitted reports that do not sufficiently match the intervention proposed by the applicant in all of these areas will not be considered applicable and will not be reviewed or receive any points. </a:t>
            </a:r>
            <a:endParaRPr lang="en-US" sz="3200" dirty="0" smtClean="0"/>
          </a:p>
          <a:p>
            <a:r>
              <a:rPr lang="en-US" sz="3200" dirty="0" smtClean="0"/>
              <a:t>Submission </a:t>
            </a:r>
            <a:r>
              <a:rPr lang="en-US" sz="3200" dirty="0"/>
              <a:t>of additional documents that are not consistent with the guidance and requirements described in the Notice (e.g., advocacy pieces, policy briefs, other narratives that are not research studies or program evaluations) will not be reviewed.</a:t>
            </a:r>
          </a:p>
          <a:p>
            <a:endParaRPr lang="en-US" dirty="0"/>
          </a:p>
        </p:txBody>
      </p:sp>
    </p:spTree>
    <p:extLst>
      <p:ext uri="{BB962C8B-B14F-4D97-AF65-F5344CB8AC3E}">
        <p14:creationId xmlns:p14="http://schemas.microsoft.com/office/powerpoint/2010/main" val="2399552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5"/>
            <a:ext cx="7909560" cy="703996"/>
          </a:xfrm>
        </p:spPr>
        <p:txBody>
          <a:bodyPr>
            <a:normAutofit fontScale="90000"/>
          </a:bodyPr>
          <a:lstStyle/>
          <a:p>
            <a:pPr algn="ctr"/>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457200" y="1447800"/>
            <a:ext cx="8382000" cy="4953000"/>
          </a:xfrm>
        </p:spPr>
        <p:txBody>
          <a:bodyPr>
            <a:normAutofit fontScale="92500" lnSpcReduction="10000"/>
          </a:bodyPr>
          <a:lstStyle/>
          <a:p>
            <a:r>
              <a:rPr lang="en-US" sz="2800" dirty="0"/>
              <a:t>In the Evidence Tier section of the application narrative, applicants must </a:t>
            </a:r>
            <a:endParaRPr lang="en-US" sz="2800" dirty="0" smtClean="0"/>
          </a:p>
          <a:p>
            <a:r>
              <a:rPr lang="en-US" sz="2800" dirty="0" smtClean="0"/>
              <a:t>(</a:t>
            </a:r>
            <a:r>
              <a:rPr lang="en-US" sz="2800" dirty="0"/>
              <a:t>1) summarize the </a:t>
            </a:r>
            <a:r>
              <a:rPr lang="en-US" sz="2800" b="1" dirty="0"/>
              <a:t>study design and key findings </a:t>
            </a:r>
            <a:r>
              <a:rPr lang="en-US" sz="2800" dirty="0"/>
              <a:t>of any outcome or impact evaluation report(s) submitted and </a:t>
            </a:r>
            <a:endParaRPr lang="en-US" sz="2800" dirty="0" smtClean="0"/>
          </a:p>
          <a:p>
            <a:r>
              <a:rPr lang="en-US" sz="2800" dirty="0" smtClean="0"/>
              <a:t>(</a:t>
            </a:r>
            <a:r>
              <a:rPr lang="en-US" sz="2800" dirty="0"/>
              <a:t>2) </a:t>
            </a:r>
            <a:r>
              <a:rPr lang="en-US" sz="2800" b="1" dirty="0"/>
              <a:t>describe any other evidence </a:t>
            </a:r>
            <a:r>
              <a:rPr lang="en-US" sz="2800" dirty="0"/>
              <a:t>that supports their program, including past performance measure data and/or other research studies that inform their program design.  </a:t>
            </a:r>
            <a:endParaRPr lang="en-US" sz="2800" dirty="0" smtClean="0"/>
          </a:p>
          <a:p>
            <a:r>
              <a:rPr lang="en-US" sz="2800" dirty="0" smtClean="0"/>
              <a:t>Applicants </a:t>
            </a:r>
            <a:r>
              <a:rPr lang="en-US" sz="2800" dirty="0"/>
              <a:t>who submit evaluation reports for consideration must also describe in the Evidence Base section of the application narrative </a:t>
            </a:r>
            <a:r>
              <a:rPr lang="en-US" sz="2800" b="1" dirty="0"/>
              <a:t>how the intervention described in the submitted reports is the same as the intervention described in the application </a:t>
            </a:r>
            <a:r>
              <a:rPr lang="en-US" sz="2800" dirty="0"/>
              <a:t>(see Mandatory Supplemental Information found </a:t>
            </a:r>
            <a:r>
              <a:rPr lang="en-US" sz="2800" u="sng" dirty="0">
                <a:hlinkClick r:id="rId2"/>
              </a:rPr>
              <a:t>here</a:t>
            </a:r>
            <a:r>
              <a:rPr lang="en-US" sz="2800" dirty="0"/>
              <a:t>.)  </a:t>
            </a:r>
          </a:p>
          <a:p>
            <a:endParaRPr lang="en-US" dirty="0"/>
          </a:p>
        </p:txBody>
      </p:sp>
    </p:spTree>
    <p:extLst>
      <p:ext uri="{BB962C8B-B14F-4D97-AF65-F5344CB8AC3E}">
        <p14:creationId xmlns:p14="http://schemas.microsoft.com/office/powerpoint/2010/main" val="2640983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05"/>
            <a:ext cx="7757160" cy="627796"/>
          </a:xfrm>
        </p:spPr>
        <p:txBody>
          <a:bodyPr>
            <a:normAutofit fontScale="90000"/>
          </a:bodyPr>
          <a:lstStyle/>
          <a:p>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609600" y="1371600"/>
            <a:ext cx="8077199" cy="4497494"/>
          </a:xfrm>
        </p:spPr>
        <p:txBody>
          <a:bodyPr>
            <a:noAutofit/>
          </a:bodyPr>
          <a:lstStyle/>
          <a:p>
            <a:r>
              <a:rPr lang="en-US" sz="2800" dirty="0"/>
              <a:t>Applicants should provide citations for the studies they describe, if applicable; however, reviewers will not review any documents external to the application other than evaluation report(s) submitted in accordance with the Notice instructions.</a:t>
            </a:r>
          </a:p>
          <a:p>
            <a:r>
              <a:rPr lang="en-US" sz="2800" dirty="0"/>
              <a:t> </a:t>
            </a:r>
            <a:r>
              <a:rPr lang="en-US" sz="2800" dirty="0" smtClean="0"/>
              <a:t>Applicants </a:t>
            </a:r>
            <a:r>
              <a:rPr lang="en-US" sz="2800" dirty="0"/>
              <a:t>must meet all requirements of an evidence tier in order to be considered for that tier.  </a:t>
            </a:r>
          </a:p>
          <a:p>
            <a:r>
              <a:rPr lang="en-US" sz="2800" dirty="0"/>
              <a:t> </a:t>
            </a:r>
            <a:r>
              <a:rPr lang="en-US" sz="2800" dirty="0" smtClean="0"/>
              <a:t>If </a:t>
            </a:r>
            <a:r>
              <a:rPr lang="en-US" sz="2800" dirty="0"/>
              <a:t>the evaluation reports submitted by the applicant do not meet the definitions in the Mandatory Supplemental Information, the applicant may be considered for a lower evidence tier</a:t>
            </a:r>
          </a:p>
        </p:txBody>
      </p:sp>
    </p:spTree>
    <p:extLst>
      <p:ext uri="{BB962C8B-B14F-4D97-AF65-F5344CB8AC3E}">
        <p14:creationId xmlns:p14="http://schemas.microsoft.com/office/powerpoint/2010/main" val="2056691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304800"/>
            <a:ext cx="7543800" cy="779463"/>
          </a:xfrm>
        </p:spPr>
        <p:txBody>
          <a:bodyPr/>
          <a:lstStyle/>
          <a:p>
            <a:r>
              <a:rPr lang="en-US" dirty="0">
                <a:solidFill>
                  <a:schemeClr val="bg2">
                    <a:lumMod val="50000"/>
                  </a:schemeClr>
                </a:solidFill>
              </a:rPr>
              <a:t>Evidence Quality ( 8 points)</a:t>
            </a:r>
          </a:p>
        </p:txBody>
      </p:sp>
      <p:sp>
        <p:nvSpPr>
          <p:cNvPr id="3" name="Content Placeholder 2"/>
          <p:cNvSpPr>
            <a:spLocks noGrp="1"/>
          </p:cNvSpPr>
          <p:nvPr>
            <p:ph idx="4294967295"/>
          </p:nvPr>
        </p:nvSpPr>
        <p:spPr>
          <a:xfrm>
            <a:off x="0" y="1447800"/>
            <a:ext cx="8686800" cy="4495800"/>
          </a:xfrm>
        </p:spPr>
        <p:txBody>
          <a:bodyPr/>
          <a:lstStyle/>
          <a:p>
            <a:r>
              <a:rPr lang="en-US" sz="3200" dirty="0"/>
              <a:t>Standards applied to assess quality of Preliminary, Moderate or Strong evidence:</a:t>
            </a:r>
          </a:p>
          <a:p>
            <a:pPr lvl="1">
              <a:buFont typeface="Arial" panose="020B0604020202020204" pitchFamily="34" charset="0"/>
              <a:buChar char="•"/>
            </a:pPr>
            <a:r>
              <a:rPr lang="en-US" sz="3200" dirty="0"/>
              <a:t>Methodology</a:t>
            </a:r>
          </a:p>
          <a:p>
            <a:pPr lvl="1">
              <a:buFont typeface="Arial" panose="020B0604020202020204" pitchFamily="34" charset="0"/>
              <a:buChar char="•"/>
            </a:pPr>
            <a:r>
              <a:rPr lang="en-US" sz="3200" dirty="0"/>
              <a:t>Relatively recent</a:t>
            </a:r>
          </a:p>
          <a:p>
            <a:pPr lvl="1">
              <a:buFont typeface="Arial" panose="020B0604020202020204" pitchFamily="34" charset="0"/>
              <a:buChar char="•"/>
            </a:pPr>
            <a:r>
              <a:rPr lang="en-US" sz="3200" dirty="0"/>
              <a:t>Meaningful and Positive Effect on Beneficiaries</a:t>
            </a:r>
          </a:p>
          <a:p>
            <a:pPr lvl="1">
              <a:buFont typeface="Arial" panose="020B0604020202020204" pitchFamily="34" charset="0"/>
              <a:buChar char="•"/>
            </a:pPr>
            <a:endParaRPr lang="en-US" sz="3200" dirty="0"/>
          </a:p>
          <a:p>
            <a:pPr marL="201168" lvl="1" indent="0">
              <a:buNone/>
            </a:pPr>
            <a:r>
              <a:rPr lang="en-US" sz="3200" dirty="0"/>
              <a:t>For Pre-Preliminary:</a:t>
            </a:r>
          </a:p>
          <a:p>
            <a:pPr marL="201168" lvl="1" indent="0">
              <a:buNone/>
            </a:pPr>
            <a:r>
              <a:rPr lang="en-US" sz="3200" dirty="0"/>
              <a:t>Same except should include past performance measure data or cited research studies</a:t>
            </a:r>
            <a:r>
              <a:rPr lang="en-US" dirty="0"/>
              <a:t>.</a:t>
            </a:r>
          </a:p>
        </p:txBody>
      </p:sp>
    </p:spTree>
    <p:extLst>
      <p:ext uri="{BB962C8B-B14F-4D97-AF65-F5344CB8AC3E}">
        <p14:creationId xmlns:p14="http://schemas.microsoft.com/office/powerpoint/2010/main" val="1842410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33400" y="1118198"/>
            <a:ext cx="8153400" cy="5663602"/>
          </a:xfrm>
          <a:prstGeom prst="rect">
            <a:avLst/>
          </a:prstGeom>
        </p:spPr>
        <p:txBody>
          <a:bodyPr vert="horz" wrap="square" lIns="0" tIns="12700" rIns="0" bIns="0" rtlCol="0">
            <a:spAutoFit/>
          </a:bodyPr>
          <a:lstStyle/>
          <a:p>
            <a:pPr lvl="0"/>
            <a:r>
              <a:rPr lang="en-US" sz="3600" dirty="0"/>
              <a:t>AmeriCorps members’ service will provide them opportunities to develop as leaders</a:t>
            </a:r>
            <a:r>
              <a:rPr lang="en-US" sz="3600" dirty="0" smtClean="0"/>
              <a:t>.</a:t>
            </a:r>
            <a:br>
              <a:rPr lang="en-US" sz="3600" dirty="0" smtClean="0"/>
            </a:br>
            <a:r>
              <a:rPr lang="en-US" sz="3600" dirty="0"/>
              <a:t/>
            </a:r>
            <a:br>
              <a:rPr lang="en-US" sz="3600" dirty="0"/>
            </a:br>
            <a:r>
              <a:rPr lang="en-US" sz="3600" dirty="0"/>
              <a:t>AmeriCorps members will gain skills as a result of their training and service that can be utilized and will be valued by future employers after their service term is completed</a:t>
            </a:r>
            <a:r>
              <a:rPr lang="en-US" sz="3600" dirty="0" smtClean="0"/>
              <a:t>.</a:t>
            </a:r>
            <a:br>
              <a:rPr lang="en-US" sz="3600" dirty="0" smtClean="0"/>
            </a:br>
            <a:r>
              <a:rPr lang="en-US" sz="3600" dirty="0"/>
              <a:t/>
            </a:r>
            <a:br>
              <a:rPr lang="en-US" sz="3600" dirty="0"/>
            </a:br>
            <a:r>
              <a:rPr lang="en-US" sz="3600" dirty="0"/>
              <a:t>AmeriCorps members receive additional benefits.</a:t>
            </a:r>
            <a:br>
              <a:rPr lang="en-US" sz="3600" dirty="0"/>
            </a:br>
            <a:endParaRPr sz="3600" dirty="0">
              <a:solidFill>
                <a:schemeClr val="bg2">
                  <a:lumMod val="50000"/>
                </a:schemeClr>
              </a:solidFill>
              <a:ea typeface="Cambria" panose="02040503050406030204" pitchFamily="18" charset="0"/>
            </a:endParaRPr>
          </a:p>
        </p:txBody>
      </p:sp>
      <p:sp>
        <p:nvSpPr>
          <p:cNvPr id="4" name="TextBox 3"/>
          <p:cNvSpPr txBox="1"/>
          <p:nvPr/>
        </p:nvSpPr>
        <p:spPr>
          <a:xfrm>
            <a:off x="1066800" y="152400"/>
            <a:ext cx="7391400" cy="646331"/>
          </a:xfrm>
          <a:prstGeom prst="rect">
            <a:avLst/>
          </a:prstGeom>
          <a:noFill/>
        </p:spPr>
        <p:txBody>
          <a:bodyPr wrap="square" rtlCol="0">
            <a:spAutoFit/>
          </a:bodyPr>
          <a:lstStyle/>
          <a:p>
            <a:r>
              <a:rPr lang="en-US" sz="3600" dirty="0">
                <a:solidFill>
                  <a:schemeClr val="bg2">
                    <a:lumMod val="50000"/>
                  </a:schemeClr>
                </a:solidFill>
                <a:latin typeface="+mj-lt"/>
              </a:rPr>
              <a:t>Member Experience (6 points)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Member Experience (6 points)</a:t>
            </a:r>
            <a:br>
              <a:rPr lang="en-US" dirty="0">
                <a:solidFill>
                  <a:schemeClr val="bg2">
                    <a:lumMod val="50000"/>
                  </a:schemeClr>
                </a:solidFill>
              </a:rPr>
            </a:br>
            <a:endParaRPr lang="en-US" dirty="0"/>
          </a:p>
        </p:txBody>
      </p:sp>
      <p:sp>
        <p:nvSpPr>
          <p:cNvPr id="3" name="Content Placeholder 2"/>
          <p:cNvSpPr>
            <a:spLocks noGrp="1"/>
          </p:cNvSpPr>
          <p:nvPr>
            <p:ph idx="1"/>
          </p:nvPr>
        </p:nvSpPr>
        <p:spPr>
          <a:xfrm>
            <a:off x="304800" y="1143000"/>
            <a:ext cx="8534399" cy="5334000"/>
          </a:xfrm>
        </p:spPr>
        <p:txBody>
          <a:bodyPr>
            <a:normAutofit/>
          </a:bodyPr>
          <a:lstStyle/>
          <a:p>
            <a:pPr marL="0" lvl="0" indent="0">
              <a:buNone/>
            </a:pPr>
            <a:r>
              <a:rPr lang="en-US" sz="2400" dirty="0"/>
              <a:t>Description of the demographics of the community served and plans to recruit AmeriCorps members from geographic or demographic communities in which the program operates. This could include but not limited to the following historically underserved, under-represented, and disadvantaged populations of: </a:t>
            </a:r>
          </a:p>
          <a:p>
            <a:pPr marL="457200" lvl="0" indent="-457200">
              <a:buFont typeface="+mj-lt"/>
              <a:buAutoNum type="alphaLcParenR"/>
            </a:pPr>
            <a:r>
              <a:rPr lang="en-US" sz="2400" dirty="0"/>
              <a:t>communities of color</a:t>
            </a:r>
          </a:p>
          <a:p>
            <a:pPr marL="457200" lvl="0" indent="-457200">
              <a:buFont typeface="+mj-lt"/>
              <a:buAutoNum type="alphaLcParenR"/>
            </a:pPr>
            <a:r>
              <a:rPr lang="en-US" sz="2400" dirty="0"/>
              <a:t>LGBTQI+ (Lesbian, Gay, Bisexual, Transgender, Queer, Questioning or Intersex) communities </a:t>
            </a:r>
          </a:p>
          <a:p>
            <a:pPr marL="457200" lvl="0" indent="-457200">
              <a:buFont typeface="+mj-lt"/>
              <a:buAutoNum type="alphaLcParenR"/>
            </a:pPr>
            <a:r>
              <a:rPr lang="en-US" sz="2400" dirty="0"/>
              <a:t>Individuals with varying degrees of English language proficiency </a:t>
            </a:r>
          </a:p>
          <a:p>
            <a:pPr marL="457200" lvl="0" indent="-457200">
              <a:buFont typeface="+mj-lt"/>
              <a:buAutoNum type="alphaLcParenR"/>
            </a:pPr>
            <a:r>
              <a:rPr lang="en-US" sz="2400" dirty="0"/>
              <a:t>Individuals with disabilities </a:t>
            </a:r>
          </a:p>
          <a:p>
            <a:pPr marL="457200" lvl="0" indent="-457200">
              <a:buFont typeface="+mj-lt"/>
              <a:buAutoNum type="alphaLcParenR"/>
            </a:pPr>
            <a:r>
              <a:rPr lang="en-US" sz="2400" dirty="0"/>
              <a:t>Veterans and military family members as volunteers</a:t>
            </a:r>
          </a:p>
          <a:p>
            <a:endParaRPr lang="en-US" dirty="0"/>
          </a:p>
        </p:txBody>
      </p:sp>
    </p:spTree>
    <p:extLst>
      <p:ext uri="{BB962C8B-B14F-4D97-AF65-F5344CB8AC3E}">
        <p14:creationId xmlns:p14="http://schemas.microsoft.com/office/powerpoint/2010/main" val="1656908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Member Experience (6 points)</a:t>
            </a:r>
            <a:br>
              <a:rPr lang="en-US" dirty="0">
                <a:solidFill>
                  <a:schemeClr val="bg2">
                    <a:lumMod val="50000"/>
                  </a:schemeClr>
                </a:solidFill>
              </a:rPr>
            </a:br>
            <a:endParaRPr lang="en-US" dirty="0"/>
          </a:p>
        </p:txBody>
      </p:sp>
      <p:sp>
        <p:nvSpPr>
          <p:cNvPr id="3" name="Content Placeholder 2"/>
          <p:cNvSpPr>
            <a:spLocks noGrp="1"/>
          </p:cNvSpPr>
          <p:nvPr>
            <p:ph idx="1"/>
          </p:nvPr>
        </p:nvSpPr>
        <p:spPr>
          <a:xfrm>
            <a:off x="533400" y="1845734"/>
            <a:ext cx="8153399" cy="4326466"/>
          </a:xfrm>
        </p:spPr>
        <p:txBody>
          <a:bodyPr>
            <a:normAutofit lnSpcReduction="10000"/>
          </a:bodyPr>
          <a:lstStyle/>
          <a:p>
            <a:pPr lvl="0"/>
            <a:r>
              <a:rPr lang="en-US" sz="3200" dirty="0"/>
              <a:t>Description of how the organization will ensure its project engages a </a:t>
            </a:r>
            <a:r>
              <a:rPr lang="en-US" sz="3200" b="1" dirty="0"/>
              <a:t>diverse and inclusive group of members.</a:t>
            </a:r>
          </a:p>
          <a:p>
            <a:pPr lvl="0"/>
            <a:r>
              <a:rPr lang="en-US" sz="3200" dirty="0"/>
              <a:t>The applicant’s organization and/or program has a </a:t>
            </a:r>
            <a:r>
              <a:rPr lang="en-US" sz="3200" b="1" dirty="0"/>
              <a:t>diversity, equity, and inclusion council </a:t>
            </a:r>
            <a:r>
              <a:rPr lang="en-US" sz="3200" dirty="0"/>
              <a:t>or similar mechanism that seeks to diversity its staff and board and create a supportive and safe environment as well ensure that its programming is culturally and community appropriate</a:t>
            </a:r>
            <a:r>
              <a:rPr lang="en-US" dirty="0"/>
              <a:t>. </a:t>
            </a:r>
          </a:p>
          <a:p>
            <a:endParaRPr lang="en-US" dirty="0"/>
          </a:p>
        </p:txBody>
      </p:sp>
    </p:spTree>
    <p:extLst>
      <p:ext uri="{BB962C8B-B14F-4D97-AF65-F5344CB8AC3E}">
        <p14:creationId xmlns:p14="http://schemas.microsoft.com/office/powerpoint/2010/main" val="3079917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8" y="228600"/>
            <a:ext cx="7162800" cy="566822"/>
          </a:xfrm>
          <a:prstGeom prst="rect">
            <a:avLst/>
          </a:prstGeom>
        </p:spPr>
        <p:txBody>
          <a:bodyPr vert="horz" wrap="square" lIns="0" tIns="12700" rIns="0" bIns="0" rtlCol="0">
            <a:spAutoFit/>
          </a:bodyPr>
          <a:lstStyle/>
          <a:p>
            <a:pPr marL="12700">
              <a:lnSpc>
                <a:spcPct val="100000"/>
              </a:lnSpc>
              <a:spcBef>
                <a:spcPts val="100"/>
              </a:spcBef>
              <a:tabLst>
                <a:tab pos="3022600" algn="l"/>
              </a:tabLst>
            </a:pPr>
            <a:r>
              <a:rPr lang="en-US" sz="3600" spc="-70" dirty="0">
                <a:solidFill>
                  <a:srgbClr val="2B8DAF"/>
                </a:solidFill>
              </a:rPr>
              <a:t>Organizational Capability (25 points)</a:t>
            </a:r>
            <a:endParaRPr sz="3600" dirty="0"/>
          </a:p>
        </p:txBody>
      </p:sp>
      <p:sp>
        <p:nvSpPr>
          <p:cNvPr id="3" name="object 3"/>
          <p:cNvSpPr txBox="1"/>
          <p:nvPr/>
        </p:nvSpPr>
        <p:spPr>
          <a:xfrm>
            <a:off x="228601" y="914400"/>
            <a:ext cx="8686799" cy="5427127"/>
          </a:xfrm>
          <a:prstGeom prst="rect">
            <a:avLst/>
          </a:prstGeom>
        </p:spPr>
        <p:txBody>
          <a:bodyPr vert="horz" wrap="square" lIns="0" tIns="12700" rIns="0" bIns="0" rtlCol="0">
            <a:spAutoFit/>
          </a:bodyPr>
          <a:lstStyle/>
          <a:p>
            <a:pPr marL="349250" indent="-255270">
              <a:lnSpc>
                <a:spcPct val="100000"/>
              </a:lnSpc>
              <a:spcBef>
                <a:spcPts val="1930"/>
              </a:spcBef>
              <a:buAutoNum type="arabicPeriod"/>
              <a:tabLst>
                <a:tab pos="349885" algn="l"/>
              </a:tabLst>
            </a:pPr>
            <a:r>
              <a:rPr sz="2800" b="1" i="1" spc="-5" dirty="0">
                <a:latin typeface="+mj-lt"/>
                <a:cs typeface="Arial"/>
              </a:rPr>
              <a:t>Organizational</a:t>
            </a:r>
            <a:r>
              <a:rPr sz="2800" b="1" i="1" spc="-20" dirty="0">
                <a:latin typeface="+mj-lt"/>
                <a:cs typeface="Arial"/>
              </a:rPr>
              <a:t> </a:t>
            </a:r>
            <a:r>
              <a:rPr sz="2800" b="1" i="1" spc="-5" dirty="0">
                <a:latin typeface="+mj-lt"/>
                <a:cs typeface="Arial"/>
              </a:rPr>
              <a:t>Background</a:t>
            </a:r>
            <a:r>
              <a:rPr sz="2800" b="1" i="1" spc="5" dirty="0">
                <a:latin typeface="+mj-lt"/>
                <a:cs typeface="Arial"/>
              </a:rPr>
              <a:t> </a:t>
            </a:r>
            <a:r>
              <a:rPr sz="2800" b="1" i="1" spc="-5" dirty="0">
                <a:latin typeface="+mj-lt"/>
                <a:cs typeface="Arial"/>
              </a:rPr>
              <a:t>and</a:t>
            </a:r>
            <a:r>
              <a:rPr sz="2800" b="1" i="1" dirty="0">
                <a:latin typeface="+mj-lt"/>
                <a:cs typeface="Arial"/>
              </a:rPr>
              <a:t> </a:t>
            </a:r>
            <a:r>
              <a:rPr sz="2800" b="1" i="1" spc="-10" dirty="0">
                <a:latin typeface="+mj-lt"/>
                <a:cs typeface="Arial"/>
              </a:rPr>
              <a:t>Staffing</a:t>
            </a:r>
            <a:r>
              <a:rPr sz="2800" b="1" i="1" spc="-5" dirty="0">
                <a:latin typeface="+mj-lt"/>
                <a:cs typeface="Arial"/>
              </a:rPr>
              <a:t> </a:t>
            </a:r>
            <a:r>
              <a:rPr sz="2800" b="1" i="1" dirty="0" smtClean="0">
                <a:solidFill>
                  <a:srgbClr val="2B8DAF"/>
                </a:solidFill>
                <a:latin typeface="+mj-lt"/>
                <a:cs typeface="Arial"/>
              </a:rPr>
              <a:t>(</a:t>
            </a:r>
            <a:r>
              <a:rPr lang="en-US" sz="2800" b="1" i="1" dirty="0" smtClean="0">
                <a:solidFill>
                  <a:srgbClr val="2B8DAF"/>
                </a:solidFill>
                <a:latin typeface="+mj-lt"/>
                <a:cs typeface="Arial"/>
              </a:rPr>
              <a:t>13</a:t>
            </a:r>
            <a:r>
              <a:rPr sz="2800" b="1" i="1" spc="-5" dirty="0" smtClean="0">
                <a:solidFill>
                  <a:srgbClr val="2B8DAF"/>
                </a:solidFill>
                <a:latin typeface="+mj-lt"/>
                <a:cs typeface="Arial"/>
              </a:rPr>
              <a:t> </a:t>
            </a:r>
            <a:r>
              <a:rPr sz="2800" b="1" i="1" spc="-5" dirty="0">
                <a:solidFill>
                  <a:srgbClr val="2B8DAF"/>
                </a:solidFill>
                <a:latin typeface="+mj-lt"/>
                <a:cs typeface="Arial"/>
              </a:rPr>
              <a:t>points)</a:t>
            </a:r>
            <a:endParaRPr lang="en-US" sz="2800" b="1" i="1" spc="-5" dirty="0">
              <a:solidFill>
                <a:srgbClr val="2B8DAF"/>
              </a:solidFill>
              <a:latin typeface="+mj-lt"/>
              <a:cs typeface="Arial"/>
            </a:endParaRPr>
          </a:p>
          <a:p>
            <a:pPr marL="349250" indent="-255270">
              <a:lnSpc>
                <a:spcPct val="100000"/>
              </a:lnSpc>
              <a:spcBef>
                <a:spcPts val="1930"/>
              </a:spcBef>
              <a:buAutoNum type="arabicPeriod"/>
              <a:tabLst>
                <a:tab pos="349885" algn="l"/>
              </a:tabLst>
            </a:pPr>
            <a:endParaRPr lang="en-US" sz="2800" b="1" i="1" spc="-5" dirty="0">
              <a:solidFill>
                <a:srgbClr val="2B8DAF"/>
              </a:solidFill>
              <a:latin typeface="+mj-lt"/>
              <a:cs typeface="Arial"/>
            </a:endParaRPr>
          </a:p>
          <a:p>
            <a:pPr marL="342900" lvl="0" indent="-342900">
              <a:buFont typeface="Arial" panose="020B0604020202020204" pitchFamily="34" charset="0"/>
              <a:buChar char="•"/>
            </a:pPr>
            <a:r>
              <a:rPr lang="en-US" sz="2800" dirty="0"/>
              <a:t>The organization details the roles, responsibilities, and structure of the staff that will be implementing the AmeriCorps program as well as providing oversight and monitoring for the program. </a:t>
            </a:r>
          </a:p>
          <a:p>
            <a:pPr marL="342900" lvl="0" indent="-342900">
              <a:buFont typeface="Arial" panose="020B0604020202020204" pitchFamily="34" charset="0"/>
              <a:buChar char="•"/>
            </a:pPr>
            <a:endParaRPr lang="en-US" sz="2800" dirty="0"/>
          </a:p>
          <a:p>
            <a:pPr marL="342900" lvl="0" indent="-342900">
              <a:buFont typeface="Arial" panose="020B0604020202020204" pitchFamily="34" charset="0"/>
              <a:buChar char="•"/>
            </a:pPr>
            <a:r>
              <a:rPr lang="en-US" sz="2800" dirty="0"/>
              <a:t>The organization has facilitated, partnered, or participated in educational or workforce development programs (i.e., pre-apprenticeship/registered apprenticeship, work experience and job training programs, etc.).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6605"/>
            <a:ext cx="8382000" cy="1161196"/>
          </a:xfrm>
        </p:spPr>
        <p:txBody>
          <a:bodyPr>
            <a:normAutofit fontScale="90000"/>
          </a:bodyPr>
          <a:lstStyle/>
          <a:p>
            <a:r>
              <a:rPr lang="en-US" spc="-70" dirty="0">
                <a:solidFill>
                  <a:srgbClr val="2B8DAF"/>
                </a:solidFill>
              </a:rPr>
              <a:t>Organizational Capability (25 points)</a:t>
            </a:r>
            <a:endParaRPr lang="en-US" dirty="0"/>
          </a:p>
        </p:txBody>
      </p:sp>
      <p:sp>
        <p:nvSpPr>
          <p:cNvPr id="3" name="Content Placeholder 2"/>
          <p:cNvSpPr>
            <a:spLocks noGrp="1"/>
          </p:cNvSpPr>
          <p:nvPr>
            <p:ph idx="1"/>
          </p:nvPr>
        </p:nvSpPr>
        <p:spPr>
          <a:xfrm>
            <a:off x="762000" y="1752600"/>
            <a:ext cx="7772399" cy="4419600"/>
          </a:xfrm>
        </p:spPr>
        <p:txBody>
          <a:bodyPr/>
          <a:lstStyle/>
          <a:p>
            <a:pPr lvl="0"/>
            <a:r>
              <a:rPr lang="en-US" sz="2800" dirty="0"/>
              <a:t>The leadership and staff of the organization has the same lived experience as the beneficiary population and/or community being served.  </a:t>
            </a:r>
          </a:p>
          <a:p>
            <a:pPr lvl="0"/>
            <a:r>
              <a:rPr lang="en-US" sz="2800" dirty="0"/>
              <a:t>The applicant’s (organization’s or institution’s) definitions of diversity, equity, inclusion, and accessibility demonstrate the organization is engaged in related to diversity, equity, and inclusion. This can include the inclusion of diversity on the Board of Directors, agency staff and leadership, and/or volunteers.</a:t>
            </a:r>
          </a:p>
          <a:p>
            <a:endParaRPr lang="en-US" dirty="0"/>
          </a:p>
        </p:txBody>
      </p:sp>
    </p:spTree>
    <p:extLst>
      <p:ext uri="{BB962C8B-B14F-4D97-AF65-F5344CB8AC3E}">
        <p14:creationId xmlns:p14="http://schemas.microsoft.com/office/powerpoint/2010/main" val="1927408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8839200" cy="779462"/>
          </a:xfrm>
        </p:spPr>
        <p:txBody>
          <a:bodyPr/>
          <a:lstStyle/>
          <a:p>
            <a:r>
              <a:rPr lang="en-US" spc="-70" dirty="0">
                <a:solidFill>
                  <a:srgbClr val="2B8DAF"/>
                </a:solidFill>
              </a:rPr>
              <a:t>Organizational Capability (25 points)</a:t>
            </a:r>
            <a:endParaRPr lang="en-US" dirty="0"/>
          </a:p>
        </p:txBody>
      </p:sp>
      <p:sp>
        <p:nvSpPr>
          <p:cNvPr id="3" name="Content Placeholder 2"/>
          <p:cNvSpPr>
            <a:spLocks noGrp="1"/>
          </p:cNvSpPr>
          <p:nvPr>
            <p:ph idx="4294967295"/>
          </p:nvPr>
        </p:nvSpPr>
        <p:spPr>
          <a:xfrm>
            <a:off x="304800" y="1219200"/>
            <a:ext cx="8610600" cy="5029200"/>
          </a:xfrm>
        </p:spPr>
        <p:txBody>
          <a:bodyPr>
            <a:normAutofit lnSpcReduction="10000"/>
          </a:bodyPr>
          <a:lstStyle/>
          <a:p>
            <a:pPr marL="405765" indent="-311785">
              <a:lnSpc>
                <a:spcPct val="100000"/>
              </a:lnSpc>
              <a:spcBef>
                <a:spcPts val="620"/>
              </a:spcBef>
              <a:buClrTx/>
              <a:buAutoNum type="arabicPeriod" startAt="2"/>
              <a:tabLst>
                <a:tab pos="406400" algn="l"/>
              </a:tabLst>
            </a:pPr>
            <a:r>
              <a:rPr lang="en-US" sz="2800" b="1" i="1" spc="-5" dirty="0">
                <a:cs typeface="Arial"/>
              </a:rPr>
              <a:t>Compliance</a:t>
            </a:r>
            <a:r>
              <a:rPr lang="en-US" sz="2800" b="1" i="1" spc="20" dirty="0">
                <a:cs typeface="Arial"/>
              </a:rPr>
              <a:t> </a:t>
            </a:r>
            <a:r>
              <a:rPr lang="en-US" sz="2800" b="1" i="1" spc="-5" dirty="0">
                <a:cs typeface="Arial"/>
              </a:rPr>
              <a:t>and</a:t>
            </a:r>
            <a:r>
              <a:rPr lang="en-US" sz="2800" b="1" i="1" spc="-70" dirty="0">
                <a:cs typeface="Arial"/>
              </a:rPr>
              <a:t> </a:t>
            </a:r>
            <a:r>
              <a:rPr lang="en-US" sz="2800" b="1" i="1" spc="-5" dirty="0">
                <a:cs typeface="Arial"/>
              </a:rPr>
              <a:t>Accountability</a:t>
            </a:r>
            <a:r>
              <a:rPr lang="en-US" sz="2800" b="1" i="1" spc="50" dirty="0">
                <a:cs typeface="Arial"/>
              </a:rPr>
              <a:t> </a:t>
            </a:r>
            <a:r>
              <a:rPr lang="en-US" sz="2800" b="1" i="1" dirty="0">
                <a:cs typeface="Arial"/>
              </a:rPr>
              <a:t>(</a:t>
            </a:r>
            <a:r>
              <a:rPr lang="en-US" sz="2800" b="1" i="1" dirty="0">
                <a:solidFill>
                  <a:srgbClr val="2B8DAF"/>
                </a:solidFill>
                <a:cs typeface="Arial"/>
              </a:rPr>
              <a:t>8 </a:t>
            </a:r>
            <a:r>
              <a:rPr lang="en-US" sz="2800" b="1" i="1" spc="-5" dirty="0">
                <a:solidFill>
                  <a:srgbClr val="2B8DAF"/>
                </a:solidFill>
                <a:cs typeface="Arial"/>
              </a:rPr>
              <a:t>points</a:t>
            </a:r>
            <a:r>
              <a:rPr lang="en-US" sz="2800" b="1" i="1" spc="-5" dirty="0">
                <a:cs typeface="Arial"/>
              </a:rPr>
              <a:t>)</a:t>
            </a:r>
            <a:endParaRPr lang="en-US" sz="2800" dirty="0">
              <a:cs typeface="Arial"/>
            </a:endParaRPr>
          </a:p>
          <a:p>
            <a:pPr lvl="0"/>
            <a:r>
              <a:rPr lang="en-US" sz="2800" dirty="0"/>
              <a:t>The extent to which the organization has a </a:t>
            </a:r>
            <a:r>
              <a:rPr lang="en-US" sz="2800" b="1" dirty="0"/>
              <a:t>monitoring and oversight plan</a:t>
            </a:r>
            <a:r>
              <a:rPr lang="en-US" sz="2800" dirty="0"/>
              <a:t> to prevent and detect non-compliance and enforce compliance with AmeriCorps rules and regulations including those related to prohibited activities and criminal history checks at the grantee, </a:t>
            </a:r>
            <a:r>
              <a:rPr lang="en-US" sz="2800" dirty="0" err="1"/>
              <a:t>subgrantee</a:t>
            </a:r>
            <a:r>
              <a:rPr lang="en-US" sz="2800" dirty="0"/>
              <a:t> (if applicable), and service site locations.</a:t>
            </a:r>
          </a:p>
          <a:p>
            <a:pPr lvl="0"/>
            <a:r>
              <a:rPr lang="en-US" sz="2800" dirty="0"/>
              <a:t>The extent to which the organization has an effective mechanism in place to report, without delay, any </a:t>
            </a:r>
            <a:r>
              <a:rPr lang="en-US" sz="2800" b="1" dirty="0"/>
              <a:t>suspected criminal activity, waste, fraud, and/or abuse</a:t>
            </a:r>
            <a:r>
              <a:rPr lang="en-US" sz="2800" dirty="0"/>
              <a:t> to both the AmeriCorps Office of Inspector General and AmeriCorps and a plan for training staff and participants on these reporting protocols.</a:t>
            </a:r>
          </a:p>
          <a:p>
            <a:endParaRPr lang="en-US" sz="2400" dirty="0"/>
          </a:p>
        </p:txBody>
      </p:sp>
    </p:spTree>
    <p:extLst>
      <p:ext uri="{BB962C8B-B14F-4D97-AF65-F5344CB8AC3E}">
        <p14:creationId xmlns:p14="http://schemas.microsoft.com/office/powerpoint/2010/main" val="358724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13074"/>
            <a:ext cx="8138160" cy="1715726"/>
          </a:xfrm>
          <a:prstGeom prst="rect">
            <a:avLst/>
          </a:prstGeom>
        </p:spPr>
        <p:txBody>
          <a:bodyPr vert="horz" wrap="square" lIns="0" tIns="236093" rIns="0" bIns="0" rtlCol="0">
            <a:spAutoFit/>
          </a:bodyPr>
          <a:lstStyle/>
          <a:p>
            <a:pPr marL="1484630" marR="5080" indent="-1155065">
              <a:lnSpc>
                <a:spcPct val="100000"/>
              </a:lnSpc>
              <a:spcBef>
                <a:spcPts val="95"/>
              </a:spcBef>
            </a:pPr>
            <a:r>
              <a:rPr spc="-5" dirty="0"/>
              <a:t>NOFO</a:t>
            </a:r>
            <a:r>
              <a:rPr spc="-180" dirty="0"/>
              <a:t> </a:t>
            </a:r>
            <a:r>
              <a:rPr spc="-5" dirty="0"/>
              <a:t>Application</a:t>
            </a:r>
            <a:r>
              <a:rPr spc="-10" dirty="0"/>
              <a:t> </a:t>
            </a:r>
            <a:r>
              <a:rPr spc="-5" dirty="0"/>
              <a:t>Focus</a:t>
            </a:r>
            <a:r>
              <a:rPr spc="-190" dirty="0"/>
              <a:t> </a:t>
            </a:r>
            <a:r>
              <a:rPr spc="-5" dirty="0"/>
              <a:t>Areas</a:t>
            </a:r>
            <a:r>
              <a:rPr spc="-30" dirty="0"/>
              <a:t> </a:t>
            </a:r>
            <a:r>
              <a:rPr spc="-5" dirty="0"/>
              <a:t>for </a:t>
            </a:r>
            <a:r>
              <a:rPr spc="-785" dirty="0"/>
              <a:t> </a:t>
            </a:r>
            <a:r>
              <a:rPr spc="-20" dirty="0"/>
              <a:t>Performance</a:t>
            </a:r>
            <a:r>
              <a:rPr spc="-5" dirty="0"/>
              <a:t> Measures</a:t>
            </a:r>
          </a:p>
        </p:txBody>
      </p:sp>
      <p:sp>
        <p:nvSpPr>
          <p:cNvPr id="3" name="object 3"/>
          <p:cNvSpPr txBox="1"/>
          <p:nvPr/>
        </p:nvSpPr>
        <p:spPr>
          <a:xfrm>
            <a:off x="1981200" y="2057400"/>
            <a:ext cx="5352415" cy="3857625"/>
          </a:xfrm>
          <a:prstGeom prst="rect">
            <a:avLst/>
          </a:prstGeom>
        </p:spPr>
        <p:txBody>
          <a:bodyPr vert="horz" wrap="square" lIns="0" tIns="13335" rIns="0" bIns="0" rtlCol="0">
            <a:spAutoFit/>
          </a:bodyPr>
          <a:lstStyle/>
          <a:p>
            <a:pPr marL="299085" indent="-287020">
              <a:lnSpc>
                <a:spcPct val="100000"/>
              </a:lnSpc>
              <a:spcBef>
                <a:spcPts val="105"/>
              </a:spcBef>
              <a:buClr>
                <a:srgbClr val="8D1414"/>
              </a:buClr>
              <a:buSzPct val="145312"/>
              <a:buFont typeface="Arial"/>
              <a:buChar char="•"/>
              <a:tabLst>
                <a:tab pos="299720" algn="l"/>
              </a:tabLst>
            </a:pPr>
            <a:r>
              <a:rPr sz="3200" spc="-5" dirty="0">
                <a:latin typeface="Corbel"/>
                <a:cs typeface="Corbel"/>
              </a:rPr>
              <a:t>Economic</a:t>
            </a:r>
            <a:r>
              <a:rPr sz="3200" spc="-145" dirty="0">
                <a:latin typeface="Corbel"/>
                <a:cs typeface="Corbel"/>
              </a:rPr>
              <a:t> </a:t>
            </a:r>
            <a:r>
              <a:rPr sz="3200" spc="-5" dirty="0">
                <a:latin typeface="Corbel"/>
                <a:cs typeface="Corbel"/>
              </a:rPr>
              <a:t>Opportunity</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5" dirty="0">
                <a:latin typeface="Corbel"/>
                <a:cs typeface="Corbel"/>
              </a:rPr>
              <a:t>Education</a:t>
            </a:r>
            <a:endParaRPr sz="3200" dirty="0">
              <a:latin typeface="Corbel"/>
              <a:cs typeface="Corbel"/>
            </a:endParaRPr>
          </a:p>
          <a:p>
            <a:pPr marL="299085" indent="-287020">
              <a:lnSpc>
                <a:spcPct val="100000"/>
              </a:lnSpc>
              <a:spcBef>
                <a:spcPts val="1370"/>
              </a:spcBef>
              <a:buClr>
                <a:srgbClr val="8D1414"/>
              </a:buClr>
              <a:buSzPct val="145312"/>
              <a:buFont typeface="Arial"/>
              <a:buChar char="•"/>
              <a:tabLst>
                <a:tab pos="299720" algn="l"/>
              </a:tabLst>
            </a:pPr>
            <a:r>
              <a:rPr sz="3200" dirty="0">
                <a:latin typeface="Corbel"/>
                <a:cs typeface="Corbel"/>
              </a:rPr>
              <a:t>Healthy</a:t>
            </a:r>
            <a:r>
              <a:rPr sz="3200" spc="-45" dirty="0">
                <a:latin typeface="Corbel"/>
                <a:cs typeface="Corbel"/>
              </a:rPr>
              <a:t> </a:t>
            </a:r>
            <a:r>
              <a:rPr sz="3200" spc="-5" dirty="0">
                <a:latin typeface="Corbel"/>
                <a:cs typeface="Corbel"/>
              </a:rPr>
              <a:t>Futures</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20" dirty="0">
                <a:latin typeface="Corbel"/>
                <a:cs typeface="Corbel"/>
              </a:rPr>
              <a:t>Veterans</a:t>
            </a:r>
            <a:r>
              <a:rPr sz="3200" spc="-40" dirty="0">
                <a:latin typeface="Corbel"/>
                <a:cs typeface="Corbel"/>
              </a:rPr>
              <a:t> </a:t>
            </a:r>
            <a:r>
              <a:rPr sz="3200" dirty="0">
                <a:latin typeface="Corbel"/>
                <a:cs typeface="Corbel"/>
              </a:rPr>
              <a:t>and</a:t>
            </a:r>
            <a:r>
              <a:rPr sz="3200" spc="-20" dirty="0">
                <a:latin typeface="Corbel"/>
                <a:cs typeface="Corbel"/>
              </a:rPr>
              <a:t> </a:t>
            </a:r>
            <a:r>
              <a:rPr sz="3200" spc="-5" dirty="0">
                <a:latin typeface="Corbel"/>
                <a:cs typeface="Corbel"/>
              </a:rPr>
              <a:t>Military</a:t>
            </a:r>
            <a:r>
              <a:rPr sz="3200" spc="-25" dirty="0">
                <a:latin typeface="Corbel"/>
                <a:cs typeface="Corbel"/>
              </a:rPr>
              <a:t> </a:t>
            </a:r>
            <a:r>
              <a:rPr sz="3200" spc="-5" dirty="0">
                <a:latin typeface="Corbel"/>
                <a:cs typeface="Corbel"/>
              </a:rPr>
              <a:t>Families</a:t>
            </a:r>
            <a:endParaRPr sz="3200" dirty="0">
              <a:latin typeface="Corbel"/>
              <a:cs typeface="Corbel"/>
            </a:endParaRPr>
          </a:p>
          <a:p>
            <a:pPr marL="299085" indent="-287020">
              <a:lnSpc>
                <a:spcPct val="100000"/>
              </a:lnSpc>
              <a:spcBef>
                <a:spcPts val="1370"/>
              </a:spcBef>
              <a:buClr>
                <a:srgbClr val="8D1414"/>
              </a:buClr>
              <a:buSzPct val="145312"/>
              <a:buFont typeface="Arial"/>
              <a:buChar char="•"/>
              <a:tabLst>
                <a:tab pos="299720" algn="l"/>
              </a:tabLst>
            </a:pPr>
            <a:r>
              <a:rPr sz="3200" dirty="0">
                <a:latin typeface="Corbel"/>
                <a:cs typeface="Corbel"/>
              </a:rPr>
              <a:t>Disaster</a:t>
            </a:r>
            <a:r>
              <a:rPr sz="3200" spc="-105" dirty="0">
                <a:latin typeface="Corbel"/>
                <a:cs typeface="Corbel"/>
              </a:rPr>
              <a:t> </a:t>
            </a:r>
            <a:r>
              <a:rPr sz="3200" spc="-5" dirty="0">
                <a:latin typeface="Corbel"/>
                <a:cs typeface="Corbel"/>
              </a:rPr>
              <a:t>Services</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5" dirty="0">
                <a:latin typeface="Corbel"/>
                <a:cs typeface="Corbel"/>
              </a:rPr>
              <a:t>Environmental</a:t>
            </a:r>
            <a:r>
              <a:rPr sz="3200" spc="-114" dirty="0">
                <a:latin typeface="Corbel"/>
                <a:cs typeface="Corbel"/>
              </a:rPr>
              <a:t> </a:t>
            </a:r>
            <a:r>
              <a:rPr sz="3200" spc="-5" dirty="0">
                <a:latin typeface="Corbel"/>
                <a:cs typeface="Corbel"/>
              </a:rPr>
              <a:t>Stewardship</a:t>
            </a:r>
            <a:endParaRPr sz="3200" dirty="0">
              <a:latin typeface="Corbel"/>
              <a:cs typeface="Corbe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6605"/>
            <a:ext cx="8686800" cy="551596"/>
          </a:xfrm>
        </p:spPr>
        <p:txBody>
          <a:bodyPr>
            <a:normAutofit fontScale="90000"/>
          </a:bodyPr>
          <a:lstStyle/>
          <a:p>
            <a:pPr algn="ctr"/>
            <a:r>
              <a:rPr lang="en-US" sz="3600" spc="-70" dirty="0">
                <a:solidFill>
                  <a:srgbClr val="2B8DAF"/>
                </a:solidFill>
              </a:rPr>
              <a:t>Organizational Capability (25 points)</a:t>
            </a:r>
            <a:endParaRPr lang="en-US" sz="3600" dirty="0"/>
          </a:p>
        </p:txBody>
      </p:sp>
      <p:sp>
        <p:nvSpPr>
          <p:cNvPr id="3" name="Content Placeholder 2"/>
          <p:cNvSpPr>
            <a:spLocks noGrp="1"/>
          </p:cNvSpPr>
          <p:nvPr>
            <p:ph idx="1"/>
          </p:nvPr>
        </p:nvSpPr>
        <p:spPr>
          <a:xfrm>
            <a:off x="304800" y="990600"/>
            <a:ext cx="8381999" cy="5105400"/>
          </a:xfrm>
        </p:spPr>
        <p:txBody>
          <a:bodyPr/>
          <a:lstStyle/>
          <a:p>
            <a:r>
              <a:rPr lang="en-US" sz="2800" b="1" i="1" spc="-5" dirty="0">
                <a:cs typeface="Arial"/>
              </a:rPr>
              <a:t>Compliance</a:t>
            </a:r>
            <a:r>
              <a:rPr lang="en-US" sz="2800" b="1" i="1" spc="20" dirty="0">
                <a:cs typeface="Arial"/>
              </a:rPr>
              <a:t> </a:t>
            </a:r>
            <a:r>
              <a:rPr lang="en-US" sz="2800" b="1" i="1" spc="-5" dirty="0">
                <a:cs typeface="Arial"/>
              </a:rPr>
              <a:t>and</a:t>
            </a:r>
            <a:r>
              <a:rPr lang="en-US" sz="2800" b="1" i="1" spc="-70" dirty="0">
                <a:cs typeface="Arial"/>
              </a:rPr>
              <a:t> </a:t>
            </a:r>
            <a:r>
              <a:rPr lang="en-US" sz="2800" b="1" i="1" spc="-5" dirty="0">
                <a:cs typeface="Arial"/>
              </a:rPr>
              <a:t>Accountability</a:t>
            </a:r>
            <a:r>
              <a:rPr lang="en-US" sz="2800" b="1" i="1" spc="50" dirty="0">
                <a:cs typeface="Arial"/>
              </a:rPr>
              <a:t> </a:t>
            </a:r>
            <a:r>
              <a:rPr lang="en-US" sz="2800" b="1" i="1" dirty="0">
                <a:cs typeface="Arial"/>
              </a:rPr>
              <a:t>(</a:t>
            </a:r>
            <a:r>
              <a:rPr lang="en-US" sz="2800" b="1" i="1" dirty="0">
                <a:solidFill>
                  <a:srgbClr val="2B8DAF"/>
                </a:solidFill>
                <a:cs typeface="Arial"/>
              </a:rPr>
              <a:t>8 </a:t>
            </a:r>
            <a:r>
              <a:rPr lang="en-US" sz="2800" b="1" i="1" spc="-5" dirty="0">
                <a:solidFill>
                  <a:srgbClr val="2B8DAF"/>
                </a:solidFill>
                <a:cs typeface="Arial"/>
              </a:rPr>
              <a:t>points</a:t>
            </a:r>
            <a:r>
              <a:rPr lang="en-US" sz="2800" b="1" i="1" spc="-5" dirty="0" smtClean="0">
                <a:cs typeface="Arial"/>
              </a:rPr>
              <a:t>) (cont’d)</a:t>
            </a:r>
          </a:p>
          <a:p>
            <a:pPr lvl="0"/>
            <a:r>
              <a:rPr lang="en-US" sz="2800" dirty="0"/>
              <a:t>The extent to which the organization has sufficient policies, procedures, and controls in place to prevent, detect, and mitigate the risk of fraud, waste, abuse, and mismanagement, this can include an assessment of appropriate segregation of duties, internal oversight activities, measures to prevent timekeeping fraud, etc.</a:t>
            </a:r>
          </a:p>
          <a:p>
            <a:pPr lvl="0"/>
            <a:r>
              <a:rPr lang="en-US" sz="2800" dirty="0"/>
              <a:t>The AmeriCorps-required evaluation report meets AmeriCorps requirements (if applicable).</a:t>
            </a:r>
          </a:p>
          <a:p>
            <a:pPr lvl="0"/>
            <a:r>
              <a:rPr lang="en-US" sz="2800" dirty="0"/>
              <a:t>The AmeriCorps-required evaluation report is of satisfactory quality (if applicable). </a:t>
            </a:r>
          </a:p>
          <a:p>
            <a:endParaRPr lang="en-US" dirty="0">
              <a:cs typeface="Arial"/>
            </a:endParaRPr>
          </a:p>
          <a:p>
            <a:endParaRPr lang="en-US" dirty="0"/>
          </a:p>
        </p:txBody>
      </p:sp>
    </p:spTree>
    <p:extLst>
      <p:ext uri="{BB962C8B-B14F-4D97-AF65-F5344CB8AC3E}">
        <p14:creationId xmlns:p14="http://schemas.microsoft.com/office/powerpoint/2010/main" val="3323350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66800" y="117390"/>
            <a:ext cx="7162800" cy="566822"/>
          </a:xfrm>
          <a:prstGeom prst="rect">
            <a:avLst/>
          </a:prstGeom>
        </p:spPr>
        <p:txBody>
          <a:bodyPr vert="horz" wrap="square" lIns="0" tIns="12700" rIns="0" bIns="0" rtlCol="0">
            <a:spAutoFit/>
          </a:bodyPr>
          <a:lstStyle/>
          <a:p>
            <a:pPr marL="12700">
              <a:lnSpc>
                <a:spcPct val="100000"/>
              </a:lnSpc>
              <a:spcBef>
                <a:spcPts val="100"/>
              </a:spcBef>
              <a:tabLst>
                <a:tab pos="2685415" algn="l"/>
              </a:tabLst>
            </a:pPr>
            <a:r>
              <a:rPr lang="en-US" sz="3600" spc="-70" dirty="0">
                <a:solidFill>
                  <a:srgbClr val="2B8DAF"/>
                </a:solidFill>
              </a:rPr>
              <a:t>Organizational Capability (25 points)</a:t>
            </a:r>
            <a:endParaRPr sz="3600" dirty="0"/>
          </a:p>
        </p:txBody>
      </p:sp>
      <p:sp>
        <p:nvSpPr>
          <p:cNvPr id="3" name="object 3"/>
          <p:cNvSpPr txBox="1"/>
          <p:nvPr/>
        </p:nvSpPr>
        <p:spPr>
          <a:xfrm>
            <a:off x="457200" y="1524000"/>
            <a:ext cx="8458200" cy="4765407"/>
          </a:xfrm>
          <a:prstGeom prst="rect">
            <a:avLst/>
          </a:prstGeom>
        </p:spPr>
        <p:txBody>
          <a:bodyPr vert="horz" wrap="square" lIns="0" tIns="12700" rIns="0" bIns="0" rtlCol="0">
            <a:spAutoFit/>
          </a:bodyPr>
          <a:lstStyle/>
          <a:p>
            <a:pPr marL="12700">
              <a:lnSpc>
                <a:spcPct val="100000"/>
              </a:lnSpc>
              <a:spcBef>
                <a:spcPts val="5"/>
              </a:spcBef>
            </a:pPr>
            <a:r>
              <a:rPr sz="2400" b="1" i="1" dirty="0">
                <a:latin typeface="Corbel"/>
                <a:cs typeface="Corbel"/>
              </a:rPr>
              <a:t>3</a:t>
            </a:r>
            <a:r>
              <a:rPr sz="3200" b="1" i="1" dirty="0">
                <a:latin typeface="Corbel"/>
                <a:cs typeface="Corbel"/>
              </a:rPr>
              <a:t>.</a:t>
            </a:r>
            <a:r>
              <a:rPr sz="3200" b="1" i="1" spc="-100" dirty="0">
                <a:latin typeface="Corbel"/>
                <a:cs typeface="Corbel"/>
              </a:rPr>
              <a:t> </a:t>
            </a:r>
            <a:r>
              <a:rPr sz="3200" b="1" i="1" dirty="0" smtClean="0">
                <a:latin typeface="Corbel"/>
                <a:cs typeface="Corbel"/>
              </a:rPr>
              <a:t> </a:t>
            </a:r>
            <a:r>
              <a:rPr sz="3200" b="1" i="1" spc="-5" dirty="0">
                <a:latin typeface="Corbel"/>
                <a:cs typeface="Corbel"/>
              </a:rPr>
              <a:t>Member</a:t>
            </a:r>
            <a:r>
              <a:rPr sz="3200" b="1" i="1" spc="-90" dirty="0">
                <a:latin typeface="Corbel"/>
                <a:cs typeface="Corbel"/>
              </a:rPr>
              <a:t> </a:t>
            </a:r>
            <a:r>
              <a:rPr sz="3200" b="1" i="1" spc="-5" dirty="0">
                <a:latin typeface="Corbel"/>
                <a:cs typeface="Corbel"/>
              </a:rPr>
              <a:t>Supervision</a:t>
            </a:r>
            <a:r>
              <a:rPr sz="3200" b="1" i="1" spc="-15" dirty="0">
                <a:latin typeface="Corbel"/>
                <a:cs typeface="Corbel"/>
              </a:rPr>
              <a:t> </a:t>
            </a:r>
            <a:r>
              <a:rPr sz="3200" b="1" i="1" spc="-5" dirty="0">
                <a:latin typeface="Corbel"/>
                <a:cs typeface="Corbel"/>
              </a:rPr>
              <a:t>(4</a:t>
            </a:r>
            <a:r>
              <a:rPr sz="3200" b="1" i="1" spc="10" dirty="0">
                <a:latin typeface="Corbel"/>
                <a:cs typeface="Corbel"/>
              </a:rPr>
              <a:t> </a:t>
            </a:r>
            <a:r>
              <a:rPr sz="3200" b="1" i="1" spc="-5" dirty="0">
                <a:latin typeface="Corbel"/>
                <a:cs typeface="Corbel"/>
              </a:rPr>
              <a:t>points)</a:t>
            </a:r>
            <a:endParaRPr sz="3200" dirty="0">
              <a:latin typeface="Corbel"/>
              <a:cs typeface="Corbel"/>
            </a:endParaRPr>
          </a:p>
          <a:p>
            <a:pPr marL="299085" marR="802005" indent="-287020">
              <a:lnSpc>
                <a:spcPct val="100000"/>
              </a:lnSpc>
              <a:spcBef>
                <a:spcPts val="1270"/>
              </a:spcBef>
              <a:buClr>
                <a:srgbClr val="8D1414"/>
              </a:buClr>
              <a:buSzPct val="143750"/>
              <a:buChar char="•"/>
              <a:tabLst>
                <a:tab pos="299720" algn="l"/>
              </a:tabLst>
            </a:pPr>
            <a:r>
              <a:rPr sz="3200" spc="-5" dirty="0">
                <a:latin typeface="Arial"/>
                <a:cs typeface="Arial"/>
              </a:rPr>
              <a:t>AmeriCorps</a:t>
            </a:r>
            <a:r>
              <a:rPr sz="3200" spc="20" dirty="0">
                <a:latin typeface="Arial"/>
                <a:cs typeface="Arial"/>
              </a:rPr>
              <a:t> </a:t>
            </a:r>
            <a:r>
              <a:rPr sz="3200" spc="-5" dirty="0">
                <a:latin typeface="Arial"/>
                <a:cs typeface="Arial"/>
              </a:rPr>
              <a:t>members</a:t>
            </a:r>
            <a:r>
              <a:rPr sz="3200" spc="-15" dirty="0">
                <a:latin typeface="Arial"/>
                <a:cs typeface="Arial"/>
              </a:rPr>
              <a:t> </a:t>
            </a:r>
            <a:r>
              <a:rPr sz="3200" spc="-10" dirty="0">
                <a:latin typeface="Arial"/>
                <a:cs typeface="Arial"/>
              </a:rPr>
              <a:t>will</a:t>
            </a:r>
            <a:r>
              <a:rPr sz="3200" spc="20" dirty="0">
                <a:latin typeface="Arial"/>
                <a:cs typeface="Arial"/>
              </a:rPr>
              <a:t> </a:t>
            </a:r>
            <a:r>
              <a:rPr sz="3200" spc="-5" dirty="0">
                <a:latin typeface="Arial"/>
                <a:cs typeface="Arial"/>
              </a:rPr>
              <a:t>receive</a:t>
            </a:r>
            <a:r>
              <a:rPr sz="3200" spc="20" dirty="0">
                <a:latin typeface="Arial"/>
                <a:cs typeface="Arial"/>
              </a:rPr>
              <a:t> </a:t>
            </a:r>
            <a:r>
              <a:rPr sz="3200" spc="-10" dirty="0">
                <a:latin typeface="Arial"/>
                <a:cs typeface="Arial"/>
              </a:rPr>
              <a:t>sufficient </a:t>
            </a:r>
            <a:r>
              <a:rPr sz="3200" spc="-5" dirty="0">
                <a:latin typeface="Arial"/>
                <a:cs typeface="Arial"/>
              </a:rPr>
              <a:t> guidance</a:t>
            </a:r>
            <a:r>
              <a:rPr sz="3200" spc="25" dirty="0">
                <a:latin typeface="Arial"/>
                <a:cs typeface="Arial"/>
              </a:rPr>
              <a:t> </a:t>
            </a:r>
            <a:r>
              <a:rPr sz="3200" spc="-5" dirty="0">
                <a:latin typeface="Arial"/>
                <a:cs typeface="Arial"/>
              </a:rPr>
              <a:t>and support</a:t>
            </a:r>
            <a:r>
              <a:rPr sz="3200" dirty="0">
                <a:latin typeface="Arial"/>
                <a:cs typeface="Arial"/>
              </a:rPr>
              <a:t> from</a:t>
            </a:r>
            <a:r>
              <a:rPr sz="3200" spc="-20" dirty="0">
                <a:latin typeface="Arial"/>
                <a:cs typeface="Arial"/>
              </a:rPr>
              <a:t> </a:t>
            </a:r>
            <a:r>
              <a:rPr sz="3200" spc="-5" dirty="0">
                <a:latin typeface="Arial"/>
                <a:cs typeface="Arial"/>
              </a:rPr>
              <a:t>their</a:t>
            </a:r>
            <a:r>
              <a:rPr sz="3200" dirty="0">
                <a:latin typeface="Arial"/>
                <a:cs typeface="Arial"/>
              </a:rPr>
              <a:t> </a:t>
            </a:r>
            <a:r>
              <a:rPr sz="3200" spc="-5" dirty="0">
                <a:latin typeface="Arial"/>
                <a:cs typeface="Arial"/>
              </a:rPr>
              <a:t>supervisor</a:t>
            </a:r>
            <a:r>
              <a:rPr sz="3200" spc="15" dirty="0">
                <a:latin typeface="Arial"/>
                <a:cs typeface="Arial"/>
              </a:rPr>
              <a:t> </a:t>
            </a:r>
            <a:r>
              <a:rPr sz="3200" dirty="0">
                <a:latin typeface="Arial"/>
                <a:cs typeface="Arial"/>
              </a:rPr>
              <a:t>to </a:t>
            </a:r>
            <a:r>
              <a:rPr sz="3200" spc="-655" dirty="0">
                <a:latin typeface="Arial"/>
                <a:cs typeface="Arial"/>
              </a:rPr>
              <a:t> </a:t>
            </a:r>
            <a:r>
              <a:rPr sz="3200" spc="-5" dirty="0">
                <a:latin typeface="Arial"/>
                <a:cs typeface="Arial"/>
              </a:rPr>
              <a:t>provide</a:t>
            </a:r>
            <a:r>
              <a:rPr sz="3200" spc="5" dirty="0">
                <a:latin typeface="Arial"/>
                <a:cs typeface="Arial"/>
              </a:rPr>
              <a:t> </a:t>
            </a:r>
            <a:r>
              <a:rPr sz="3200" spc="-10" dirty="0">
                <a:latin typeface="Arial"/>
                <a:cs typeface="Arial"/>
              </a:rPr>
              <a:t>effective</a:t>
            </a:r>
            <a:r>
              <a:rPr sz="3200" dirty="0">
                <a:latin typeface="Arial"/>
                <a:cs typeface="Arial"/>
              </a:rPr>
              <a:t> </a:t>
            </a:r>
            <a:r>
              <a:rPr sz="3200" spc="-5" dirty="0">
                <a:latin typeface="Arial"/>
                <a:cs typeface="Arial"/>
              </a:rPr>
              <a:t>service.</a:t>
            </a:r>
            <a:endParaRPr sz="3200" dirty="0">
              <a:latin typeface="Arial"/>
              <a:cs typeface="Arial"/>
            </a:endParaRPr>
          </a:p>
          <a:p>
            <a:pPr marL="299085" marR="5080" indent="-287020">
              <a:lnSpc>
                <a:spcPct val="100000"/>
              </a:lnSpc>
              <a:spcBef>
                <a:spcPts val="1180"/>
              </a:spcBef>
              <a:buClr>
                <a:srgbClr val="8D1414"/>
              </a:buClr>
              <a:buSzPct val="143750"/>
              <a:buChar char="•"/>
              <a:tabLst>
                <a:tab pos="299720" algn="l"/>
              </a:tabLst>
            </a:pPr>
            <a:r>
              <a:rPr sz="3200" spc="-5" dirty="0">
                <a:latin typeface="Arial"/>
                <a:cs typeface="Arial"/>
              </a:rPr>
              <a:t>AmeriCorps</a:t>
            </a:r>
            <a:r>
              <a:rPr sz="3200" spc="20" dirty="0">
                <a:latin typeface="Arial"/>
                <a:cs typeface="Arial"/>
              </a:rPr>
              <a:t> </a:t>
            </a:r>
            <a:r>
              <a:rPr sz="3200" spc="-5" dirty="0">
                <a:latin typeface="Arial"/>
                <a:cs typeface="Arial"/>
              </a:rPr>
              <a:t>supervisors</a:t>
            </a:r>
            <a:r>
              <a:rPr sz="3200" spc="10" dirty="0">
                <a:latin typeface="Arial"/>
                <a:cs typeface="Arial"/>
              </a:rPr>
              <a:t> </a:t>
            </a:r>
            <a:r>
              <a:rPr sz="3200" spc="-10" dirty="0">
                <a:latin typeface="Arial"/>
                <a:cs typeface="Arial"/>
              </a:rPr>
              <a:t>will</a:t>
            </a:r>
            <a:r>
              <a:rPr sz="3200" spc="20" dirty="0">
                <a:latin typeface="Arial"/>
                <a:cs typeface="Arial"/>
              </a:rPr>
              <a:t> </a:t>
            </a:r>
            <a:r>
              <a:rPr sz="3200" spc="-5" dirty="0">
                <a:latin typeface="Arial"/>
                <a:cs typeface="Arial"/>
              </a:rPr>
              <a:t>be adequately </a:t>
            </a:r>
            <a:r>
              <a:rPr sz="3200" dirty="0">
                <a:latin typeface="Arial"/>
                <a:cs typeface="Arial"/>
              </a:rPr>
              <a:t> </a:t>
            </a:r>
            <a:r>
              <a:rPr sz="3200" spc="-5" dirty="0">
                <a:latin typeface="Arial"/>
                <a:cs typeface="Arial"/>
              </a:rPr>
              <a:t>trained/prepared </a:t>
            </a:r>
            <a:r>
              <a:rPr sz="3200" dirty="0">
                <a:latin typeface="Arial"/>
                <a:cs typeface="Arial"/>
              </a:rPr>
              <a:t>to </a:t>
            </a:r>
            <a:r>
              <a:rPr sz="3200" spc="-5" dirty="0">
                <a:latin typeface="Arial"/>
                <a:cs typeface="Arial"/>
              </a:rPr>
              <a:t>follow AmeriCorps and program </a:t>
            </a:r>
            <a:r>
              <a:rPr sz="3200" spc="-655" dirty="0">
                <a:latin typeface="Arial"/>
                <a:cs typeface="Arial"/>
              </a:rPr>
              <a:t> </a:t>
            </a:r>
            <a:r>
              <a:rPr sz="3200" spc="-5" dirty="0">
                <a:latin typeface="Arial"/>
                <a:cs typeface="Arial"/>
              </a:rPr>
              <a:t>regulations,</a:t>
            </a:r>
            <a:r>
              <a:rPr sz="3200" spc="25" dirty="0">
                <a:latin typeface="Arial"/>
                <a:cs typeface="Arial"/>
              </a:rPr>
              <a:t> </a:t>
            </a:r>
            <a:r>
              <a:rPr sz="3200" spc="-5" dirty="0">
                <a:latin typeface="Arial"/>
                <a:cs typeface="Arial"/>
              </a:rPr>
              <a:t>priorities,</a:t>
            </a:r>
            <a:r>
              <a:rPr sz="3200" spc="5" dirty="0">
                <a:latin typeface="Arial"/>
                <a:cs typeface="Arial"/>
              </a:rPr>
              <a:t> </a:t>
            </a:r>
            <a:r>
              <a:rPr sz="3200" spc="-5" dirty="0">
                <a:latin typeface="Arial"/>
                <a:cs typeface="Arial"/>
              </a:rPr>
              <a:t>and</a:t>
            </a:r>
            <a:r>
              <a:rPr sz="3200" spc="10" dirty="0">
                <a:latin typeface="Arial"/>
                <a:cs typeface="Arial"/>
              </a:rPr>
              <a:t> </a:t>
            </a:r>
            <a:r>
              <a:rPr sz="3200" spc="-5" dirty="0">
                <a:latin typeface="Arial"/>
                <a:cs typeface="Arial"/>
              </a:rPr>
              <a:t>expectations.</a:t>
            </a:r>
            <a:endParaRPr sz="3200" dirty="0">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04800" y="250825"/>
            <a:ext cx="8839200" cy="1120775"/>
          </a:xfrm>
          <a:prstGeom prst="rect">
            <a:avLst/>
          </a:prstGeom>
        </p:spPr>
        <p:txBody>
          <a:bodyPr vert="horz" wrap="square" lIns="0" tIns="12700" rIns="0" bIns="0" rtlCol="0">
            <a:spAutoFit/>
          </a:bodyPr>
          <a:lstStyle/>
          <a:p>
            <a:pPr marL="12700">
              <a:lnSpc>
                <a:spcPct val="100000"/>
              </a:lnSpc>
              <a:spcBef>
                <a:spcPts val="100"/>
              </a:spcBef>
              <a:tabLst>
                <a:tab pos="3022600" algn="l"/>
              </a:tabLst>
            </a:pPr>
            <a:r>
              <a:rPr lang="en-US" sz="3600" spc="5" dirty="0">
                <a:solidFill>
                  <a:srgbClr val="FF0000"/>
                </a:solidFill>
                <a:latin typeface="Corbel"/>
                <a:cs typeface="Corbel"/>
              </a:rPr>
              <a:t>E. </a:t>
            </a:r>
            <a:r>
              <a:rPr lang="en-US" sz="3600" i="1" spc="10" dirty="0">
                <a:solidFill>
                  <a:srgbClr val="FF0000"/>
                </a:solidFill>
                <a:latin typeface="Corbel"/>
                <a:cs typeface="Corbel"/>
              </a:rPr>
              <a:t>Evaluation</a:t>
            </a:r>
            <a:r>
              <a:rPr lang="en-US" sz="3600" i="1" spc="-95" dirty="0">
                <a:solidFill>
                  <a:srgbClr val="FF0000"/>
                </a:solidFill>
                <a:latin typeface="Corbel"/>
                <a:cs typeface="Corbel"/>
              </a:rPr>
              <a:t> </a:t>
            </a:r>
            <a:r>
              <a:rPr lang="en-US" sz="3600" i="1" spc="10" dirty="0">
                <a:solidFill>
                  <a:srgbClr val="FF0000"/>
                </a:solidFill>
                <a:latin typeface="Corbel"/>
                <a:cs typeface="Corbel"/>
              </a:rPr>
              <a:t>Summary</a:t>
            </a:r>
            <a:r>
              <a:rPr lang="en-US" sz="3600" i="1" dirty="0">
                <a:solidFill>
                  <a:srgbClr val="FF0000"/>
                </a:solidFill>
                <a:latin typeface="Corbel"/>
                <a:cs typeface="Corbel"/>
              </a:rPr>
              <a:t> </a:t>
            </a:r>
            <a:r>
              <a:rPr lang="en-US" sz="3600" i="1" spc="5" dirty="0">
                <a:solidFill>
                  <a:srgbClr val="FF0000"/>
                </a:solidFill>
                <a:latin typeface="Corbel"/>
                <a:cs typeface="Corbel"/>
              </a:rPr>
              <a:t>or</a:t>
            </a:r>
            <a:r>
              <a:rPr lang="en-US" sz="3600" i="1" dirty="0">
                <a:solidFill>
                  <a:srgbClr val="FF0000"/>
                </a:solidFill>
                <a:latin typeface="Corbel"/>
                <a:cs typeface="Corbel"/>
              </a:rPr>
              <a:t> </a:t>
            </a:r>
            <a:r>
              <a:rPr lang="en-US" sz="3600" i="1" spc="10" dirty="0">
                <a:solidFill>
                  <a:srgbClr val="FF0000"/>
                </a:solidFill>
                <a:latin typeface="Corbel"/>
                <a:cs typeface="Corbel"/>
              </a:rPr>
              <a:t>Plan</a:t>
            </a:r>
            <a:r>
              <a:rPr lang="en-US" sz="3600" i="1" spc="-10" dirty="0">
                <a:solidFill>
                  <a:srgbClr val="FF0000"/>
                </a:solidFill>
                <a:latin typeface="Corbel"/>
                <a:cs typeface="Corbel"/>
              </a:rPr>
              <a:t> </a:t>
            </a:r>
            <a:r>
              <a:rPr lang="en-US" sz="3600" dirty="0">
                <a:solidFill>
                  <a:srgbClr val="FF0000"/>
                </a:solidFill>
                <a:latin typeface="Corbel"/>
                <a:cs typeface="Corbel"/>
              </a:rPr>
              <a:t>(Required</a:t>
            </a:r>
            <a:r>
              <a:rPr lang="en-US" sz="3600" spc="15" dirty="0">
                <a:solidFill>
                  <a:srgbClr val="FF0000"/>
                </a:solidFill>
                <a:latin typeface="Corbel"/>
                <a:cs typeface="Corbel"/>
              </a:rPr>
              <a:t> </a:t>
            </a:r>
            <a:r>
              <a:rPr lang="en-US" sz="3600" spc="5" dirty="0">
                <a:solidFill>
                  <a:srgbClr val="FF0000"/>
                </a:solidFill>
                <a:latin typeface="Corbel"/>
                <a:cs typeface="Corbel"/>
              </a:rPr>
              <a:t>for </a:t>
            </a:r>
            <a:r>
              <a:rPr lang="en-US" sz="3600" spc="-385" dirty="0">
                <a:solidFill>
                  <a:srgbClr val="FF0000"/>
                </a:solidFill>
                <a:latin typeface="Corbel"/>
                <a:cs typeface="Corbel"/>
              </a:rPr>
              <a:t> </a:t>
            </a:r>
            <a:r>
              <a:rPr lang="en-US" sz="3600" spc="10" dirty="0" err="1">
                <a:solidFill>
                  <a:srgbClr val="FF0000"/>
                </a:solidFill>
                <a:latin typeface="Corbel"/>
                <a:cs typeface="Corbel"/>
              </a:rPr>
              <a:t>recompeting</a:t>
            </a:r>
            <a:r>
              <a:rPr lang="en-US" sz="3600" spc="-35" dirty="0">
                <a:solidFill>
                  <a:srgbClr val="FF0000"/>
                </a:solidFill>
                <a:latin typeface="Corbel"/>
                <a:cs typeface="Corbel"/>
              </a:rPr>
              <a:t> </a:t>
            </a:r>
            <a:r>
              <a:rPr lang="en-US" sz="3600" spc="10" dirty="0">
                <a:solidFill>
                  <a:srgbClr val="FF0000"/>
                </a:solidFill>
                <a:latin typeface="Corbel"/>
                <a:cs typeface="Corbel"/>
              </a:rPr>
              <a:t>grantees</a:t>
            </a:r>
            <a:r>
              <a:rPr lang="en-US" sz="3600" spc="-35" dirty="0">
                <a:solidFill>
                  <a:srgbClr val="FF0000"/>
                </a:solidFill>
                <a:latin typeface="Corbel"/>
                <a:cs typeface="Corbel"/>
              </a:rPr>
              <a:t> </a:t>
            </a:r>
            <a:r>
              <a:rPr lang="en-US" sz="3600" spc="10" dirty="0">
                <a:solidFill>
                  <a:srgbClr val="FF0000"/>
                </a:solidFill>
                <a:latin typeface="Corbel"/>
                <a:cs typeface="Corbel"/>
              </a:rPr>
              <a:t>–</a:t>
            </a:r>
            <a:r>
              <a:rPr lang="en-US" sz="3600" spc="-5" dirty="0">
                <a:solidFill>
                  <a:srgbClr val="FF0000"/>
                </a:solidFill>
                <a:latin typeface="Corbel"/>
                <a:cs typeface="Corbel"/>
              </a:rPr>
              <a:t> </a:t>
            </a:r>
            <a:r>
              <a:rPr lang="en-US" sz="3600" spc="15" dirty="0">
                <a:solidFill>
                  <a:srgbClr val="FF0000"/>
                </a:solidFill>
                <a:latin typeface="Corbel"/>
                <a:cs typeface="Corbel"/>
              </a:rPr>
              <a:t>0 points)</a:t>
            </a:r>
            <a:endParaRPr sz="3600" dirty="0"/>
          </a:p>
        </p:txBody>
      </p:sp>
      <p:sp>
        <p:nvSpPr>
          <p:cNvPr id="3" name="object 3"/>
          <p:cNvSpPr txBox="1"/>
          <p:nvPr/>
        </p:nvSpPr>
        <p:spPr>
          <a:xfrm>
            <a:off x="228600" y="1365956"/>
            <a:ext cx="8610600" cy="4958644"/>
          </a:xfrm>
          <a:prstGeom prst="rect">
            <a:avLst/>
          </a:prstGeom>
        </p:spPr>
        <p:txBody>
          <a:bodyPr vert="horz" wrap="square" lIns="0" tIns="12700" rIns="0" bIns="0" rtlCol="0">
            <a:spAutoFit/>
          </a:bodyPr>
          <a:lstStyle/>
          <a:p>
            <a:pPr>
              <a:lnSpc>
                <a:spcPct val="100000"/>
              </a:lnSpc>
            </a:pPr>
            <a:endParaRPr sz="2050" dirty="0">
              <a:latin typeface="Corbel"/>
              <a:cs typeface="Corbel"/>
            </a:endParaRPr>
          </a:p>
          <a:p>
            <a:pPr marL="12700" marR="5080">
              <a:lnSpc>
                <a:spcPts val="2590"/>
              </a:lnSpc>
            </a:pPr>
            <a:r>
              <a:rPr sz="2400" spc="-5" dirty="0">
                <a:latin typeface="Corbel"/>
                <a:cs typeface="Corbel"/>
              </a:rPr>
              <a:t>If</a:t>
            </a:r>
            <a:r>
              <a:rPr sz="2400" spc="-10" dirty="0">
                <a:latin typeface="Corbel"/>
                <a:cs typeface="Corbel"/>
              </a:rPr>
              <a:t> the</a:t>
            </a:r>
            <a:r>
              <a:rPr sz="2400" spc="15" dirty="0">
                <a:latin typeface="Corbel"/>
                <a:cs typeface="Corbel"/>
              </a:rPr>
              <a:t> </a:t>
            </a:r>
            <a:r>
              <a:rPr sz="2400" spc="-5" dirty="0">
                <a:latin typeface="Corbel"/>
                <a:cs typeface="Corbel"/>
              </a:rPr>
              <a:t>applicant</a:t>
            </a:r>
            <a:r>
              <a:rPr sz="2400" spc="15" dirty="0">
                <a:latin typeface="Corbel"/>
                <a:cs typeface="Corbel"/>
              </a:rPr>
              <a:t> </a:t>
            </a:r>
            <a:r>
              <a:rPr sz="2400" spc="-5" dirty="0">
                <a:latin typeface="Corbel"/>
                <a:cs typeface="Corbel"/>
              </a:rPr>
              <a:t>is</a:t>
            </a:r>
            <a:r>
              <a:rPr sz="2400" spc="15" dirty="0">
                <a:latin typeface="Corbel"/>
                <a:cs typeface="Corbel"/>
              </a:rPr>
              <a:t> </a:t>
            </a:r>
            <a:r>
              <a:rPr sz="2400" b="1" dirty="0">
                <a:latin typeface="Corbel"/>
                <a:cs typeface="Corbel"/>
              </a:rPr>
              <a:t>recompeting</a:t>
            </a:r>
            <a:r>
              <a:rPr sz="2400" b="1" spc="-30" dirty="0">
                <a:latin typeface="Corbel"/>
                <a:cs typeface="Corbel"/>
              </a:rPr>
              <a:t> </a:t>
            </a:r>
            <a:r>
              <a:rPr sz="2400" dirty="0">
                <a:latin typeface="Corbel"/>
                <a:cs typeface="Corbel"/>
              </a:rPr>
              <a:t>for</a:t>
            </a:r>
            <a:r>
              <a:rPr sz="2400" spc="-125" dirty="0">
                <a:latin typeface="Corbel"/>
                <a:cs typeface="Corbel"/>
              </a:rPr>
              <a:t> </a:t>
            </a:r>
            <a:r>
              <a:rPr sz="2400" spc="-5" dirty="0">
                <a:latin typeface="Corbel"/>
                <a:cs typeface="Corbel"/>
              </a:rPr>
              <a:t>AmeriCorps</a:t>
            </a:r>
            <a:r>
              <a:rPr sz="2400" spc="-25" dirty="0">
                <a:latin typeface="Corbel"/>
                <a:cs typeface="Corbel"/>
              </a:rPr>
              <a:t> </a:t>
            </a:r>
            <a:r>
              <a:rPr sz="2400" dirty="0">
                <a:latin typeface="Corbel"/>
                <a:cs typeface="Corbel"/>
              </a:rPr>
              <a:t>funds</a:t>
            </a:r>
            <a:r>
              <a:rPr sz="2400" spc="-15" dirty="0">
                <a:latin typeface="Corbel"/>
                <a:cs typeface="Corbel"/>
              </a:rPr>
              <a:t> </a:t>
            </a:r>
            <a:r>
              <a:rPr sz="2400" dirty="0">
                <a:latin typeface="Corbel"/>
                <a:cs typeface="Corbel"/>
              </a:rPr>
              <a:t>for</a:t>
            </a:r>
            <a:r>
              <a:rPr sz="2400" spc="-15" dirty="0">
                <a:latin typeface="Corbel"/>
                <a:cs typeface="Corbel"/>
              </a:rPr>
              <a:t> </a:t>
            </a:r>
            <a:r>
              <a:rPr sz="2400" spc="-10" dirty="0">
                <a:latin typeface="Corbel"/>
                <a:cs typeface="Corbel"/>
              </a:rPr>
              <a:t>the </a:t>
            </a:r>
            <a:r>
              <a:rPr sz="2400" spc="-465" dirty="0">
                <a:latin typeface="Corbel"/>
                <a:cs typeface="Corbel"/>
              </a:rPr>
              <a:t> </a:t>
            </a:r>
            <a:r>
              <a:rPr sz="2400" dirty="0">
                <a:latin typeface="Corbel"/>
                <a:cs typeface="Corbel"/>
              </a:rPr>
              <a:t>first </a:t>
            </a:r>
            <a:r>
              <a:rPr sz="2400" spc="-5" dirty="0">
                <a:latin typeface="Corbel"/>
                <a:cs typeface="Corbel"/>
              </a:rPr>
              <a:t>time</a:t>
            </a:r>
            <a:r>
              <a:rPr sz="2400" spc="15" dirty="0">
                <a:latin typeface="Corbel"/>
                <a:cs typeface="Corbel"/>
              </a:rPr>
              <a:t> </a:t>
            </a:r>
            <a:r>
              <a:rPr sz="2400" dirty="0">
                <a:latin typeface="Corbel"/>
                <a:cs typeface="Corbel"/>
              </a:rPr>
              <a:t>(see</a:t>
            </a:r>
            <a:r>
              <a:rPr sz="2400" spc="5" dirty="0">
                <a:latin typeface="Corbel"/>
                <a:cs typeface="Corbel"/>
              </a:rPr>
              <a:t> </a:t>
            </a:r>
            <a:r>
              <a:rPr sz="2400" spc="-5" dirty="0">
                <a:latin typeface="Corbel"/>
                <a:cs typeface="Corbel"/>
              </a:rPr>
              <a:t>definition</a:t>
            </a:r>
            <a:r>
              <a:rPr sz="2400" spc="15" dirty="0">
                <a:latin typeface="Corbel"/>
                <a:cs typeface="Corbel"/>
              </a:rPr>
              <a:t> </a:t>
            </a:r>
            <a:r>
              <a:rPr sz="2400" dirty="0">
                <a:latin typeface="Corbel"/>
                <a:cs typeface="Corbel"/>
              </a:rPr>
              <a:t>of</a:t>
            </a:r>
            <a:r>
              <a:rPr sz="2400" spc="-10" dirty="0">
                <a:latin typeface="Corbel"/>
                <a:cs typeface="Corbel"/>
              </a:rPr>
              <a:t> </a:t>
            </a:r>
            <a:r>
              <a:rPr sz="2400" spc="-5" dirty="0">
                <a:latin typeface="Corbel"/>
                <a:cs typeface="Corbel"/>
              </a:rPr>
              <a:t>“recompeting” below)</a:t>
            </a:r>
            <a:r>
              <a:rPr sz="2400" spc="10" dirty="0">
                <a:latin typeface="Corbel"/>
                <a:cs typeface="Corbel"/>
              </a:rPr>
              <a:t> </a:t>
            </a:r>
            <a:r>
              <a:rPr sz="2400" spc="-10" dirty="0">
                <a:latin typeface="Corbel"/>
                <a:cs typeface="Corbel"/>
              </a:rPr>
              <a:t>the </a:t>
            </a:r>
            <a:r>
              <a:rPr sz="2400" spc="-5" dirty="0">
                <a:latin typeface="Corbel"/>
                <a:cs typeface="Corbel"/>
              </a:rPr>
              <a:t>program</a:t>
            </a:r>
            <a:r>
              <a:rPr sz="2400" spc="-25" dirty="0">
                <a:latin typeface="Corbel"/>
                <a:cs typeface="Corbel"/>
              </a:rPr>
              <a:t> </a:t>
            </a:r>
            <a:r>
              <a:rPr sz="2400" dirty="0">
                <a:latin typeface="Corbel"/>
                <a:cs typeface="Corbel"/>
              </a:rPr>
              <a:t>must</a:t>
            </a:r>
            <a:r>
              <a:rPr sz="2400" spc="-5" dirty="0">
                <a:latin typeface="Corbel"/>
                <a:cs typeface="Corbel"/>
              </a:rPr>
              <a:t> submit its</a:t>
            </a:r>
            <a:r>
              <a:rPr sz="2400" spc="30" dirty="0">
                <a:latin typeface="Corbel"/>
                <a:cs typeface="Corbel"/>
              </a:rPr>
              <a:t> </a:t>
            </a:r>
            <a:r>
              <a:rPr sz="2400" b="1" spc="-5" dirty="0">
                <a:solidFill>
                  <a:srgbClr val="2B8DAF"/>
                </a:solidFill>
                <a:latin typeface="Corbel"/>
                <a:cs typeface="Corbel"/>
              </a:rPr>
              <a:t>evaluation plan</a:t>
            </a:r>
            <a:r>
              <a:rPr sz="2400" b="1" spc="20" dirty="0">
                <a:solidFill>
                  <a:srgbClr val="2B8DAF"/>
                </a:solidFill>
                <a:latin typeface="Corbel"/>
                <a:cs typeface="Corbel"/>
              </a:rPr>
              <a:t> </a:t>
            </a:r>
            <a:r>
              <a:rPr sz="2400" spc="-5" dirty="0">
                <a:latin typeface="Corbel"/>
                <a:cs typeface="Corbel"/>
              </a:rPr>
              <a:t>in</a:t>
            </a:r>
            <a:r>
              <a:rPr sz="2400" dirty="0">
                <a:latin typeface="Corbel"/>
                <a:cs typeface="Corbel"/>
              </a:rPr>
              <a:t> </a:t>
            </a:r>
            <a:r>
              <a:rPr sz="2400" spc="-10" dirty="0">
                <a:latin typeface="Corbel"/>
                <a:cs typeface="Corbel"/>
              </a:rPr>
              <a:t>the</a:t>
            </a:r>
            <a:r>
              <a:rPr sz="2400" spc="20" dirty="0">
                <a:latin typeface="Corbel"/>
                <a:cs typeface="Corbel"/>
              </a:rPr>
              <a:t> </a:t>
            </a:r>
            <a:r>
              <a:rPr sz="2400" spc="-5" dirty="0">
                <a:latin typeface="Corbel"/>
                <a:cs typeface="Corbel"/>
              </a:rPr>
              <a:t>“Evaluation </a:t>
            </a:r>
            <a:r>
              <a:rPr sz="2400" spc="-465" dirty="0">
                <a:latin typeface="Corbel"/>
                <a:cs typeface="Corbel"/>
              </a:rPr>
              <a:t> </a:t>
            </a:r>
            <a:r>
              <a:rPr sz="2400" dirty="0">
                <a:latin typeface="Corbel"/>
                <a:cs typeface="Corbel"/>
              </a:rPr>
              <a:t>Summary or </a:t>
            </a:r>
            <a:r>
              <a:rPr sz="2400" spc="-5" dirty="0">
                <a:latin typeface="Corbel"/>
                <a:cs typeface="Corbel"/>
              </a:rPr>
              <a:t>Plan” section </a:t>
            </a:r>
            <a:r>
              <a:rPr sz="2400" dirty="0">
                <a:latin typeface="Corbel"/>
                <a:cs typeface="Corbel"/>
              </a:rPr>
              <a:t>of </a:t>
            </a:r>
            <a:r>
              <a:rPr sz="2400" spc="-10" dirty="0">
                <a:latin typeface="Corbel"/>
                <a:cs typeface="Corbel"/>
              </a:rPr>
              <a:t>the </a:t>
            </a:r>
            <a:r>
              <a:rPr sz="2400" spc="-5" dirty="0">
                <a:latin typeface="Corbel"/>
                <a:cs typeface="Corbel"/>
              </a:rPr>
              <a:t>Narratives </a:t>
            </a:r>
            <a:r>
              <a:rPr sz="2400" dirty="0">
                <a:latin typeface="Corbel"/>
                <a:cs typeface="Corbel"/>
              </a:rPr>
              <a:t>field </a:t>
            </a:r>
            <a:r>
              <a:rPr sz="2400" spc="-5" dirty="0">
                <a:latin typeface="Corbel"/>
                <a:cs typeface="Corbel"/>
              </a:rPr>
              <a:t>in </a:t>
            </a:r>
            <a:r>
              <a:rPr lang="en-US" sz="2400" spc="-25" dirty="0">
                <a:latin typeface="Corbel"/>
                <a:cs typeface="Corbel"/>
              </a:rPr>
              <a:t>AmeriCorps' </a:t>
            </a:r>
            <a:r>
              <a:rPr sz="2400" spc="-20" dirty="0">
                <a:latin typeface="Corbel"/>
                <a:cs typeface="Corbel"/>
              </a:rPr>
              <a:t> </a:t>
            </a:r>
            <a:r>
              <a:rPr sz="2400" dirty="0">
                <a:latin typeface="Corbel"/>
                <a:cs typeface="Corbel"/>
              </a:rPr>
              <a:t>web-based</a:t>
            </a:r>
            <a:r>
              <a:rPr sz="2400" spc="5" dirty="0">
                <a:latin typeface="Corbel"/>
                <a:cs typeface="Corbel"/>
              </a:rPr>
              <a:t> </a:t>
            </a:r>
            <a:r>
              <a:rPr sz="2400" spc="-5" dirty="0">
                <a:latin typeface="Corbel"/>
                <a:cs typeface="Corbel"/>
              </a:rPr>
              <a:t>management</a:t>
            </a:r>
            <a:r>
              <a:rPr sz="2400" spc="-10" dirty="0">
                <a:latin typeface="Corbel"/>
                <a:cs typeface="Corbel"/>
              </a:rPr>
              <a:t> </a:t>
            </a:r>
            <a:r>
              <a:rPr sz="2400" spc="-5" dirty="0">
                <a:latin typeface="Corbel"/>
                <a:cs typeface="Corbel"/>
              </a:rPr>
              <a:t>system.</a:t>
            </a:r>
            <a:r>
              <a:rPr lang="en-US" sz="2400" spc="-5" dirty="0">
                <a:latin typeface="Corbel"/>
                <a:cs typeface="Corbel"/>
              </a:rPr>
              <a:t/>
            </a:r>
            <a:br>
              <a:rPr lang="en-US" sz="2400" spc="-5" dirty="0">
                <a:latin typeface="Corbel"/>
                <a:cs typeface="Corbel"/>
              </a:rPr>
            </a:br>
            <a:r>
              <a:rPr lang="en-US" sz="2400" spc="10" dirty="0">
                <a:latin typeface="Corbel"/>
                <a:cs typeface="Corbel"/>
              </a:rPr>
              <a:t/>
            </a:r>
            <a:br>
              <a:rPr lang="en-US" sz="2400" spc="10" dirty="0">
                <a:latin typeface="Corbel"/>
                <a:cs typeface="Corbel"/>
              </a:rPr>
            </a:br>
            <a:r>
              <a:rPr sz="2400" spc="-5" dirty="0">
                <a:latin typeface="Corbel"/>
                <a:cs typeface="Corbel"/>
              </a:rPr>
              <a:t>If</a:t>
            </a:r>
            <a:r>
              <a:rPr sz="2400" spc="-10" dirty="0">
                <a:latin typeface="Corbel"/>
                <a:cs typeface="Corbel"/>
              </a:rPr>
              <a:t> the</a:t>
            </a:r>
            <a:r>
              <a:rPr sz="2400" dirty="0">
                <a:latin typeface="Corbel"/>
                <a:cs typeface="Corbel"/>
              </a:rPr>
              <a:t> </a:t>
            </a:r>
            <a:r>
              <a:rPr sz="2400" spc="-5" dirty="0">
                <a:latin typeface="Corbel"/>
                <a:cs typeface="Corbel"/>
              </a:rPr>
              <a:t>applicant</a:t>
            </a:r>
            <a:r>
              <a:rPr sz="2400" spc="15" dirty="0">
                <a:latin typeface="Corbel"/>
                <a:cs typeface="Corbel"/>
              </a:rPr>
              <a:t> </a:t>
            </a:r>
            <a:r>
              <a:rPr sz="2400" spc="-5" dirty="0">
                <a:latin typeface="Corbel"/>
                <a:cs typeface="Corbel"/>
              </a:rPr>
              <a:t>is recompeting </a:t>
            </a:r>
            <a:r>
              <a:rPr sz="2400" dirty="0">
                <a:latin typeface="Corbel"/>
                <a:cs typeface="Corbel"/>
              </a:rPr>
              <a:t>for a subsequent </a:t>
            </a:r>
            <a:r>
              <a:rPr sz="2400" spc="-5" dirty="0">
                <a:latin typeface="Corbel"/>
                <a:cs typeface="Corbel"/>
              </a:rPr>
              <a:t>time, </a:t>
            </a:r>
            <a:r>
              <a:rPr sz="2400" spc="-10" dirty="0">
                <a:latin typeface="Corbel"/>
                <a:cs typeface="Corbel"/>
              </a:rPr>
              <a:t>the </a:t>
            </a:r>
            <a:r>
              <a:rPr sz="2400" spc="-5" dirty="0">
                <a:latin typeface="Corbel"/>
                <a:cs typeface="Corbel"/>
              </a:rPr>
              <a:t>program </a:t>
            </a:r>
            <a:r>
              <a:rPr sz="2400" dirty="0">
                <a:latin typeface="Corbel"/>
                <a:cs typeface="Corbel"/>
              </a:rPr>
              <a:t>must </a:t>
            </a:r>
            <a:r>
              <a:rPr sz="2400" spc="5" dirty="0">
                <a:latin typeface="Corbel"/>
                <a:cs typeface="Corbel"/>
              </a:rPr>
              <a:t> </a:t>
            </a:r>
            <a:r>
              <a:rPr sz="2400" spc="-5" dirty="0">
                <a:latin typeface="Corbel"/>
                <a:cs typeface="Corbel"/>
              </a:rPr>
              <a:t>submit</a:t>
            </a:r>
            <a:r>
              <a:rPr sz="2400" dirty="0">
                <a:latin typeface="Corbel"/>
                <a:cs typeface="Corbel"/>
              </a:rPr>
              <a:t> </a:t>
            </a:r>
            <a:r>
              <a:rPr sz="2400" spc="-5" dirty="0">
                <a:latin typeface="Corbel"/>
                <a:cs typeface="Corbel"/>
              </a:rPr>
              <a:t>its</a:t>
            </a:r>
            <a:r>
              <a:rPr sz="2400" spc="10" dirty="0">
                <a:latin typeface="Corbel"/>
                <a:cs typeface="Corbel"/>
              </a:rPr>
              <a:t> </a:t>
            </a:r>
            <a:r>
              <a:rPr sz="2400" b="1" spc="-5" dirty="0">
                <a:solidFill>
                  <a:srgbClr val="2B8DAF"/>
                </a:solidFill>
                <a:latin typeface="Corbel"/>
                <a:cs typeface="Corbel"/>
              </a:rPr>
              <a:t>evaluation </a:t>
            </a:r>
            <a:r>
              <a:rPr sz="2400" b="1" dirty="0">
                <a:solidFill>
                  <a:srgbClr val="2B8DAF"/>
                </a:solidFill>
                <a:latin typeface="Corbel"/>
                <a:cs typeface="Corbel"/>
              </a:rPr>
              <a:t>report</a:t>
            </a:r>
            <a:r>
              <a:rPr sz="2400" b="1" spc="-45" dirty="0">
                <a:solidFill>
                  <a:srgbClr val="2B8DAF"/>
                </a:solidFill>
                <a:latin typeface="Corbel"/>
                <a:cs typeface="Corbel"/>
              </a:rPr>
              <a:t> </a:t>
            </a:r>
            <a:r>
              <a:rPr sz="2400" dirty="0">
                <a:latin typeface="Corbel"/>
                <a:cs typeface="Corbel"/>
              </a:rPr>
              <a:t>as</a:t>
            </a:r>
            <a:r>
              <a:rPr sz="2400" spc="-5" dirty="0">
                <a:latin typeface="Corbel"/>
                <a:cs typeface="Corbel"/>
              </a:rPr>
              <a:t> attachments</a:t>
            </a:r>
            <a:r>
              <a:rPr sz="2400" spc="25" dirty="0">
                <a:latin typeface="Corbel"/>
                <a:cs typeface="Corbel"/>
              </a:rPr>
              <a:t> </a:t>
            </a:r>
            <a:r>
              <a:rPr sz="2400" dirty="0">
                <a:latin typeface="Corbel"/>
                <a:cs typeface="Corbel"/>
              </a:rPr>
              <a:t>(see</a:t>
            </a:r>
            <a:r>
              <a:rPr sz="2400" spc="5" dirty="0">
                <a:latin typeface="Corbel"/>
                <a:cs typeface="Corbel"/>
              </a:rPr>
              <a:t> </a:t>
            </a:r>
            <a:r>
              <a:rPr sz="2400" spc="-10" dirty="0">
                <a:latin typeface="Corbel"/>
                <a:cs typeface="Corbel"/>
              </a:rPr>
              <a:t>the </a:t>
            </a:r>
            <a:r>
              <a:rPr sz="2400" i="1" spc="-5" dirty="0">
                <a:latin typeface="Corbel"/>
                <a:cs typeface="Corbel"/>
              </a:rPr>
              <a:t>Submission of Additional Documents </a:t>
            </a:r>
            <a:r>
              <a:rPr sz="2400" dirty="0">
                <a:latin typeface="Corbel"/>
                <a:cs typeface="Corbel"/>
              </a:rPr>
              <a:t>section for </a:t>
            </a:r>
            <a:r>
              <a:rPr sz="2400" spc="-5" dirty="0">
                <a:latin typeface="Corbel"/>
                <a:cs typeface="Corbel"/>
              </a:rPr>
              <a:t>more </a:t>
            </a:r>
            <a:r>
              <a:rPr sz="2400" dirty="0">
                <a:latin typeface="Corbel"/>
                <a:cs typeface="Corbel"/>
              </a:rPr>
              <a:t> </a:t>
            </a:r>
            <a:r>
              <a:rPr sz="2400" spc="-10" dirty="0">
                <a:latin typeface="Corbel"/>
                <a:cs typeface="Corbel"/>
              </a:rPr>
              <a:t>information)</a:t>
            </a:r>
            <a:r>
              <a:rPr sz="2400" dirty="0">
                <a:latin typeface="Corbel"/>
                <a:cs typeface="Corbel"/>
              </a:rPr>
              <a:t> </a:t>
            </a:r>
            <a:r>
              <a:rPr sz="2400" spc="-5" dirty="0">
                <a:latin typeface="Corbel"/>
                <a:cs typeface="Corbel"/>
              </a:rPr>
              <a:t>and </a:t>
            </a:r>
            <a:r>
              <a:rPr sz="2400" dirty="0">
                <a:latin typeface="Corbel"/>
                <a:cs typeface="Corbel"/>
              </a:rPr>
              <a:t>must</a:t>
            </a:r>
            <a:r>
              <a:rPr sz="2400" spc="-5" dirty="0">
                <a:latin typeface="Corbel"/>
                <a:cs typeface="Corbel"/>
              </a:rPr>
              <a:t> also</a:t>
            </a:r>
            <a:r>
              <a:rPr sz="2400" dirty="0">
                <a:latin typeface="Corbel"/>
                <a:cs typeface="Corbel"/>
              </a:rPr>
              <a:t> </a:t>
            </a:r>
            <a:r>
              <a:rPr sz="2400" spc="-5" dirty="0">
                <a:latin typeface="Corbel"/>
                <a:cs typeface="Corbel"/>
              </a:rPr>
              <a:t>submit </a:t>
            </a:r>
            <a:r>
              <a:rPr sz="2400" dirty="0">
                <a:latin typeface="Corbel"/>
                <a:cs typeface="Corbel"/>
              </a:rPr>
              <a:t>an</a:t>
            </a:r>
            <a:r>
              <a:rPr sz="2400" spc="-5" dirty="0">
                <a:latin typeface="Corbel"/>
                <a:cs typeface="Corbel"/>
              </a:rPr>
              <a:t> evaluation</a:t>
            </a:r>
            <a:r>
              <a:rPr sz="2400" spc="5" dirty="0">
                <a:latin typeface="Corbel"/>
                <a:cs typeface="Corbel"/>
              </a:rPr>
              <a:t> </a:t>
            </a:r>
            <a:r>
              <a:rPr sz="2400" spc="-5" dirty="0">
                <a:latin typeface="Corbel"/>
                <a:cs typeface="Corbel"/>
              </a:rPr>
              <a:t>plan</a:t>
            </a:r>
            <a:r>
              <a:rPr sz="2400" spc="5" dirty="0">
                <a:latin typeface="Corbel"/>
                <a:cs typeface="Corbel"/>
              </a:rPr>
              <a:t> </a:t>
            </a:r>
            <a:r>
              <a:rPr sz="2400" dirty="0">
                <a:latin typeface="Corbel"/>
                <a:cs typeface="Corbel"/>
              </a:rPr>
              <a:t>for</a:t>
            </a:r>
            <a:r>
              <a:rPr sz="2400" spc="5" dirty="0">
                <a:latin typeface="Corbel"/>
                <a:cs typeface="Corbel"/>
              </a:rPr>
              <a:t> </a:t>
            </a:r>
            <a:r>
              <a:rPr sz="2400" spc="-10" dirty="0">
                <a:latin typeface="Corbel"/>
                <a:cs typeface="Corbel"/>
              </a:rPr>
              <a:t>the </a:t>
            </a:r>
            <a:r>
              <a:rPr sz="2400" spc="-5" dirty="0">
                <a:latin typeface="Corbel"/>
                <a:cs typeface="Corbel"/>
              </a:rPr>
              <a:t>next three-year </a:t>
            </a:r>
            <a:r>
              <a:rPr sz="2400" dirty="0">
                <a:latin typeface="Corbel"/>
                <a:cs typeface="Corbel"/>
              </a:rPr>
              <a:t>period </a:t>
            </a:r>
            <a:r>
              <a:rPr sz="2400" spc="-5" dirty="0">
                <a:latin typeface="Corbel"/>
                <a:cs typeface="Corbel"/>
              </a:rPr>
              <a:t>in </a:t>
            </a:r>
            <a:r>
              <a:rPr sz="2400" spc="-10" dirty="0">
                <a:latin typeface="Corbel"/>
                <a:cs typeface="Corbel"/>
              </a:rPr>
              <a:t>the </a:t>
            </a:r>
            <a:r>
              <a:rPr sz="2400" spc="-5" dirty="0">
                <a:latin typeface="Corbel"/>
                <a:cs typeface="Corbel"/>
              </a:rPr>
              <a:t>“Evaluation </a:t>
            </a:r>
            <a:r>
              <a:rPr sz="2400" dirty="0">
                <a:latin typeface="Corbel"/>
                <a:cs typeface="Corbel"/>
              </a:rPr>
              <a:t>Summary or</a:t>
            </a:r>
            <a:r>
              <a:rPr sz="2400" spc="5" dirty="0">
                <a:latin typeface="Corbel"/>
                <a:cs typeface="Corbel"/>
              </a:rPr>
              <a:t> </a:t>
            </a:r>
            <a:r>
              <a:rPr sz="2400" spc="-5" dirty="0">
                <a:latin typeface="Corbel"/>
                <a:cs typeface="Corbel"/>
              </a:rPr>
              <a:t>Plan”</a:t>
            </a:r>
            <a:r>
              <a:rPr sz="2400" spc="10" dirty="0">
                <a:latin typeface="Corbel"/>
                <a:cs typeface="Corbel"/>
              </a:rPr>
              <a:t> </a:t>
            </a:r>
            <a:r>
              <a:rPr sz="2400" dirty="0">
                <a:latin typeface="Corbel"/>
                <a:cs typeface="Corbel"/>
              </a:rPr>
              <a:t>field</a:t>
            </a:r>
            <a:r>
              <a:rPr sz="2400" spc="5" dirty="0">
                <a:latin typeface="Corbel"/>
                <a:cs typeface="Corbel"/>
              </a:rPr>
              <a:t> </a:t>
            </a:r>
            <a:r>
              <a:rPr sz="2400" spc="-5" dirty="0">
                <a:latin typeface="Corbel"/>
                <a:cs typeface="Corbel"/>
              </a:rPr>
              <a:t>in</a:t>
            </a:r>
            <a:r>
              <a:rPr sz="2400" spc="5" dirty="0">
                <a:latin typeface="Corbel"/>
                <a:cs typeface="Corbel"/>
              </a:rPr>
              <a:t> </a:t>
            </a:r>
            <a:r>
              <a:rPr sz="2400" spc="-10" dirty="0">
                <a:latin typeface="Corbel"/>
                <a:cs typeface="Corbel"/>
              </a:rPr>
              <a:t>the</a:t>
            </a:r>
            <a:r>
              <a:rPr sz="2400" spc="15" dirty="0">
                <a:latin typeface="Corbel"/>
                <a:cs typeface="Corbel"/>
              </a:rPr>
              <a:t> </a:t>
            </a:r>
            <a:r>
              <a:rPr sz="2400" spc="-5" dirty="0">
                <a:latin typeface="Corbel"/>
                <a:cs typeface="Corbel"/>
              </a:rPr>
              <a:t>system.</a:t>
            </a:r>
            <a:r>
              <a:rPr sz="2400" dirty="0">
                <a:latin typeface="Corbel"/>
                <a:cs typeface="Corbel"/>
              </a:rPr>
              <a:t> </a:t>
            </a:r>
            <a:r>
              <a:rPr sz="2400" i="1" spc="-5" dirty="0">
                <a:latin typeface="Corbel"/>
                <a:cs typeface="Corbel"/>
              </a:rPr>
              <a:t>Evaluations</a:t>
            </a:r>
            <a:r>
              <a:rPr sz="2400" i="1" spc="25" dirty="0">
                <a:latin typeface="Corbel"/>
                <a:cs typeface="Corbel"/>
              </a:rPr>
              <a:t> </a:t>
            </a:r>
            <a:r>
              <a:rPr sz="2400" i="1" spc="-5" dirty="0">
                <a:latin typeface="Corbel"/>
                <a:cs typeface="Corbel"/>
              </a:rPr>
              <a:t>plans</a:t>
            </a:r>
            <a:r>
              <a:rPr sz="2400" i="1" spc="10" dirty="0">
                <a:latin typeface="Corbel"/>
                <a:cs typeface="Corbel"/>
              </a:rPr>
              <a:t> </a:t>
            </a:r>
            <a:r>
              <a:rPr sz="2400" i="1" spc="-5" dirty="0">
                <a:latin typeface="Corbel"/>
                <a:cs typeface="Corbel"/>
              </a:rPr>
              <a:t>submitted </a:t>
            </a:r>
            <a:r>
              <a:rPr sz="2400" i="1" dirty="0">
                <a:latin typeface="Corbel"/>
                <a:cs typeface="Corbel"/>
              </a:rPr>
              <a:t> </a:t>
            </a:r>
            <a:r>
              <a:rPr sz="2400" i="1" spc="-5" dirty="0">
                <a:latin typeface="Corbel"/>
                <a:cs typeface="Corbel"/>
              </a:rPr>
              <a:t>outside</a:t>
            </a:r>
            <a:r>
              <a:rPr sz="2400" i="1" dirty="0">
                <a:latin typeface="Corbel"/>
                <a:cs typeface="Corbel"/>
              </a:rPr>
              <a:t> of</a:t>
            </a:r>
            <a:r>
              <a:rPr sz="2400" i="1" spc="-10" dirty="0">
                <a:latin typeface="Corbel"/>
                <a:cs typeface="Corbel"/>
              </a:rPr>
              <a:t> the</a:t>
            </a:r>
            <a:r>
              <a:rPr sz="2400" i="1" dirty="0">
                <a:latin typeface="Corbel"/>
                <a:cs typeface="Corbel"/>
              </a:rPr>
              <a:t> </a:t>
            </a:r>
            <a:r>
              <a:rPr sz="2400" i="1" spc="-5" dirty="0">
                <a:latin typeface="Corbel"/>
                <a:cs typeface="Corbel"/>
              </a:rPr>
              <a:t>system</a:t>
            </a:r>
            <a:r>
              <a:rPr sz="2400" i="1" spc="10" dirty="0">
                <a:latin typeface="Corbel"/>
                <a:cs typeface="Corbel"/>
              </a:rPr>
              <a:t> </a:t>
            </a:r>
            <a:r>
              <a:rPr sz="2400" i="1" spc="-5" dirty="0">
                <a:latin typeface="Corbel"/>
                <a:cs typeface="Corbel"/>
              </a:rPr>
              <a:t>will</a:t>
            </a:r>
            <a:r>
              <a:rPr sz="2400" i="1" spc="15" dirty="0">
                <a:latin typeface="Corbel"/>
                <a:cs typeface="Corbel"/>
              </a:rPr>
              <a:t> </a:t>
            </a:r>
            <a:r>
              <a:rPr sz="2400" i="1" spc="-5" dirty="0">
                <a:latin typeface="Corbel"/>
                <a:cs typeface="Corbel"/>
              </a:rPr>
              <a:t>not</a:t>
            </a:r>
            <a:r>
              <a:rPr sz="2400" i="1" spc="-10" dirty="0">
                <a:latin typeface="Corbel"/>
                <a:cs typeface="Corbel"/>
              </a:rPr>
              <a:t> </a:t>
            </a:r>
            <a:r>
              <a:rPr sz="2400" i="1" spc="-5" dirty="0">
                <a:latin typeface="Corbel"/>
                <a:cs typeface="Corbel"/>
              </a:rPr>
              <a:t>be</a:t>
            </a:r>
            <a:r>
              <a:rPr sz="2400" i="1" spc="5" dirty="0">
                <a:latin typeface="Corbel"/>
                <a:cs typeface="Corbel"/>
              </a:rPr>
              <a:t> </a:t>
            </a:r>
            <a:r>
              <a:rPr sz="2400" i="1" spc="-5" dirty="0" smtClean="0">
                <a:latin typeface="Corbel"/>
                <a:cs typeface="Corbel"/>
              </a:rPr>
              <a:t>reviewed</a:t>
            </a:r>
            <a:endParaRPr lang="en-US" sz="2400" i="1" spc="-5" dirty="0" smtClean="0">
              <a:latin typeface="Corbel"/>
              <a:cs typeface="Corbel"/>
            </a:endParaRPr>
          </a:p>
          <a:p>
            <a:pPr marL="12700" marR="5080">
              <a:lnSpc>
                <a:spcPts val="2590"/>
              </a:lnSpc>
            </a:pPr>
            <a:endParaRPr lang="en-US" sz="2400" i="1" spc="-5" dirty="0">
              <a:latin typeface="Corbel"/>
              <a:cs typeface="Corbel"/>
            </a:endParaRPr>
          </a:p>
          <a:p>
            <a:pPr marL="12700" marR="5080">
              <a:lnSpc>
                <a:spcPts val="2590"/>
              </a:lnSpc>
            </a:pPr>
            <a:r>
              <a:rPr sz="2400" spc="-5" dirty="0" smtClean="0">
                <a:latin typeface="Corbel"/>
                <a:cs typeface="Corbel"/>
              </a:rPr>
              <a:t>.</a:t>
            </a:r>
            <a:endParaRPr sz="2400" dirty="0">
              <a:latin typeface="Corbel"/>
              <a:cs typeface="Corbel"/>
            </a:endParaRPr>
          </a:p>
        </p:txBody>
      </p:sp>
    </p:spTree>
    <p:extLst>
      <p:ext uri="{BB962C8B-B14F-4D97-AF65-F5344CB8AC3E}">
        <p14:creationId xmlns:p14="http://schemas.microsoft.com/office/powerpoint/2010/main" val="318307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3550" y="0"/>
            <a:ext cx="4852670" cy="1065530"/>
          </a:xfrm>
          <a:prstGeom prst="rect">
            <a:avLst/>
          </a:prstGeom>
        </p:spPr>
        <p:txBody>
          <a:bodyPr vert="horz" wrap="square" lIns="0" tIns="12700" rIns="0" bIns="0" rtlCol="0">
            <a:spAutoFit/>
          </a:bodyPr>
          <a:lstStyle/>
          <a:p>
            <a:pPr algn="ctr">
              <a:lnSpc>
                <a:spcPct val="100000"/>
              </a:lnSpc>
              <a:spcBef>
                <a:spcPts val="100"/>
              </a:spcBef>
            </a:pPr>
            <a:r>
              <a:rPr sz="3600" spc="-5" dirty="0">
                <a:solidFill>
                  <a:srgbClr val="2B8DAF"/>
                </a:solidFill>
              </a:rPr>
              <a:t>Important to</a:t>
            </a:r>
            <a:r>
              <a:rPr sz="3600" spc="-15" dirty="0">
                <a:solidFill>
                  <a:srgbClr val="2B8DAF"/>
                </a:solidFill>
              </a:rPr>
              <a:t> </a:t>
            </a:r>
            <a:r>
              <a:rPr sz="3600" spc="-5" dirty="0">
                <a:solidFill>
                  <a:srgbClr val="2B8DAF"/>
                </a:solidFill>
              </a:rPr>
              <a:t>your</a:t>
            </a:r>
            <a:r>
              <a:rPr sz="3600" spc="-20" dirty="0">
                <a:solidFill>
                  <a:srgbClr val="2B8DAF"/>
                </a:solidFill>
              </a:rPr>
              <a:t> </a:t>
            </a:r>
            <a:r>
              <a:rPr sz="3600" spc="-5" dirty="0">
                <a:solidFill>
                  <a:srgbClr val="2B8DAF"/>
                </a:solidFill>
              </a:rPr>
              <a:t>Budget</a:t>
            </a:r>
            <a:endParaRPr sz="3600" dirty="0"/>
          </a:p>
          <a:p>
            <a:pPr algn="ctr">
              <a:lnSpc>
                <a:spcPct val="100000"/>
              </a:lnSpc>
              <a:spcBef>
                <a:spcPts val="25"/>
              </a:spcBef>
            </a:pPr>
            <a:r>
              <a:rPr sz="3200" spc="-5" dirty="0">
                <a:solidFill>
                  <a:srgbClr val="000000"/>
                </a:solidFill>
              </a:rPr>
              <a:t>What</a:t>
            </a:r>
            <a:r>
              <a:rPr sz="3200" spc="-20" dirty="0">
                <a:solidFill>
                  <a:srgbClr val="000000"/>
                </a:solidFill>
              </a:rPr>
              <a:t> </a:t>
            </a:r>
            <a:r>
              <a:rPr sz="3200" dirty="0">
                <a:solidFill>
                  <a:srgbClr val="000000"/>
                </a:solidFill>
              </a:rPr>
              <a:t>is</a:t>
            </a:r>
            <a:r>
              <a:rPr sz="3200" spc="-10" dirty="0">
                <a:solidFill>
                  <a:srgbClr val="000000"/>
                </a:solidFill>
              </a:rPr>
              <a:t> </a:t>
            </a:r>
            <a:r>
              <a:rPr sz="3200" dirty="0">
                <a:solidFill>
                  <a:srgbClr val="000000"/>
                </a:solidFill>
              </a:rPr>
              <a:t>a</a:t>
            </a:r>
            <a:r>
              <a:rPr sz="3200" spc="-140" dirty="0">
                <a:solidFill>
                  <a:srgbClr val="000000"/>
                </a:solidFill>
              </a:rPr>
              <a:t> </a:t>
            </a:r>
            <a:r>
              <a:rPr sz="3200" spc="-5" dirty="0">
                <a:solidFill>
                  <a:srgbClr val="000000"/>
                </a:solidFill>
              </a:rPr>
              <a:t>Cost</a:t>
            </a:r>
            <a:r>
              <a:rPr sz="3200" dirty="0">
                <a:solidFill>
                  <a:srgbClr val="000000"/>
                </a:solidFill>
              </a:rPr>
              <a:t> </a:t>
            </a:r>
            <a:r>
              <a:rPr sz="3200" spc="-50" dirty="0">
                <a:solidFill>
                  <a:srgbClr val="000000"/>
                </a:solidFill>
              </a:rPr>
              <a:t>Per</a:t>
            </a:r>
            <a:r>
              <a:rPr sz="3200" spc="-5" dirty="0">
                <a:solidFill>
                  <a:srgbClr val="000000"/>
                </a:solidFill>
              </a:rPr>
              <a:t> MSY?</a:t>
            </a:r>
            <a:endParaRPr sz="3200" dirty="0"/>
          </a:p>
        </p:txBody>
      </p:sp>
      <p:sp>
        <p:nvSpPr>
          <p:cNvPr id="3" name="object 3"/>
          <p:cNvSpPr txBox="1"/>
          <p:nvPr/>
        </p:nvSpPr>
        <p:spPr>
          <a:xfrm>
            <a:off x="228601" y="4718558"/>
            <a:ext cx="8832214" cy="1612900"/>
          </a:xfrm>
          <a:prstGeom prst="rect">
            <a:avLst/>
          </a:prstGeom>
        </p:spPr>
        <p:txBody>
          <a:bodyPr vert="horz" wrap="square" lIns="0" tIns="83185" rIns="0" bIns="0" rtlCol="0">
            <a:spAutoFit/>
          </a:bodyPr>
          <a:lstStyle/>
          <a:p>
            <a:pPr marL="299085" marR="565785" indent="-287020">
              <a:lnSpc>
                <a:spcPct val="80000"/>
              </a:lnSpc>
              <a:spcBef>
                <a:spcPts val="655"/>
              </a:spcBef>
              <a:buClr>
                <a:srgbClr val="8D1414"/>
              </a:buClr>
              <a:buSzPct val="143478"/>
              <a:buChar char="•"/>
              <a:tabLst>
                <a:tab pos="299720" algn="l"/>
              </a:tabLst>
            </a:pPr>
            <a:r>
              <a:rPr sz="2300" spc="-5" dirty="0">
                <a:latin typeface="Corbel" panose="020B0503020204020204" pitchFamily="34" charset="0"/>
                <a:cs typeface="Arial"/>
              </a:rPr>
              <a:t>T</a:t>
            </a:r>
            <a:r>
              <a:rPr sz="2300" dirty="0">
                <a:latin typeface="Corbel" panose="020B0503020204020204" pitchFamily="34" charset="0"/>
                <a:cs typeface="Arial"/>
              </a:rPr>
              <a:t>he</a:t>
            </a:r>
            <a:r>
              <a:rPr sz="2300" spc="-30" dirty="0">
                <a:latin typeface="Corbel" panose="020B0503020204020204" pitchFamily="34" charset="0"/>
                <a:cs typeface="Arial"/>
              </a:rPr>
              <a:t> </a:t>
            </a:r>
            <a:r>
              <a:rPr sz="2300" spc="-5" dirty="0">
                <a:latin typeface="Corbel" panose="020B0503020204020204" pitchFamily="34" charset="0"/>
                <a:cs typeface="Arial"/>
              </a:rPr>
              <a:t>f</a:t>
            </a:r>
            <a:r>
              <a:rPr sz="2300" dirty="0">
                <a:latin typeface="Corbel" panose="020B0503020204020204" pitchFamily="34" charset="0"/>
                <a:cs typeface="Arial"/>
              </a:rPr>
              <a:t>ederal</a:t>
            </a:r>
            <a:r>
              <a:rPr sz="2300" spc="-170" dirty="0">
                <a:latin typeface="Corbel" panose="020B0503020204020204" pitchFamily="34" charset="0"/>
                <a:cs typeface="Arial"/>
              </a:rPr>
              <a:t> </a:t>
            </a:r>
            <a:r>
              <a:rPr sz="2300" spc="-5" dirty="0">
                <a:latin typeface="Corbel" panose="020B0503020204020204" pitchFamily="34" charset="0"/>
                <a:cs typeface="Arial"/>
              </a:rPr>
              <a:t>A</a:t>
            </a:r>
            <a:r>
              <a:rPr sz="2300" dirty="0">
                <a:latin typeface="Corbel" panose="020B0503020204020204" pitchFamily="34" charset="0"/>
                <a:cs typeface="Arial"/>
              </a:rPr>
              <a:t>meriCor</a:t>
            </a:r>
            <a:r>
              <a:rPr sz="2300" spc="-10" dirty="0">
                <a:latin typeface="Corbel" panose="020B0503020204020204" pitchFamily="34" charset="0"/>
                <a:cs typeface="Arial"/>
              </a:rPr>
              <a:t>p</a:t>
            </a:r>
            <a:r>
              <a:rPr sz="2300" dirty="0">
                <a:latin typeface="Corbel" panose="020B0503020204020204" pitchFamily="34" charset="0"/>
                <a:cs typeface="Arial"/>
              </a:rPr>
              <a:t>s</a:t>
            </a:r>
            <a:r>
              <a:rPr sz="2300" spc="-40" dirty="0">
                <a:latin typeface="Corbel" panose="020B0503020204020204" pitchFamily="34" charset="0"/>
                <a:cs typeface="Arial"/>
              </a:rPr>
              <a:t> </a:t>
            </a:r>
            <a:r>
              <a:rPr sz="2300" dirty="0">
                <a:latin typeface="Corbel" panose="020B0503020204020204" pitchFamily="34" charset="0"/>
                <a:cs typeface="Arial"/>
              </a:rPr>
              <a:t>grant</a:t>
            </a:r>
            <a:r>
              <a:rPr sz="2300" spc="-45" dirty="0">
                <a:latin typeface="Corbel" panose="020B0503020204020204" pitchFamily="34" charset="0"/>
                <a:cs typeface="Arial"/>
              </a:rPr>
              <a:t> </a:t>
            </a:r>
            <a:r>
              <a:rPr sz="2300" dirty="0">
                <a:latin typeface="Corbel" panose="020B0503020204020204" pitchFamily="34" charset="0"/>
                <a:cs typeface="Arial"/>
              </a:rPr>
              <a:t>is</a:t>
            </a:r>
            <a:r>
              <a:rPr sz="2300" spc="-5" dirty="0">
                <a:latin typeface="Corbel" panose="020B0503020204020204" pitchFamily="34" charset="0"/>
                <a:cs typeface="Arial"/>
              </a:rPr>
              <a:t> </a:t>
            </a:r>
            <a:r>
              <a:rPr sz="2300" dirty="0">
                <a:latin typeface="Corbel" panose="020B0503020204020204" pitchFamily="34" charset="0"/>
                <a:cs typeface="Arial"/>
              </a:rPr>
              <a:t>ba</a:t>
            </a:r>
            <a:r>
              <a:rPr sz="2300" spc="-5" dirty="0">
                <a:latin typeface="Corbel" panose="020B0503020204020204" pitchFamily="34" charset="0"/>
                <a:cs typeface="Arial"/>
              </a:rPr>
              <a:t>s</a:t>
            </a:r>
            <a:r>
              <a:rPr sz="2300" dirty="0">
                <a:latin typeface="Corbel" panose="020B0503020204020204" pitchFamily="34" charset="0"/>
                <a:cs typeface="Arial"/>
              </a:rPr>
              <a:t>ed</a:t>
            </a:r>
            <a:r>
              <a:rPr sz="2300" spc="-40" dirty="0">
                <a:latin typeface="Corbel" panose="020B0503020204020204" pitchFamily="34" charset="0"/>
                <a:cs typeface="Arial"/>
              </a:rPr>
              <a:t> </a:t>
            </a:r>
            <a:r>
              <a:rPr sz="2300" dirty="0">
                <a:latin typeface="Corbel" panose="020B0503020204020204" pitchFamily="34" charset="0"/>
                <a:cs typeface="Arial"/>
              </a:rPr>
              <a:t>on</a:t>
            </a:r>
            <a:r>
              <a:rPr sz="2300" spc="-15" dirty="0">
                <a:latin typeface="Corbel" panose="020B0503020204020204" pitchFamily="34" charset="0"/>
                <a:cs typeface="Arial"/>
              </a:rPr>
              <a:t> </a:t>
            </a:r>
            <a:r>
              <a:rPr sz="2300" spc="-5" dirty="0">
                <a:latin typeface="Corbel" panose="020B0503020204020204" pitchFamily="34" charset="0"/>
                <a:cs typeface="Arial"/>
              </a:rPr>
              <a:t>t</a:t>
            </a:r>
            <a:r>
              <a:rPr sz="2300" dirty="0">
                <a:latin typeface="Corbel" panose="020B0503020204020204" pitchFamily="34" charset="0"/>
                <a:cs typeface="Arial"/>
              </a:rPr>
              <a:t>he</a:t>
            </a:r>
            <a:r>
              <a:rPr sz="2300" spc="-30" dirty="0">
                <a:latin typeface="Corbel" panose="020B0503020204020204" pitchFamily="34" charset="0"/>
                <a:cs typeface="Arial"/>
              </a:rPr>
              <a:t> </a:t>
            </a:r>
            <a:r>
              <a:rPr sz="2300" dirty="0">
                <a:latin typeface="Corbel" panose="020B0503020204020204" pitchFamily="34" charset="0"/>
                <a:cs typeface="Arial"/>
              </a:rPr>
              <a:t>number</a:t>
            </a:r>
            <a:r>
              <a:rPr sz="2300" spc="-55" dirty="0">
                <a:latin typeface="Corbel" panose="020B0503020204020204" pitchFamily="34" charset="0"/>
                <a:cs typeface="Arial"/>
              </a:rPr>
              <a:t> </a:t>
            </a:r>
            <a:r>
              <a:rPr sz="2300" dirty="0">
                <a:latin typeface="Corbel" panose="020B0503020204020204" pitchFamily="34" charset="0"/>
                <a:cs typeface="Arial"/>
              </a:rPr>
              <a:t>of  </a:t>
            </a:r>
            <a:r>
              <a:rPr sz="2300" spc="-5" dirty="0">
                <a:latin typeface="Corbel" panose="020B0503020204020204" pitchFamily="34" charset="0"/>
                <a:cs typeface="Arial"/>
              </a:rPr>
              <a:t>MSY’s</a:t>
            </a:r>
            <a:r>
              <a:rPr sz="2300" spc="-20" dirty="0">
                <a:latin typeface="Corbel" panose="020B0503020204020204" pitchFamily="34" charset="0"/>
                <a:cs typeface="Arial"/>
              </a:rPr>
              <a:t> </a:t>
            </a:r>
            <a:r>
              <a:rPr sz="2300" dirty="0">
                <a:latin typeface="Corbel" panose="020B0503020204020204" pitchFamily="34" charset="0"/>
                <a:cs typeface="Arial"/>
              </a:rPr>
              <a:t>(or</a:t>
            </a:r>
            <a:r>
              <a:rPr sz="2300" spc="-30" dirty="0">
                <a:latin typeface="Corbel" panose="020B0503020204020204" pitchFamily="34" charset="0"/>
                <a:cs typeface="Arial"/>
              </a:rPr>
              <a:t> </a:t>
            </a:r>
            <a:r>
              <a:rPr sz="2300" spc="-10" dirty="0">
                <a:latin typeface="Corbel" panose="020B0503020204020204" pitchFamily="34" charset="0"/>
                <a:cs typeface="Arial"/>
              </a:rPr>
              <a:t>FTE’s)</a:t>
            </a:r>
            <a:r>
              <a:rPr sz="2300" spc="-15" dirty="0">
                <a:latin typeface="Corbel" panose="020B0503020204020204" pitchFamily="34" charset="0"/>
                <a:cs typeface="Arial"/>
              </a:rPr>
              <a:t> </a:t>
            </a:r>
            <a:r>
              <a:rPr sz="2300" dirty="0">
                <a:latin typeface="Corbel" panose="020B0503020204020204" pitchFamily="34" charset="0"/>
                <a:cs typeface="Arial"/>
              </a:rPr>
              <a:t>multiplied</a:t>
            </a:r>
            <a:r>
              <a:rPr sz="2300" spc="-55" dirty="0">
                <a:latin typeface="Corbel" panose="020B0503020204020204" pitchFamily="34" charset="0"/>
                <a:cs typeface="Arial"/>
              </a:rPr>
              <a:t> </a:t>
            </a:r>
            <a:r>
              <a:rPr sz="2300" dirty="0">
                <a:latin typeface="Corbel" panose="020B0503020204020204" pitchFamily="34" charset="0"/>
                <a:cs typeface="Arial"/>
              </a:rPr>
              <a:t>by</a:t>
            </a:r>
            <a:r>
              <a:rPr sz="2300" spc="-15" dirty="0">
                <a:latin typeface="Corbel" panose="020B0503020204020204" pitchFamily="34" charset="0"/>
                <a:cs typeface="Arial"/>
              </a:rPr>
              <a:t> </a:t>
            </a:r>
            <a:r>
              <a:rPr sz="2300" dirty="0" smtClean="0">
                <a:latin typeface="Corbel" panose="020B0503020204020204" pitchFamily="34" charset="0"/>
                <a:cs typeface="Arial"/>
              </a:rPr>
              <a:t>$</a:t>
            </a:r>
            <a:r>
              <a:rPr lang="en-US" sz="2300" dirty="0" smtClean="0">
                <a:latin typeface="Corbel" panose="020B0503020204020204" pitchFamily="34" charset="0"/>
                <a:cs typeface="Arial"/>
              </a:rPr>
              <a:t>23,000</a:t>
            </a:r>
            <a:endParaRPr sz="2300" dirty="0">
              <a:latin typeface="Corbel" panose="020B0503020204020204" pitchFamily="34" charset="0"/>
              <a:cs typeface="Arial"/>
            </a:endParaRPr>
          </a:p>
          <a:p>
            <a:pPr marL="286385" marR="5080" indent="-192405">
              <a:lnSpc>
                <a:spcPct val="80000"/>
              </a:lnSpc>
              <a:spcBef>
                <a:spcPts val="900"/>
              </a:spcBef>
              <a:tabLst>
                <a:tab pos="1648460" algn="l"/>
              </a:tabLst>
            </a:pPr>
            <a:r>
              <a:rPr sz="1550" dirty="0">
                <a:solidFill>
                  <a:srgbClr val="8D1414"/>
                </a:solidFill>
                <a:latin typeface="Corbel" panose="020B0503020204020204" pitchFamily="34" charset="0"/>
                <a:cs typeface="Wingdings"/>
              </a:rPr>
              <a:t></a:t>
            </a:r>
            <a:r>
              <a:rPr lang="en-US" sz="1550" spc="325" dirty="0">
                <a:solidFill>
                  <a:srgbClr val="8D1414"/>
                </a:solidFill>
                <a:latin typeface="Corbel" panose="020B0503020204020204" pitchFamily="34" charset="0"/>
                <a:cs typeface="Times New Roman"/>
              </a:rPr>
              <a:t> </a:t>
            </a:r>
            <a:r>
              <a:rPr lang="en-US" sz="2300" spc="-5" dirty="0">
                <a:latin typeface="Corbel" panose="020B0503020204020204" pitchFamily="34" charset="0"/>
                <a:cs typeface="Arial"/>
              </a:rPr>
              <a:t>EXAMPLE</a:t>
            </a:r>
            <a:r>
              <a:rPr sz="2300" spc="-5" dirty="0">
                <a:latin typeface="Corbel" panose="020B0503020204020204" pitchFamily="34" charset="0"/>
                <a:cs typeface="Arial"/>
              </a:rPr>
              <a:t>:	An</a:t>
            </a:r>
            <a:r>
              <a:rPr sz="2300" spc="-15" dirty="0">
                <a:latin typeface="Corbel" panose="020B0503020204020204" pitchFamily="34" charset="0"/>
                <a:cs typeface="Arial"/>
              </a:rPr>
              <a:t> </a:t>
            </a:r>
            <a:r>
              <a:rPr sz="2300" dirty="0">
                <a:latin typeface="Corbel" panose="020B0503020204020204" pitchFamily="34" charset="0"/>
                <a:cs typeface="Arial"/>
              </a:rPr>
              <a:t>applicant</a:t>
            </a:r>
            <a:r>
              <a:rPr sz="2300" spc="-50" dirty="0">
                <a:latin typeface="Corbel" panose="020B0503020204020204" pitchFamily="34" charset="0"/>
                <a:cs typeface="Arial"/>
              </a:rPr>
              <a:t> </a:t>
            </a:r>
            <a:r>
              <a:rPr sz="2300" spc="-5" dirty="0">
                <a:latin typeface="Corbel" panose="020B0503020204020204" pitchFamily="34" charset="0"/>
                <a:cs typeface="Arial"/>
              </a:rPr>
              <a:t>requesting</a:t>
            </a:r>
            <a:r>
              <a:rPr sz="2300" spc="-40" dirty="0">
                <a:latin typeface="Corbel" panose="020B0503020204020204" pitchFamily="34" charset="0"/>
                <a:cs typeface="Arial"/>
              </a:rPr>
              <a:t> </a:t>
            </a:r>
            <a:r>
              <a:rPr lang="en-US" sz="2300" dirty="0">
                <a:latin typeface="Corbel" panose="020B0503020204020204" pitchFamily="34" charset="0"/>
                <a:cs typeface="Arial"/>
              </a:rPr>
              <a:t>1</a:t>
            </a:r>
            <a:r>
              <a:rPr sz="2300" dirty="0">
                <a:latin typeface="Corbel" panose="020B0503020204020204" pitchFamily="34" charset="0"/>
                <a:cs typeface="Arial"/>
              </a:rPr>
              <a:t>0</a:t>
            </a:r>
            <a:r>
              <a:rPr sz="2300" spc="-30" dirty="0">
                <a:latin typeface="Corbel" panose="020B0503020204020204" pitchFamily="34" charset="0"/>
                <a:cs typeface="Arial"/>
              </a:rPr>
              <a:t> </a:t>
            </a:r>
            <a:r>
              <a:rPr sz="2300" dirty="0">
                <a:latin typeface="Corbel" panose="020B0503020204020204" pitchFamily="34" charset="0"/>
                <a:cs typeface="Arial"/>
              </a:rPr>
              <a:t>full-time</a:t>
            </a:r>
            <a:r>
              <a:rPr sz="2300" spc="-40" dirty="0">
                <a:latin typeface="Corbel" panose="020B0503020204020204" pitchFamily="34" charset="0"/>
                <a:cs typeface="Arial"/>
              </a:rPr>
              <a:t> </a:t>
            </a:r>
            <a:r>
              <a:rPr sz="2300" dirty="0">
                <a:latin typeface="Corbel" panose="020B0503020204020204" pitchFamily="34" charset="0"/>
                <a:cs typeface="Arial"/>
              </a:rPr>
              <a:t>members</a:t>
            </a:r>
            <a:r>
              <a:rPr sz="2300" spc="-45" dirty="0">
                <a:latin typeface="Corbel" panose="020B0503020204020204" pitchFamily="34" charset="0"/>
                <a:cs typeface="Arial"/>
              </a:rPr>
              <a:t> </a:t>
            </a:r>
            <a:r>
              <a:rPr sz="2300" dirty="0">
                <a:latin typeface="Corbel" panose="020B0503020204020204" pitchFamily="34" charset="0"/>
                <a:cs typeface="Arial"/>
              </a:rPr>
              <a:t>may </a:t>
            </a:r>
            <a:r>
              <a:rPr sz="2300" spc="-625" dirty="0">
                <a:latin typeface="Corbel" panose="020B0503020204020204" pitchFamily="34" charset="0"/>
                <a:cs typeface="Arial"/>
              </a:rPr>
              <a:t> </a:t>
            </a:r>
            <a:r>
              <a:rPr sz="2300" dirty="0">
                <a:latin typeface="Corbel" panose="020B0503020204020204" pitchFamily="34" charset="0"/>
                <a:cs typeface="Arial"/>
              </a:rPr>
              <a:t>apply </a:t>
            </a:r>
            <a:r>
              <a:rPr sz="2300" spc="-5" dirty="0">
                <a:latin typeface="Corbel" panose="020B0503020204020204" pitchFamily="34" charset="0"/>
                <a:cs typeface="Arial"/>
              </a:rPr>
              <a:t>for </a:t>
            </a:r>
            <a:r>
              <a:rPr sz="2300" dirty="0">
                <a:latin typeface="Corbel" panose="020B0503020204020204" pitchFamily="34" charset="0"/>
                <a:cs typeface="Arial"/>
              </a:rPr>
              <a:t>a maximum of </a:t>
            </a:r>
            <a:r>
              <a:rPr sz="2300" spc="-5" dirty="0">
                <a:latin typeface="Corbel" panose="020B0503020204020204" pitchFamily="34" charset="0"/>
                <a:cs typeface="Arial"/>
              </a:rPr>
              <a:t>$</a:t>
            </a:r>
            <a:r>
              <a:rPr lang="en-US" sz="2300" spc="-5" dirty="0" smtClean="0">
                <a:latin typeface="Corbel" panose="020B0503020204020204" pitchFamily="34" charset="0"/>
                <a:cs typeface="Arial"/>
              </a:rPr>
              <a:t>230,000</a:t>
            </a:r>
            <a:r>
              <a:rPr sz="2300" spc="-5" dirty="0" smtClean="0">
                <a:latin typeface="Corbel" panose="020B0503020204020204" pitchFamily="34" charset="0"/>
                <a:cs typeface="Arial"/>
              </a:rPr>
              <a:t> </a:t>
            </a:r>
            <a:r>
              <a:rPr sz="2300" dirty="0">
                <a:latin typeface="Corbel" panose="020B0503020204020204" pitchFamily="34" charset="0"/>
                <a:cs typeface="Arial"/>
              </a:rPr>
              <a:t>and a program of 18 full- </a:t>
            </a:r>
            <a:r>
              <a:rPr sz="2300" spc="5" dirty="0">
                <a:latin typeface="Corbel" panose="020B0503020204020204" pitchFamily="34" charset="0"/>
                <a:cs typeface="Arial"/>
              </a:rPr>
              <a:t> </a:t>
            </a:r>
            <a:r>
              <a:rPr sz="2300" dirty="0">
                <a:latin typeface="Corbel" panose="020B0503020204020204" pitchFamily="34" charset="0"/>
                <a:cs typeface="Arial"/>
              </a:rPr>
              <a:t>time</a:t>
            </a:r>
            <a:r>
              <a:rPr sz="2300" spc="-20" dirty="0">
                <a:latin typeface="Corbel" panose="020B0503020204020204" pitchFamily="34" charset="0"/>
                <a:cs typeface="Arial"/>
              </a:rPr>
              <a:t> </a:t>
            </a:r>
            <a:r>
              <a:rPr sz="2300" dirty="0">
                <a:latin typeface="Corbel" panose="020B0503020204020204" pitchFamily="34" charset="0"/>
                <a:cs typeface="Arial"/>
              </a:rPr>
              <a:t>members</a:t>
            </a:r>
            <a:r>
              <a:rPr sz="2300" spc="-15" dirty="0">
                <a:latin typeface="Corbel" panose="020B0503020204020204" pitchFamily="34" charset="0"/>
                <a:cs typeface="Arial"/>
              </a:rPr>
              <a:t> </a:t>
            </a:r>
            <a:r>
              <a:rPr sz="2300" spc="-5" dirty="0">
                <a:latin typeface="Corbel" panose="020B0503020204020204" pitchFamily="34" charset="0"/>
                <a:cs typeface="Arial"/>
              </a:rPr>
              <a:t>may</a:t>
            </a:r>
            <a:r>
              <a:rPr sz="2300" spc="-40" dirty="0">
                <a:latin typeface="Corbel" panose="020B0503020204020204" pitchFamily="34" charset="0"/>
                <a:cs typeface="Arial"/>
              </a:rPr>
              <a:t> </a:t>
            </a:r>
            <a:r>
              <a:rPr sz="2300" dirty="0">
                <a:latin typeface="Corbel" panose="020B0503020204020204" pitchFamily="34" charset="0"/>
                <a:cs typeface="Arial"/>
              </a:rPr>
              <a:t>apply</a:t>
            </a:r>
            <a:r>
              <a:rPr sz="2300" spc="-30" dirty="0">
                <a:latin typeface="Corbel" panose="020B0503020204020204" pitchFamily="34" charset="0"/>
                <a:cs typeface="Arial"/>
              </a:rPr>
              <a:t> </a:t>
            </a:r>
            <a:r>
              <a:rPr sz="2300" spc="-5" dirty="0">
                <a:latin typeface="Corbel" panose="020B0503020204020204" pitchFamily="34" charset="0"/>
                <a:cs typeface="Arial"/>
              </a:rPr>
              <a:t>for</a:t>
            </a:r>
            <a:r>
              <a:rPr sz="2300" spc="-15" dirty="0">
                <a:latin typeface="Corbel" panose="020B0503020204020204" pitchFamily="34" charset="0"/>
                <a:cs typeface="Arial"/>
              </a:rPr>
              <a:t> </a:t>
            </a:r>
            <a:r>
              <a:rPr sz="2300" dirty="0">
                <a:latin typeface="Corbel" panose="020B0503020204020204" pitchFamily="34" charset="0"/>
                <a:cs typeface="Arial"/>
              </a:rPr>
              <a:t>a</a:t>
            </a:r>
            <a:r>
              <a:rPr sz="2300" spc="-15" dirty="0">
                <a:latin typeface="Corbel" panose="020B0503020204020204" pitchFamily="34" charset="0"/>
                <a:cs typeface="Arial"/>
              </a:rPr>
              <a:t> </a:t>
            </a:r>
            <a:r>
              <a:rPr sz="2300" dirty="0">
                <a:latin typeface="Corbel" panose="020B0503020204020204" pitchFamily="34" charset="0"/>
                <a:cs typeface="Arial"/>
              </a:rPr>
              <a:t>maximum</a:t>
            </a:r>
            <a:r>
              <a:rPr sz="2300" spc="-40" dirty="0">
                <a:latin typeface="Corbel" panose="020B0503020204020204" pitchFamily="34" charset="0"/>
                <a:cs typeface="Arial"/>
              </a:rPr>
              <a:t> </a:t>
            </a:r>
            <a:r>
              <a:rPr sz="2300" dirty="0">
                <a:latin typeface="Corbel" panose="020B0503020204020204" pitchFamily="34" charset="0"/>
                <a:cs typeface="Arial"/>
              </a:rPr>
              <a:t>of</a:t>
            </a:r>
            <a:r>
              <a:rPr sz="2300" spc="-5" dirty="0">
                <a:latin typeface="Corbel" panose="020B0503020204020204" pitchFamily="34" charset="0"/>
                <a:cs typeface="Arial"/>
              </a:rPr>
              <a:t> </a:t>
            </a:r>
            <a:r>
              <a:rPr sz="2300" spc="-5" dirty="0" smtClean="0">
                <a:latin typeface="Corbel" panose="020B0503020204020204" pitchFamily="34" charset="0"/>
                <a:cs typeface="Arial"/>
              </a:rPr>
              <a:t>$</a:t>
            </a:r>
            <a:r>
              <a:rPr lang="en-US" sz="2300" spc="-5" dirty="0" smtClean="0">
                <a:latin typeface="Corbel" panose="020B0503020204020204" pitchFamily="34" charset="0"/>
                <a:cs typeface="Arial"/>
              </a:rPr>
              <a:t>414,000</a:t>
            </a:r>
            <a:r>
              <a:rPr sz="2300" spc="-5" dirty="0" smtClean="0">
                <a:latin typeface="Corbel" panose="020B0503020204020204" pitchFamily="34" charset="0"/>
                <a:cs typeface="Arial"/>
              </a:rPr>
              <a:t>.</a:t>
            </a:r>
            <a:endParaRPr sz="2300" dirty="0">
              <a:latin typeface="Corbel" panose="020B0503020204020204" pitchFamily="34" charset="0"/>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642323142"/>
              </p:ext>
            </p:extLst>
          </p:nvPr>
        </p:nvGraphicFramePr>
        <p:xfrm>
          <a:off x="984250" y="1289050"/>
          <a:ext cx="7467600" cy="3355973"/>
        </p:xfrm>
        <a:graphic>
          <a:graphicData uri="http://schemas.openxmlformats.org/drawingml/2006/table">
            <a:tbl>
              <a:tblPr firstRow="1" bandRow="1">
                <a:tableStyleId>{2D5ABB26-0587-4C30-8999-92F81FD0307C}</a:tableStyleId>
              </a:tblPr>
              <a:tblGrid>
                <a:gridCol w="5492750">
                  <a:extLst>
                    <a:ext uri="{9D8B030D-6E8A-4147-A177-3AD203B41FA5}">
                      <a16:colId xmlns:a16="http://schemas.microsoft.com/office/drawing/2014/main" val="20000"/>
                    </a:ext>
                  </a:extLst>
                </a:gridCol>
                <a:gridCol w="1974850">
                  <a:extLst>
                    <a:ext uri="{9D8B030D-6E8A-4147-A177-3AD203B41FA5}">
                      <a16:colId xmlns:a16="http://schemas.microsoft.com/office/drawing/2014/main" val="20001"/>
                    </a:ext>
                  </a:extLst>
                </a:gridCol>
              </a:tblGrid>
              <a:tr h="610242">
                <a:tc>
                  <a:txBody>
                    <a:bodyPr/>
                    <a:lstStyle/>
                    <a:p>
                      <a:pPr marL="1068070">
                        <a:lnSpc>
                          <a:spcPts val="2295"/>
                        </a:lnSpc>
                      </a:pPr>
                      <a:r>
                        <a:rPr sz="2000" b="1" dirty="0">
                          <a:latin typeface="Arial"/>
                          <a:cs typeface="Arial"/>
                        </a:rPr>
                        <a:t>Grant</a:t>
                      </a:r>
                      <a:r>
                        <a:rPr sz="2000" b="1" spc="-55" dirty="0">
                          <a:latin typeface="Arial"/>
                          <a:cs typeface="Arial"/>
                        </a:rPr>
                        <a:t> </a:t>
                      </a:r>
                      <a:r>
                        <a:rPr sz="2000" b="1" dirty="0">
                          <a:latin typeface="Arial"/>
                          <a:cs typeface="Arial"/>
                        </a:rPr>
                        <a:t>Program</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973138" indent="-914400" algn="ctr">
                        <a:lnSpc>
                          <a:spcPts val="2295"/>
                        </a:lnSpc>
                      </a:pPr>
                      <a:r>
                        <a:rPr sz="2000" b="1" spc="-5" dirty="0">
                          <a:latin typeface="Arial"/>
                          <a:cs typeface="Arial"/>
                        </a:rPr>
                        <a:t>Maximum</a:t>
                      </a:r>
                      <a:endParaRPr sz="20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0"/>
                  </a:ext>
                </a:extLst>
              </a:tr>
              <a:tr h="765925">
                <a:tc>
                  <a:txBody>
                    <a:bodyPr/>
                    <a:lstStyle/>
                    <a:p>
                      <a:pPr marL="67945">
                        <a:lnSpc>
                          <a:spcPts val="2295"/>
                        </a:lnSpc>
                      </a:pPr>
                      <a:r>
                        <a:rPr sz="2000" spc="-10" dirty="0">
                          <a:latin typeface="Arial"/>
                          <a:cs typeface="Arial"/>
                        </a:rPr>
                        <a:t>Traditional</a:t>
                      </a:r>
                      <a:r>
                        <a:rPr sz="2000" spc="-35" dirty="0">
                          <a:latin typeface="Arial"/>
                          <a:cs typeface="Arial"/>
                        </a:rPr>
                        <a:t> </a:t>
                      </a:r>
                      <a:r>
                        <a:rPr sz="2000" dirty="0">
                          <a:latin typeface="Arial"/>
                          <a:cs typeface="Arial"/>
                        </a:rPr>
                        <a:t>Cost</a:t>
                      </a:r>
                      <a:r>
                        <a:rPr sz="2000" spc="-45" dirty="0">
                          <a:latin typeface="Arial"/>
                          <a:cs typeface="Arial"/>
                        </a:rPr>
                        <a:t> </a:t>
                      </a:r>
                      <a:r>
                        <a:rPr sz="2000" dirty="0">
                          <a:latin typeface="Arial"/>
                          <a:cs typeface="Arial"/>
                        </a:rPr>
                        <a:t>Reimbursement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945" algn="ctr">
                        <a:lnSpc>
                          <a:spcPts val="2295"/>
                        </a:lnSpc>
                      </a:pPr>
                      <a:r>
                        <a:rPr lang="en-US" sz="2000" dirty="0">
                          <a:latin typeface="Arial"/>
                          <a:cs typeface="Arial"/>
                        </a:rPr>
                        <a:t>$</a:t>
                      </a:r>
                      <a:r>
                        <a:rPr lang="en-US" sz="2000" dirty="0" smtClean="0">
                          <a:latin typeface="Arial"/>
                          <a:cs typeface="Arial"/>
                        </a:rPr>
                        <a:t>23,000</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1"/>
                  </a:ext>
                </a:extLst>
              </a:tr>
              <a:tr h="616341">
                <a:tc>
                  <a:txBody>
                    <a:bodyPr/>
                    <a:lstStyle/>
                    <a:p>
                      <a:pPr marL="67945">
                        <a:lnSpc>
                          <a:spcPts val="2320"/>
                        </a:lnSpc>
                      </a:pPr>
                      <a:r>
                        <a:rPr sz="2000" dirty="0">
                          <a:latin typeface="Arial"/>
                          <a:cs typeface="Arial"/>
                        </a:rPr>
                        <a:t>Professional</a:t>
                      </a:r>
                      <a:r>
                        <a:rPr sz="2000" spc="-50" dirty="0">
                          <a:latin typeface="Arial"/>
                          <a:cs typeface="Arial"/>
                        </a:rPr>
                        <a:t> </a:t>
                      </a:r>
                      <a:r>
                        <a:rPr sz="2000" dirty="0">
                          <a:latin typeface="Arial"/>
                          <a:cs typeface="Arial"/>
                        </a:rPr>
                        <a:t>Corps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320"/>
                        </a:lnSpc>
                      </a:pPr>
                      <a:r>
                        <a:rPr sz="2000" dirty="0">
                          <a:latin typeface="Arial"/>
                          <a:cs typeface="Arial"/>
                        </a:rPr>
                        <a:t>Up</a:t>
                      </a:r>
                      <a:r>
                        <a:rPr sz="2000" spc="-35"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$1,000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2"/>
                  </a:ext>
                </a:extLst>
              </a:tr>
              <a:tr h="597540">
                <a:tc>
                  <a:txBody>
                    <a:bodyPr/>
                    <a:lstStyle/>
                    <a:p>
                      <a:pPr marL="67310" marR="820419">
                        <a:lnSpc>
                          <a:spcPts val="2350"/>
                        </a:lnSpc>
                      </a:pPr>
                      <a:r>
                        <a:rPr sz="2000" dirty="0">
                          <a:latin typeface="Arial"/>
                          <a:cs typeface="Arial"/>
                        </a:rPr>
                        <a:t>Professional</a:t>
                      </a:r>
                      <a:r>
                        <a:rPr sz="2000" spc="-60" dirty="0">
                          <a:latin typeface="Arial"/>
                          <a:cs typeface="Arial"/>
                        </a:rPr>
                        <a:t> </a:t>
                      </a:r>
                      <a:r>
                        <a:rPr sz="2000" dirty="0">
                          <a:latin typeface="Arial"/>
                          <a:cs typeface="Arial"/>
                        </a:rPr>
                        <a:t>Corps</a:t>
                      </a:r>
                      <a:r>
                        <a:rPr sz="2000" spc="-65" dirty="0">
                          <a:latin typeface="Arial"/>
                          <a:cs typeface="Arial"/>
                        </a:rPr>
                        <a:t> </a:t>
                      </a:r>
                      <a:r>
                        <a:rPr sz="2000" spc="-5" dirty="0">
                          <a:latin typeface="Arial"/>
                          <a:cs typeface="Arial"/>
                        </a:rPr>
                        <a:t>Fixed </a:t>
                      </a:r>
                      <a:r>
                        <a:rPr sz="2000" spc="-540" dirty="0">
                          <a:latin typeface="Arial"/>
                          <a:cs typeface="Arial"/>
                        </a:rPr>
                        <a:t> </a:t>
                      </a:r>
                      <a:r>
                        <a:rPr sz="2000" dirty="0">
                          <a:latin typeface="Arial"/>
                          <a:cs typeface="Arial"/>
                        </a:rPr>
                        <a:t>Amount</a:t>
                      </a:r>
                      <a:r>
                        <a:rPr sz="2000" spc="-35" dirty="0">
                          <a:latin typeface="Arial"/>
                          <a:cs typeface="Arial"/>
                        </a:rPr>
                        <a:t> </a:t>
                      </a:r>
                      <a:r>
                        <a:rPr sz="2000" dirty="0">
                          <a:latin typeface="Arial"/>
                          <a:cs typeface="Arial"/>
                        </a:rPr>
                        <a:t>Grants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295"/>
                        </a:lnSpc>
                      </a:pPr>
                      <a:r>
                        <a:rPr sz="2000" dirty="0">
                          <a:latin typeface="Arial"/>
                          <a:cs typeface="Arial"/>
                        </a:rPr>
                        <a:t>Up</a:t>
                      </a:r>
                      <a:r>
                        <a:rPr sz="2000" spc="-30"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$1,000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3"/>
                  </a:ext>
                </a:extLst>
              </a:tr>
              <a:tr h="765925">
                <a:tc>
                  <a:txBody>
                    <a:bodyPr/>
                    <a:lstStyle/>
                    <a:p>
                      <a:pPr marL="67310">
                        <a:lnSpc>
                          <a:spcPts val="2295"/>
                        </a:lnSpc>
                      </a:pPr>
                      <a:r>
                        <a:rPr sz="2000" dirty="0">
                          <a:latin typeface="Arial"/>
                          <a:cs typeface="Arial"/>
                        </a:rPr>
                        <a:t>Full</a:t>
                      </a:r>
                      <a:r>
                        <a:rPr sz="2000" spc="-5" dirty="0">
                          <a:latin typeface="Arial"/>
                          <a:cs typeface="Arial"/>
                        </a:rPr>
                        <a:t> </a:t>
                      </a:r>
                      <a:r>
                        <a:rPr sz="2000" spc="-10" dirty="0">
                          <a:latin typeface="Arial"/>
                          <a:cs typeface="Arial"/>
                        </a:rPr>
                        <a:t>Cost</a:t>
                      </a:r>
                      <a:r>
                        <a:rPr sz="2000" spc="-60" dirty="0">
                          <a:latin typeface="Arial"/>
                          <a:cs typeface="Arial"/>
                        </a:rPr>
                        <a:t> </a:t>
                      </a:r>
                      <a:r>
                        <a:rPr sz="2000" spc="-5" dirty="0">
                          <a:latin typeface="Arial"/>
                          <a:cs typeface="Arial"/>
                        </a:rPr>
                        <a:t>Fixed</a:t>
                      </a:r>
                      <a:r>
                        <a:rPr sz="2000" spc="-105" dirty="0">
                          <a:latin typeface="Arial"/>
                          <a:cs typeface="Arial"/>
                        </a:rPr>
                        <a:t> </a:t>
                      </a:r>
                      <a:r>
                        <a:rPr sz="2000" spc="-5" dirty="0">
                          <a:latin typeface="Arial"/>
                          <a:cs typeface="Arial"/>
                        </a:rPr>
                        <a:t>Amount</a:t>
                      </a:r>
                      <a:r>
                        <a:rPr sz="2000" spc="-15" dirty="0">
                          <a:latin typeface="Arial"/>
                          <a:cs typeface="Arial"/>
                        </a:rPr>
                        <a:t> </a:t>
                      </a:r>
                      <a:r>
                        <a:rPr sz="2000" dirty="0">
                          <a:latin typeface="Arial"/>
                          <a:cs typeface="Arial"/>
                        </a:rPr>
                        <a:t>Grants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tc>
                  <a:txBody>
                    <a:bodyPr/>
                    <a:lstStyle/>
                    <a:p>
                      <a:pPr marL="67310" algn="ctr">
                        <a:lnSpc>
                          <a:spcPts val="2295"/>
                        </a:lnSpc>
                      </a:pPr>
                      <a:r>
                        <a:rPr sz="2000" dirty="0">
                          <a:latin typeface="Arial"/>
                          <a:cs typeface="Arial"/>
                        </a:rPr>
                        <a:t>$</a:t>
                      </a:r>
                      <a:r>
                        <a:rPr lang="en-US" sz="2000" i="1" dirty="0" smtClean="0">
                          <a:latin typeface="Arial"/>
                          <a:cs typeface="Arial"/>
                        </a:rPr>
                        <a:t>23,000</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9320291"/>
              </p:ext>
            </p:extLst>
          </p:nvPr>
        </p:nvGraphicFramePr>
        <p:xfrm>
          <a:off x="304801" y="762000"/>
          <a:ext cx="8458200" cy="5785479"/>
        </p:xfrm>
        <a:graphic>
          <a:graphicData uri="http://schemas.openxmlformats.org/drawingml/2006/table">
            <a:tbl>
              <a:tblPr/>
              <a:tblGrid>
                <a:gridCol w="1926274">
                  <a:extLst>
                    <a:ext uri="{9D8B030D-6E8A-4147-A177-3AD203B41FA5}">
                      <a16:colId xmlns:a16="http://schemas.microsoft.com/office/drawing/2014/main" val="2329699599"/>
                    </a:ext>
                  </a:extLst>
                </a:gridCol>
                <a:gridCol w="1386960">
                  <a:extLst>
                    <a:ext uri="{9D8B030D-6E8A-4147-A177-3AD203B41FA5}">
                      <a16:colId xmlns:a16="http://schemas.microsoft.com/office/drawing/2014/main" val="620010411"/>
                    </a:ext>
                  </a:extLst>
                </a:gridCol>
                <a:gridCol w="1714631">
                  <a:extLst>
                    <a:ext uri="{9D8B030D-6E8A-4147-A177-3AD203B41FA5}">
                      <a16:colId xmlns:a16="http://schemas.microsoft.com/office/drawing/2014/main" val="2095802416"/>
                    </a:ext>
                  </a:extLst>
                </a:gridCol>
                <a:gridCol w="1714631">
                  <a:extLst>
                    <a:ext uri="{9D8B030D-6E8A-4147-A177-3AD203B41FA5}">
                      <a16:colId xmlns:a16="http://schemas.microsoft.com/office/drawing/2014/main" val="805074529"/>
                    </a:ext>
                  </a:extLst>
                </a:gridCol>
                <a:gridCol w="1715704">
                  <a:extLst>
                    <a:ext uri="{9D8B030D-6E8A-4147-A177-3AD203B41FA5}">
                      <a16:colId xmlns:a16="http://schemas.microsoft.com/office/drawing/2014/main" val="2033225354"/>
                    </a:ext>
                  </a:extLst>
                </a:gridCol>
              </a:tblGrid>
              <a:tr h="1150535">
                <a:tc>
                  <a:txBody>
                    <a:bodyPr/>
                    <a:lstStyle/>
                    <a:p>
                      <a:pPr marL="0" marR="255270" algn="ctr">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Type of Member Position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marR="0" algn="ctr">
                        <a:lnSpc>
                          <a:spcPct val="107000"/>
                        </a:lnSpc>
                        <a:spcBef>
                          <a:spcPts val="6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n. </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o</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H</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ou</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rs</a:t>
                      </a:r>
                    </a:p>
                    <a:p>
                      <a:pPr marL="76200" marR="0" algn="ctr">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680" marR="0" algn="ctr">
                        <a:lnSpc>
                          <a:spcPct val="107000"/>
                        </a:lnSpc>
                        <a:spcBef>
                          <a:spcPts val="6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S</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Y</a:t>
                      </a:r>
                      <a:endParaRPr lang="en-US" sz="2000">
                        <a:solidFill>
                          <a:srgbClr val="000000"/>
                        </a:solidFill>
                        <a:effectLst/>
                        <a:latin typeface="Times New Roman" panose="02020603050405020304" pitchFamily="18" charset="0"/>
                        <a:ea typeface="ヒラギノ角ゴ Pro W3"/>
                        <a:cs typeface="Times New Roman" panose="02020603050405020304" pitchFamily="18" charset="0"/>
                      </a:endParaRPr>
                    </a:p>
                    <a:p>
                      <a:pPr marL="360680" marR="0" algn="ctr">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0185" marR="175895" algn="ctr">
                        <a:lnSpc>
                          <a:spcPct val="99000"/>
                        </a:lnSpc>
                        <a:spcBef>
                          <a:spcPts val="6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Min</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To</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al </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210185" marR="175895" algn="ctr">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805" marR="182880" algn="ctr">
                        <a:lnSpc>
                          <a:spcPct val="99000"/>
                        </a:lnSpc>
                        <a:spcBef>
                          <a:spcPts val="60"/>
                        </a:spcBef>
                        <a:spcAft>
                          <a:spcPts val="0"/>
                        </a:spcAft>
                      </a:pP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ax.</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217805" marR="182880" algn="ctr">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292446"/>
                  </a:ext>
                </a:extLst>
              </a:tr>
              <a:tr h="605625">
                <a:tc>
                  <a:txBody>
                    <a:bodyPr/>
                    <a:lstStyle/>
                    <a:p>
                      <a:pPr marL="68580" marR="0">
                        <a:lnSpc>
                          <a:spcPct val="99000"/>
                        </a:lnSpc>
                        <a:spcBef>
                          <a:spcPts val="60"/>
                        </a:spcBef>
                        <a:spcAft>
                          <a:spcPts val="0"/>
                        </a:spcAft>
                      </a:pPr>
                      <a:r>
                        <a:rPr lang="en-US" sz="2000" spc="-2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2000" spc="1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spc="1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2000">
                        <a:solidFill>
                          <a:srgbClr val="000000"/>
                        </a:solidFill>
                        <a:effectLst/>
                        <a:latin typeface="Times New Roman" panose="02020603050405020304" pitchFamily="18" charset="0"/>
                        <a:ea typeface="ヒラギノ角ゴ Pro W3"/>
                        <a:cs typeface="Times New Roman" panose="02020603050405020304" pitchFamily="18" charset="0"/>
                      </a:endParaRPr>
                    </a:p>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00</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$17,600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$35,200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298750"/>
                  </a:ext>
                </a:extLst>
              </a:tr>
              <a:tr h="311331">
                <a:tc>
                  <a:txBody>
                    <a:bodyPr/>
                    <a:lstStyle/>
                    <a:p>
                      <a:pPr marL="68580" marR="0">
                        <a:lnSpc>
                          <a:spcPct val="99000"/>
                        </a:lnSpc>
                        <a:spcBef>
                          <a:spcPts val="60"/>
                        </a:spcBef>
                        <a:spcAft>
                          <a:spcPts val="0"/>
                        </a:spcAft>
                      </a:pPr>
                      <a:r>
                        <a:rPr lang="en-US" sz="2000" spc="-20">
                          <a:solidFill>
                            <a:srgbClr val="000000"/>
                          </a:solidFill>
                          <a:effectLst/>
                          <a:latin typeface="Times New Roman" panose="02020603050405020304" pitchFamily="18" charset="0"/>
                          <a:ea typeface="ヒラギノ角ゴ Pro W3"/>
                          <a:cs typeface="Times New Roman" panose="02020603050405020304" pitchFamily="18" charset="0"/>
                        </a:rPr>
                        <a:t>Three Quarter-time</a:t>
                      </a:r>
                      <a:endParaRPr lang="en-US" sz="20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0.70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$ 12,424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$24,640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559350"/>
                  </a:ext>
                </a:extLst>
              </a:tr>
              <a:tr h="638167">
                <a:tc>
                  <a:txBody>
                    <a:bodyPr/>
                    <a:lstStyle/>
                    <a:p>
                      <a:pPr marL="68580" marR="0">
                        <a:lnSpc>
                          <a:spcPct val="98000"/>
                        </a:lnSpc>
                        <a:spcBef>
                          <a:spcPts val="6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Ha</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lf-ti</a:t>
                      </a:r>
                      <a:r>
                        <a:rPr lang="en-US" sz="20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8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9</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98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50</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68580" marR="0">
                        <a:lnSpc>
                          <a:spcPct val="98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9,318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$17,600</a:t>
                      </a:r>
                    </a:p>
                    <a:p>
                      <a:pPr marL="68580" marR="0">
                        <a:lnSpc>
                          <a:spcPct val="98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,502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871885"/>
                  </a:ext>
                </a:extLst>
              </a:tr>
              <a:tr h="599729">
                <a:tc>
                  <a:txBody>
                    <a:bodyPr/>
                    <a:lstStyle/>
                    <a:p>
                      <a:pPr marL="68580" marR="0">
                        <a:lnSpc>
                          <a:spcPct val="98000"/>
                        </a:lnSpc>
                        <a:spcBef>
                          <a:spcPts val="7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d</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ed</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HT</a:t>
                      </a:r>
                      <a:endParaRPr lang="en-US" sz="2000">
                        <a:solidFill>
                          <a:srgbClr val="000000"/>
                        </a:solidFill>
                        <a:effectLst/>
                        <a:latin typeface="Times New Roman" panose="02020603050405020304" pitchFamily="18" charset="0"/>
                        <a:ea typeface="ヒラギノ角ゴ Pro W3"/>
                        <a:cs typeface="Times New Roman" panose="02020603050405020304" pitchFamily="18" charset="0"/>
                      </a:endParaRPr>
                    </a:p>
                    <a:p>
                      <a:pPr marL="68580" marR="0">
                        <a:lnSpc>
                          <a:spcPct val="98000"/>
                        </a:lnSpc>
                        <a:spcBef>
                          <a:spcPts val="7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7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6</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5</a:t>
                      </a:r>
                    </a:p>
                    <a:p>
                      <a:pPr marL="135255" marR="0">
                        <a:lnSpc>
                          <a:spcPct val="98000"/>
                        </a:lnSpc>
                        <a:spcBef>
                          <a:spcPts val="7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38</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a:t>
                      </a:r>
                    </a:p>
                    <a:p>
                      <a:pPr marL="68580" marR="0">
                        <a:lnSpc>
                          <a:spcPct val="98000"/>
                        </a:lnSpc>
                        <a:spcBef>
                          <a:spcPts val="7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6,988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$13,376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121159"/>
                  </a:ext>
                </a:extLst>
              </a:tr>
              <a:tr h="605625">
                <a:tc>
                  <a:txBody>
                    <a:bodyPr/>
                    <a:lstStyle/>
                    <a:p>
                      <a:pPr marL="68580" marR="0">
                        <a:lnSpc>
                          <a:spcPct val="99000"/>
                        </a:lnSpc>
                        <a:spcBef>
                          <a:spcPts val="6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Qu</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er-t</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4</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5</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26</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5</a:t>
                      </a:r>
                    </a:p>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4,659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9,152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10449"/>
                  </a:ext>
                </a:extLst>
              </a:tr>
              <a:tr h="878080">
                <a:tc>
                  <a:txBody>
                    <a:bodyPr/>
                    <a:lstStyle/>
                    <a:p>
                      <a:pPr marL="68580" marR="308610">
                        <a:lnSpc>
                          <a:spcPct val="99000"/>
                        </a:lnSpc>
                        <a:spcBef>
                          <a:spcPts val="6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ni</a:t>
                      </a:r>
                      <a:r>
                        <a:rPr lang="en-US" sz="20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um</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30861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3</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21</a:t>
                      </a: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2</a:t>
                      </a:r>
                    </a:p>
                    <a:p>
                      <a:pPr marL="68580"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3,106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7,392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096940"/>
                  </a:ext>
                </a:extLst>
              </a:tr>
              <a:tr h="544909">
                <a:tc>
                  <a:txBody>
                    <a:bodyPr/>
                    <a:lstStyle/>
                    <a:p>
                      <a:pPr marL="68580" marR="308610">
                        <a:lnSpc>
                          <a:spcPct val="99000"/>
                        </a:lnSpc>
                        <a:spcBef>
                          <a:spcPts val="60"/>
                        </a:spcBef>
                        <a:spcAft>
                          <a:spcPts val="0"/>
                        </a:spcAft>
                      </a:pPr>
                      <a:r>
                        <a:rPr lang="en-US" sz="2000" spc="5">
                          <a:solidFill>
                            <a:srgbClr val="000000"/>
                          </a:solidFill>
                          <a:effectLst/>
                          <a:latin typeface="Times New Roman" panose="02020603050405020304" pitchFamily="18" charset="0"/>
                          <a:ea typeface="ヒラギノ角ゴ Pro W3"/>
                          <a:cs typeface="Times New Roman" panose="02020603050405020304" pitchFamily="18" charset="0"/>
                        </a:rPr>
                        <a:t>Abbreviated-time</a:t>
                      </a:r>
                      <a:endParaRPr lang="en-US" sz="20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0.056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   1,035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2,112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122222"/>
                  </a:ext>
                </a:extLst>
              </a:tr>
            </a:tbl>
          </a:graphicData>
        </a:graphic>
      </p:graphicFrame>
      <p:pic>
        <p:nvPicPr>
          <p:cNvPr id="3" name="Picture 2"/>
          <p:cNvPicPr>
            <a:picLocks noChangeAspect="1"/>
          </p:cNvPicPr>
          <p:nvPr/>
        </p:nvPicPr>
        <p:blipFill>
          <a:blip r:embed="rId2"/>
          <a:stretch>
            <a:fillRect/>
          </a:stretch>
        </p:blipFill>
        <p:spPr>
          <a:xfrm>
            <a:off x="115438" y="-152399"/>
            <a:ext cx="8913124" cy="1219200"/>
          </a:xfrm>
          <a:prstGeom prst="rect">
            <a:avLst/>
          </a:prstGeom>
        </p:spPr>
      </p:pic>
    </p:spTree>
    <p:extLst>
      <p:ext uri="{BB962C8B-B14F-4D97-AF65-F5344CB8AC3E}">
        <p14:creationId xmlns:p14="http://schemas.microsoft.com/office/powerpoint/2010/main" val="4132156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78279" y="3680459"/>
            <a:ext cx="1341119" cy="597407"/>
          </a:xfrm>
          <a:prstGeom prst="rect">
            <a:avLst/>
          </a:prstGeom>
        </p:spPr>
      </p:pic>
      <p:pic>
        <p:nvPicPr>
          <p:cNvPr id="3" name="object 3"/>
          <p:cNvPicPr/>
          <p:nvPr/>
        </p:nvPicPr>
        <p:blipFill>
          <a:blip r:embed="rId4" cstate="print"/>
          <a:stretch>
            <a:fillRect/>
          </a:stretch>
        </p:blipFill>
        <p:spPr>
          <a:xfrm>
            <a:off x="1734311" y="4064507"/>
            <a:ext cx="765047" cy="597407"/>
          </a:xfrm>
          <a:prstGeom prst="rect">
            <a:avLst/>
          </a:prstGeom>
        </p:spPr>
      </p:pic>
      <p:grpSp>
        <p:nvGrpSpPr>
          <p:cNvPr id="4" name="object 4"/>
          <p:cNvGrpSpPr/>
          <p:nvPr/>
        </p:nvGrpSpPr>
        <p:grpSpPr>
          <a:xfrm>
            <a:off x="2999231" y="3680459"/>
            <a:ext cx="5928360" cy="597535"/>
            <a:chOff x="2999231" y="3680459"/>
            <a:chExt cx="5928360" cy="597535"/>
          </a:xfrm>
        </p:grpSpPr>
        <p:pic>
          <p:nvPicPr>
            <p:cNvPr id="5" name="object 5"/>
            <p:cNvPicPr/>
            <p:nvPr/>
          </p:nvPicPr>
          <p:blipFill>
            <a:blip r:embed="rId5" cstate="print"/>
            <a:stretch>
              <a:fillRect/>
            </a:stretch>
          </p:blipFill>
          <p:spPr>
            <a:xfrm>
              <a:off x="2999231" y="3680459"/>
              <a:ext cx="890015" cy="597407"/>
            </a:xfrm>
            <a:prstGeom prst="rect">
              <a:avLst/>
            </a:prstGeom>
          </p:spPr>
        </p:pic>
        <p:pic>
          <p:nvPicPr>
            <p:cNvPr id="6" name="object 6"/>
            <p:cNvPicPr/>
            <p:nvPr/>
          </p:nvPicPr>
          <p:blipFill>
            <a:blip r:embed="rId6" cstate="print"/>
            <a:stretch>
              <a:fillRect/>
            </a:stretch>
          </p:blipFill>
          <p:spPr>
            <a:xfrm>
              <a:off x="3851147" y="3680459"/>
              <a:ext cx="890015" cy="597407"/>
            </a:xfrm>
            <a:prstGeom prst="rect">
              <a:avLst/>
            </a:prstGeom>
          </p:spPr>
        </p:pic>
        <p:pic>
          <p:nvPicPr>
            <p:cNvPr id="7" name="object 7"/>
            <p:cNvPicPr/>
            <p:nvPr/>
          </p:nvPicPr>
          <p:blipFill>
            <a:blip r:embed="rId7" cstate="print"/>
            <a:stretch>
              <a:fillRect/>
            </a:stretch>
          </p:blipFill>
          <p:spPr>
            <a:xfrm>
              <a:off x="4668011" y="3680459"/>
              <a:ext cx="890015" cy="597407"/>
            </a:xfrm>
            <a:prstGeom prst="rect">
              <a:avLst/>
            </a:prstGeom>
          </p:spPr>
        </p:pic>
        <p:pic>
          <p:nvPicPr>
            <p:cNvPr id="8" name="object 8"/>
            <p:cNvPicPr/>
            <p:nvPr/>
          </p:nvPicPr>
          <p:blipFill>
            <a:blip r:embed="rId8" cstate="print"/>
            <a:stretch>
              <a:fillRect/>
            </a:stretch>
          </p:blipFill>
          <p:spPr>
            <a:xfrm>
              <a:off x="5484876" y="3680459"/>
              <a:ext cx="890003" cy="597407"/>
            </a:xfrm>
            <a:prstGeom prst="rect">
              <a:avLst/>
            </a:prstGeom>
          </p:spPr>
        </p:pic>
        <p:pic>
          <p:nvPicPr>
            <p:cNvPr id="9" name="object 9"/>
            <p:cNvPicPr/>
            <p:nvPr/>
          </p:nvPicPr>
          <p:blipFill>
            <a:blip r:embed="rId9" cstate="print"/>
            <a:stretch>
              <a:fillRect/>
            </a:stretch>
          </p:blipFill>
          <p:spPr>
            <a:xfrm>
              <a:off x="6301739" y="3680459"/>
              <a:ext cx="890015" cy="597407"/>
            </a:xfrm>
            <a:prstGeom prst="rect">
              <a:avLst/>
            </a:prstGeom>
          </p:spPr>
        </p:pic>
        <p:pic>
          <p:nvPicPr>
            <p:cNvPr id="10" name="object 10"/>
            <p:cNvPicPr/>
            <p:nvPr/>
          </p:nvPicPr>
          <p:blipFill>
            <a:blip r:embed="rId10" cstate="print"/>
            <a:stretch>
              <a:fillRect/>
            </a:stretch>
          </p:blipFill>
          <p:spPr>
            <a:xfrm>
              <a:off x="7120127" y="3680459"/>
              <a:ext cx="890015" cy="597407"/>
            </a:xfrm>
            <a:prstGeom prst="rect">
              <a:avLst/>
            </a:prstGeom>
          </p:spPr>
        </p:pic>
        <p:pic>
          <p:nvPicPr>
            <p:cNvPr id="11" name="object 11"/>
            <p:cNvPicPr/>
            <p:nvPr/>
          </p:nvPicPr>
          <p:blipFill>
            <a:blip r:embed="rId11" cstate="print"/>
            <a:stretch>
              <a:fillRect/>
            </a:stretch>
          </p:blipFill>
          <p:spPr>
            <a:xfrm>
              <a:off x="7970519" y="3680459"/>
              <a:ext cx="957071" cy="597407"/>
            </a:xfrm>
            <a:prstGeom prst="rect">
              <a:avLst/>
            </a:prstGeom>
          </p:spPr>
        </p:pic>
      </p:grpSp>
      <p:pic>
        <p:nvPicPr>
          <p:cNvPr id="12" name="object 12"/>
          <p:cNvPicPr/>
          <p:nvPr/>
        </p:nvPicPr>
        <p:blipFill>
          <a:blip r:embed="rId12" cstate="print"/>
          <a:stretch>
            <a:fillRect/>
          </a:stretch>
        </p:blipFill>
        <p:spPr>
          <a:xfrm>
            <a:off x="1691639" y="5081015"/>
            <a:ext cx="847343" cy="595883"/>
          </a:xfrm>
          <a:prstGeom prst="rect">
            <a:avLst/>
          </a:prstGeom>
        </p:spPr>
      </p:pic>
      <p:grpSp>
        <p:nvGrpSpPr>
          <p:cNvPr id="13" name="object 13"/>
          <p:cNvGrpSpPr/>
          <p:nvPr/>
        </p:nvGrpSpPr>
        <p:grpSpPr>
          <a:xfrm>
            <a:off x="2891028" y="5081015"/>
            <a:ext cx="5820410" cy="596265"/>
            <a:chOff x="2891028" y="5081015"/>
            <a:chExt cx="5820410" cy="596265"/>
          </a:xfrm>
        </p:grpSpPr>
        <p:pic>
          <p:nvPicPr>
            <p:cNvPr id="14" name="object 14"/>
            <p:cNvPicPr/>
            <p:nvPr/>
          </p:nvPicPr>
          <p:blipFill>
            <a:blip r:embed="rId13" cstate="print"/>
            <a:stretch>
              <a:fillRect/>
            </a:stretch>
          </p:blipFill>
          <p:spPr>
            <a:xfrm>
              <a:off x="2891028" y="5081015"/>
              <a:ext cx="847343" cy="595883"/>
            </a:xfrm>
            <a:prstGeom prst="rect">
              <a:avLst/>
            </a:prstGeom>
          </p:spPr>
        </p:pic>
        <p:pic>
          <p:nvPicPr>
            <p:cNvPr id="15" name="object 15"/>
            <p:cNvPicPr/>
            <p:nvPr/>
          </p:nvPicPr>
          <p:blipFill>
            <a:blip r:embed="rId14" cstate="print"/>
            <a:stretch>
              <a:fillRect/>
            </a:stretch>
          </p:blipFill>
          <p:spPr>
            <a:xfrm>
              <a:off x="3776472" y="5081015"/>
              <a:ext cx="847343" cy="595883"/>
            </a:xfrm>
            <a:prstGeom prst="rect">
              <a:avLst/>
            </a:prstGeom>
          </p:spPr>
        </p:pic>
        <p:pic>
          <p:nvPicPr>
            <p:cNvPr id="16" name="object 16"/>
            <p:cNvPicPr/>
            <p:nvPr/>
          </p:nvPicPr>
          <p:blipFill>
            <a:blip r:embed="rId15" cstate="print"/>
            <a:stretch>
              <a:fillRect/>
            </a:stretch>
          </p:blipFill>
          <p:spPr>
            <a:xfrm>
              <a:off x="4594860" y="5081015"/>
              <a:ext cx="847343" cy="595883"/>
            </a:xfrm>
            <a:prstGeom prst="rect">
              <a:avLst/>
            </a:prstGeom>
          </p:spPr>
        </p:pic>
        <p:pic>
          <p:nvPicPr>
            <p:cNvPr id="17" name="object 17"/>
            <p:cNvPicPr/>
            <p:nvPr/>
          </p:nvPicPr>
          <p:blipFill>
            <a:blip r:embed="rId16" cstate="print"/>
            <a:stretch>
              <a:fillRect/>
            </a:stretch>
          </p:blipFill>
          <p:spPr>
            <a:xfrm>
              <a:off x="5411724" y="5081015"/>
              <a:ext cx="847343" cy="595883"/>
            </a:xfrm>
            <a:prstGeom prst="rect">
              <a:avLst/>
            </a:prstGeom>
          </p:spPr>
        </p:pic>
        <p:pic>
          <p:nvPicPr>
            <p:cNvPr id="18" name="object 18"/>
            <p:cNvPicPr/>
            <p:nvPr/>
          </p:nvPicPr>
          <p:blipFill>
            <a:blip r:embed="rId17" cstate="print"/>
            <a:stretch>
              <a:fillRect/>
            </a:stretch>
          </p:blipFill>
          <p:spPr>
            <a:xfrm>
              <a:off x="6228588" y="5081015"/>
              <a:ext cx="847343" cy="595883"/>
            </a:xfrm>
            <a:prstGeom prst="rect">
              <a:avLst/>
            </a:prstGeom>
          </p:spPr>
        </p:pic>
        <p:pic>
          <p:nvPicPr>
            <p:cNvPr id="19" name="object 19"/>
            <p:cNvPicPr/>
            <p:nvPr/>
          </p:nvPicPr>
          <p:blipFill>
            <a:blip r:embed="rId18" cstate="print"/>
            <a:stretch>
              <a:fillRect/>
            </a:stretch>
          </p:blipFill>
          <p:spPr>
            <a:xfrm>
              <a:off x="7046976" y="5081015"/>
              <a:ext cx="847343" cy="595883"/>
            </a:xfrm>
            <a:prstGeom prst="rect">
              <a:avLst/>
            </a:prstGeom>
          </p:spPr>
        </p:pic>
        <p:pic>
          <p:nvPicPr>
            <p:cNvPr id="20" name="object 20"/>
            <p:cNvPicPr/>
            <p:nvPr/>
          </p:nvPicPr>
          <p:blipFill>
            <a:blip r:embed="rId19" cstate="print"/>
            <a:stretch>
              <a:fillRect/>
            </a:stretch>
          </p:blipFill>
          <p:spPr>
            <a:xfrm>
              <a:off x="7863840" y="5081015"/>
              <a:ext cx="847343" cy="595883"/>
            </a:xfrm>
            <a:prstGeom prst="rect">
              <a:avLst/>
            </a:prstGeom>
          </p:spPr>
        </p:pic>
      </p:grpSp>
      <p:graphicFrame>
        <p:nvGraphicFramePr>
          <p:cNvPr id="21" name="object 21"/>
          <p:cNvGraphicFramePr>
            <a:graphicFrameLocks noGrp="1"/>
          </p:cNvGraphicFramePr>
          <p:nvPr>
            <p:extLst>
              <p:ext uri="{D42A27DB-BD31-4B8C-83A1-F6EECF244321}">
                <p14:modId xmlns:p14="http://schemas.microsoft.com/office/powerpoint/2010/main" val="1188359898"/>
              </p:ext>
            </p:extLst>
          </p:nvPr>
        </p:nvGraphicFramePr>
        <p:xfrm>
          <a:off x="457200" y="3680460"/>
          <a:ext cx="8448351" cy="2248852"/>
        </p:xfrm>
        <a:graphic>
          <a:graphicData uri="http://schemas.openxmlformats.org/drawingml/2006/table">
            <a:tbl>
              <a:tblPr firstRow="1" bandRow="1">
                <a:tableStyleId>{2D5ABB26-0587-4C30-8999-92F81FD0307C}</a:tableStyleId>
              </a:tblPr>
              <a:tblGrid>
                <a:gridCol w="1942975">
                  <a:extLst>
                    <a:ext uri="{9D8B030D-6E8A-4147-A177-3AD203B41FA5}">
                      <a16:colId xmlns:a16="http://schemas.microsoft.com/office/drawing/2014/main" val="20000"/>
                    </a:ext>
                  </a:extLst>
                </a:gridCol>
                <a:gridCol w="971836">
                  <a:extLst>
                    <a:ext uri="{9D8B030D-6E8A-4147-A177-3AD203B41FA5}">
                      <a16:colId xmlns:a16="http://schemas.microsoft.com/office/drawing/2014/main" val="20001"/>
                    </a:ext>
                  </a:extLst>
                </a:gridCol>
                <a:gridCol w="897294">
                  <a:extLst>
                    <a:ext uri="{9D8B030D-6E8A-4147-A177-3AD203B41FA5}">
                      <a16:colId xmlns:a16="http://schemas.microsoft.com/office/drawing/2014/main" val="20002"/>
                    </a:ext>
                  </a:extLst>
                </a:gridCol>
                <a:gridCol w="897293">
                  <a:extLst>
                    <a:ext uri="{9D8B030D-6E8A-4147-A177-3AD203B41FA5}">
                      <a16:colId xmlns:a16="http://schemas.microsoft.com/office/drawing/2014/main" val="20003"/>
                    </a:ext>
                  </a:extLst>
                </a:gridCol>
                <a:gridCol w="897293">
                  <a:extLst>
                    <a:ext uri="{9D8B030D-6E8A-4147-A177-3AD203B41FA5}">
                      <a16:colId xmlns:a16="http://schemas.microsoft.com/office/drawing/2014/main" val="20004"/>
                    </a:ext>
                  </a:extLst>
                </a:gridCol>
                <a:gridCol w="897293">
                  <a:extLst>
                    <a:ext uri="{9D8B030D-6E8A-4147-A177-3AD203B41FA5}">
                      <a16:colId xmlns:a16="http://schemas.microsoft.com/office/drawing/2014/main" val="20005"/>
                    </a:ext>
                  </a:extLst>
                </a:gridCol>
                <a:gridCol w="897293">
                  <a:extLst>
                    <a:ext uri="{9D8B030D-6E8A-4147-A177-3AD203B41FA5}">
                      <a16:colId xmlns:a16="http://schemas.microsoft.com/office/drawing/2014/main" val="20006"/>
                    </a:ext>
                  </a:extLst>
                </a:gridCol>
                <a:gridCol w="1047074">
                  <a:extLst>
                    <a:ext uri="{9D8B030D-6E8A-4147-A177-3AD203B41FA5}">
                      <a16:colId xmlns:a16="http://schemas.microsoft.com/office/drawing/2014/main" val="20007"/>
                    </a:ext>
                  </a:extLst>
                </a:gridCol>
              </a:tblGrid>
              <a:tr h="1033554">
                <a:tc>
                  <a:txBody>
                    <a:bodyPr/>
                    <a:lstStyle/>
                    <a:p>
                      <a:pPr algn="ctr">
                        <a:lnSpc>
                          <a:spcPct val="100000"/>
                        </a:lnSpc>
                        <a:spcBef>
                          <a:spcPts val="195"/>
                        </a:spcBef>
                      </a:pPr>
                      <a:r>
                        <a:rPr sz="2100" spc="-5" dirty="0">
                          <a:latin typeface="Times New Roman"/>
                          <a:cs typeface="Times New Roman"/>
                        </a:rPr>
                        <a:t>Yrs.</a:t>
                      </a:r>
                      <a:r>
                        <a:rPr sz="2100" spc="-45" dirty="0">
                          <a:latin typeface="Times New Roman"/>
                          <a:cs typeface="Times New Roman"/>
                        </a:rPr>
                        <a:t> </a:t>
                      </a:r>
                      <a:r>
                        <a:rPr sz="2100" dirty="0">
                          <a:latin typeface="Times New Roman"/>
                          <a:cs typeface="Times New Roman"/>
                        </a:rPr>
                        <a:t>1,</a:t>
                      </a:r>
                      <a:r>
                        <a:rPr sz="2100" spc="-50" dirty="0">
                          <a:latin typeface="Times New Roman"/>
                          <a:cs typeface="Times New Roman"/>
                        </a:rPr>
                        <a:t> </a:t>
                      </a:r>
                      <a:r>
                        <a:rPr sz="2100" dirty="0">
                          <a:latin typeface="Times New Roman"/>
                          <a:cs typeface="Times New Roman"/>
                        </a:rPr>
                        <a:t>2</a:t>
                      </a:r>
                    </a:p>
                    <a:p>
                      <a:pPr algn="ctr">
                        <a:lnSpc>
                          <a:spcPct val="100000"/>
                        </a:lnSpc>
                        <a:spcBef>
                          <a:spcPts val="505"/>
                        </a:spcBef>
                      </a:pPr>
                      <a:r>
                        <a:rPr sz="2100" dirty="0">
                          <a:latin typeface="Times New Roman"/>
                          <a:cs typeface="Times New Roman"/>
                        </a:rPr>
                        <a:t>&amp;</a:t>
                      </a:r>
                      <a:r>
                        <a:rPr sz="2100" spc="-20" dirty="0">
                          <a:latin typeface="Times New Roman"/>
                          <a:cs typeface="Times New Roman"/>
                        </a:rPr>
                        <a:t> </a:t>
                      </a:r>
                      <a:r>
                        <a:rPr sz="2100" dirty="0">
                          <a:latin typeface="Times New Roman"/>
                          <a:cs typeface="Times New Roman"/>
                        </a:rPr>
                        <a:t>3</a:t>
                      </a:r>
                    </a:p>
                  </a:txBody>
                  <a:tcPr marL="0" marR="0" marT="2476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75260">
                        <a:lnSpc>
                          <a:spcPct val="100000"/>
                        </a:lnSpc>
                        <a:spcBef>
                          <a:spcPts val="195"/>
                        </a:spcBef>
                      </a:pPr>
                      <a:r>
                        <a:rPr sz="2100" spc="-45" dirty="0">
                          <a:latin typeface="Times New Roman"/>
                          <a:cs typeface="Times New Roman"/>
                        </a:rPr>
                        <a:t>Yr.</a:t>
                      </a:r>
                      <a:r>
                        <a:rPr sz="2100" spc="-25" dirty="0">
                          <a:latin typeface="Times New Roman"/>
                          <a:cs typeface="Times New Roman"/>
                        </a:rPr>
                        <a:t> </a:t>
                      </a:r>
                      <a:r>
                        <a:rPr sz="2100" dirty="0">
                          <a:latin typeface="Times New Roman"/>
                          <a:cs typeface="Times New Roman"/>
                        </a:rPr>
                        <a:t>4</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5</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6</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7</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8</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9</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75260">
                        <a:lnSpc>
                          <a:spcPct val="100000"/>
                        </a:lnSpc>
                        <a:spcBef>
                          <a:spcPts val="195"/>
                        </a:spcBef>
                      </a:pPr>
                      <a:r>
                        <a:rPr sz="2100" spc="-25" dirty="0">
                          <a:latin typeface="Times New Roman"/>
                          <a:cs typeface="Times New Roman"/>
                        </a:rPr>
                        <a:t>Yr.10</a:t>
                      </a:r>
                      <a:endParaRPr sz="2100" dirty="0">
                        <a:latin typeface="Times New Roman"/>
                        <a:cs typeface="Times New Roman"/>
                      </a:endParaRPr>
                    </a:p>
                  </a:txBody>
                  <a:tcPr marL="0" marR="0" marT="2476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215298">
                <a:tc>
                  <a:txBody>
                    <a:bodyPr/>
                    <a:lstStyle/>
                    <a:p>
                      <a:pPr>
                        <a:lnSpc>
                          <a:spcPct val="100000"/>
                        </a:lnSpc>
                      </a:pPr>
                      <a:endParaRPr sz="2800" dirty="0">
                        <a:latin typeface="Times New Roman"/>
                        <a:cs typeface="Times New Roman"/>
                      </a:endParaRPr>
                    </a:p>
                    <a:p>
                      <a:pPr algn="ctr">
                        <a:lnSpc>
                          <a:spcPct val="100000"/>
                        </a:lnSpc>
                      </a:pPr>
                      <a:r>
                        <a:rPr sz="2100" spc="5" dirty="0">
                          <a:latin typeface="Times New Roman"/>
                          <a:cs typeface="Times New Roman"/>
                        </a:rPr>
                        <a:t>24%</a:t>
                      </a:r>
                      <a:endParaRPr sz="2100" dirty="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8580">
                        <a:lnSpc>
                          <a:spcPct val="100000"/>
                        </a:lnSpc>
                      </a:pPr>
                      <a:r>
                        <a:rPr sz="2100" spc="5" dirty="0">
                          <a:latin typeface="Times New Roman"/>
                          <a:cs typeface="Times New Roman"/>
                        </a:rPr>
                        <a:t>26%</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30%</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34%</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38%</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42%</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8580">
                        <a:lnSpc>
                          <a:spcPct val="100000"/>
                        </a:lnSpc>
                      </a:pPr>
                      <a:r>
                        <a:rPr sz="2100" spc="5" dirty="0">
                          <a:latin typeface="Times New Roman"/>
                          <a:cs typeface="Times New Roman"/>
                        </a:rPr>
                        <a:t>46%</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8580">
                        <a:lnSpc>
                          <a:spcPct val="100000"/>
                        </a:lnSpc>
                      </a:pPr>
                      <a:r>
                        <a:rPr sz="2100" spc="5" dirty="0">
                          <a:latin typeface="Times New Roman"/>
                          <a:cs typeface="Times New Roman"/>
                        </a:rPr>
                        <a:t>50%</a:t>
                      </a:r>
                      <a:endParaRPr sz="2100" dirty="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bl>
          </a:graphicData>
        </a:graphic>
      </p:graphicFrame>
      <p:sp>
        <p:nvSpPr>
          <p:cNvPr id="22" name="object 22"/>
          <p:cNvSpPr txBox="1">
            <a:spLocks noGrp="1"/>
          </p:cNvSpPr>
          <p:nvPr>
            <p:ph type="title"/>
          </p:nvPr>
        </p:nvSpPr>
        <p:spPr>
          <a:xfrm>
            <a:off x="381000" y="84249"/>
            <a:ext cx="8524551" cy="2043508"/>
          </a:xfrm>
          <a:prstGeom prst="rect">
            <a:avLst/>
          </a:prstGeom>
        </p:spPr>
        <p:txBody>
          <a:bodyPr vert="horz" wrap="square" lIns="0" tIns="12065" rIns="0" bIns="0" rtlCol="0">
            <a:spAutoFit/>
          </a:bodyPr>
          <a:lstStyle/>
          <a:p>
            <a:pPr marL="12700" marR="5080" algn="ctr">
              <a:lnSpc>
                <a:spcPct val="100000"/>
              </a:lnSpc>
              <a:spcBef>
                <a:spcPts val="95"/>
              </a:spcBef>
            </a:pPr>
            <a:r>
              <a:rPr spc="-5" dirty="0">
                <a:solidFill>
                  <a:srgbClr val="2B8DAF"/>
                </a:solidFill>
              </a:rPr>
              <a:t>Important</a:t>
            </a:r>
            <a:r>
              <a:rPr spc="-20" dirty="0">
                <a:solidFill>
                  <a:srgbClr val="2B8DAF"/>
                </a:solidFill>
              </a:rPr>
              <a:t> </a:t>
            </a:r>
            <a:r>
              <a:rPr spc="-5" dirty="0">
                <a:solidFill>
                  <a:srgbClr val="2B8DAF"/>
                </a:solidFill>
              </a:rPr>
              <a:t>to</a:t>
            </a:r>
            <a:r>
              <a:rPr spc="-30" dirty="0">
                <a:solidFill>
                  <a:srgbClr val="2B8DAF"/>
                </a:solidFill>
              </a:rPr>
              <a:t> </a:t>
            </a:r>
            <a:r>
              <a:rPr spc="-5" dirty="0">
                <a:solidFill>
                  <a:srgbClr val="2B8DAF"/>
                </a:solidFill>
              </a:rPr>
              <a:t>your</a:t>
            </a:r>
            <a:r>
              <a:rPr spc="-25" dirty="0">
                <a:solidFill>
                  <a:srgbClr val="2B8DAF"/>
                </a:solidFill>
              </a:rPr>
              <a:t> </a:t>
            </a:r>
            <a:r>
              <a:rPr spc="-5" dirty="0">
                <a:solidFill>
                  <a:srgbClr val="2B8DAF"/>
                </a:solidFill>
              </a:rPr>
              <a:t>Budget </a:t>
            </a:r>
            <a:r>
              <a:rPr lang="en-US" spc="-5" dirty="0">
                <a:solidFill>
                  <a:srgbClr val="2B8DAF"/>
                </a:solidFill>
              </a:rPr>
              <a:t/>
            </a:r>
            <a:br>
              <a:rPr lang="en-US" spc="-5" dirty="0">
                <a:solidFill>
                  <a:srgbClr val="2B8DAF"/>
                </a:solidFill>
              </a:rPr>
            </a:br>
            <a:r>
              <a:rPr spc="-785" dirty="0">
                <a:solidFill>
                  <a:srgbClr val="2B8DAF"/>
                </a:solidFill>
              </a:rPr>
              <a:t> </a:t>
            </a:r>
            <a:r>
              <a:rPr sz="3600" spc="-5" dirty="0">
                <a:solidFill>
                  <a:srgbClr val="000000"/>
                </a:solidFill>
              </a:rPr>
              <a:t>Match </a:t>
            </a:r>
            <a:r>
              <a:rPr sz="3600" spc="-10" dirty="0">
                <a:solidFill>
                  <a:srgbClr val="000000"/>
                </a:solidFill>
              </a:rPr>
              <a:t>Requirements </a:t>
            </a:r>
            <a:r>
              <a:rPr sz="3600" spc="-5" dirty="0">
                <a:solidFill>
                  <a:srgbClr val="000000"/>
                </a:solidFill>
              </a:rPr>
              <a:t> Minimum</a:t>
            </a:r>
            <a:r>
              <a:rPr sz="3600" spc="-160" dirty="0">
                <a:solidFill>
                  <a:srgbClr val="000000"/>
                </a:solidFill>
              </a:rPr>
              <a:t> </a:t>
            </a:r>
            <a:r>
              <a:rPr sz="3600" spc="-5" dirty="0">
                <a:solidFill>
                  <a:srgbClr val="000000"/>
                </a:solidFill>
              </a:rPr>
              <a:t>Overall</a:t>
            </a:r>
            <a:r>
              <a:rPr sz="3600" spc="-105" dirty="0">
                <a:solidFill>
                  <a:srgbClr val="000000"/>
                </a:solidFill>
              </a:rPr>
              <a:t> </a:t>
            </a:r>
            <a:r>
              <a:rPr sz="3600" spc="-5" dirty="0">
                <a:solidFill>
                  <a:srgbClr val="000000"/>
                </a:solidFill>
              </a:rPr>
              <a:t>Share</a:t>
            </a:r>
            <a:r>
              <a:rPr lang="en-US" sz="3600" spc="-5" dirty="0">
                <a:solidFill>
                  <a:srgbClr val="000000"/>
                </a:solidFill>
              </a:rPr>
              <a:t/>
            </a:r>
            <a:br>
              <a:rPr lang="en-US" sz="3600" spc="-5" dirty="0">
                <a:solidFill>
                  <a:srgbClr val="000000"/>
                </a:solidFill>
              </a:rPr>
            </a:br>
            <a:endParaRPr sz="3600" spc="-5" dirty="0">
              <a:solidFill>
                <a:srgbClr val="000000"/>
              </a:solidFill>
            </a:endParaRPr>
          </a:p>
        </p:txBody>
      </p:sp>
      <p:sp>
        <p:nvSpPr>
          <p:cNvPr id="23" name="object 23"/>
          <p:cNvSpPr txBox="1"/>
          <p:nvPr/>
        </p:nvSpPr>
        <p:spPr>
          <a:xfrm>
            <a:off x="381001" y="2127758"/>
            <a:ext cx="8342120" cy="113360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orbel"/>
                <a:cs typeface="Corbel"/>
              </a:rPr>
              <a:t>Single overall minimum match </a:t>
            </a:r>
            <a:r>
              <a:rPr sz="2400" dirty="0">
                <a:latin typeface="Corbel"/>
                <a:cs typeface="Corbel"/>
              </a:rPr>
              <a:t>of </a:t>
            </a:r>
            <a:r>
              <a:rPr sz="2400" spc="-5" dirty="0">
                <a:latin typeface="Corbel"/>
                <a:cs typeface="Corbel"/>
              </a:rPr>
              <a:t>24% </a:t>
            </a:r>
            <a:r>
              <a:rPr sz="2400" dirty="0">
                <a:latin typeface="Corbel"/>
                <a:cs typeface="Corbel"/>
              </a:rPr>
              <a:t>for </a:t>
            </a:r>
            <a:r>
              <a:rPr sz="2400" spc="-10" dirty="0">
                <a:latin typeface="Corbel"/>
                <a:cs typeface="Corbel"/>
              </a:rPr>
              <a:t>the </a:t>
            </a:r>
            <a:r>
              <a:rPr sz="2400" dirty="0">
                <a:latin typeface="Corbel"/>
                <a:cs typeface="Corbel"/>
              </a:rPr>
              <a:t>first </a:t>
            </a:r>
            <a:r>
              <a:rPr sz="2400" spc="-5" dirty="0">
                <a:latin typeface="Corbel"/>
                <a:cs typeface="Corbel"/>
              </a:rPr>
              <a:t>three-year </a:t>
            </a:r>
            <a:r>
              <a:rPr sz="2400" spc="-470" dirty="0">
                <a:latin typeface="Corbel"/>
                <a:cs typeface="Corbel"/>
              </a:rPr>
              <a:t> </a:t>
            </a:r>
            <a:r>
              <a:rPr sz="2400" spc="-5" dirty="0">
                <a:latin typeface="Corbel"/>
                <a:cs typeface="Corbel"/>
              </a:rPr>
              <a:t>cycle, match gradually increases every three </a:t>
            </a:r>
            <a:r>
              <a:rPr sz="2400" dirty="0">
                <a:latin typeface="Corbel"/>
                <a:cs typeface="Corbel"/>
              </a:rPr>
              <a:t>years </a:t>
            </a:r>
            <a:r>
              <a:rPr sz="2400" spc="-5" dirty="0">
                <a:latin typeface="Corbel"/>
                <a:cs typeface="Corbel"/>
              </a:rPr>
              <a:t>to </a:t>
            </a:r>
            <a:r>
              <a:rPr sz="2400" spc="-20" dirty="0">
                <a:latin typeface="Corbel"/>
                <a:cs typeface="Corbel"/>
              </a:rPr>
              <a:t>50% </a:t>
            </a:r>
            <a:r>
              <a:rPr sz="2400" spc="-5" dirty="0">
                <a:latin typeface="Corbel"/>
                <a:cs typeface="Corbel"/>
              </a:rPr>
              <a:t>by </a:t>
            </a:r>
            <a:r>
              <a:rPr sz="2400" dirty="0">
                <a:latin typeface="Corbel"/>
                <a:cs typeface="Corbel"/>
              </a:rPr>
              <a:t> year</a:t>
            </a:r>
            <a:r>
              <a:rPr sz="2400" spc="-20" dirty="0">
                <a:latin typeface="Corbel"/>
                <a:cs typeface="Corbel"/>
              </a:rPr>
              <a:t> </a:t>
            </a:r>
            <a:r>
              <a:rPr sz="2400" spc="-10" dirty="0">
                <a:latin typeface="Corbel"/>
                <a:cs typeface="Corbel"/>
              </a:rPr>
              <a:t>ten.</a:t>
            </a:r>
            <a:r>
              <a:rPr lang="en-US" sz="2400" spc="-10" dirty="0">
                <a:latin typeface="Corbel"/>
                <a:cs typeface="Corbel"/>
              </a:rPr>
              <a:t>  Match may be cash or in-kind or a combination of both.</a:t>
            </a:r>
            <a:endParaRPr sz="2400" dirty="0">
              <a:latin typeface="Corbel"/>
              <a:cs typeface="Corbe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43000" y="152400"/>
            <a:ext cx="7391400" cy="1122363"/>
          </a:xfrm>
          <a:prstGeom prst="rect">
            <a:avLst/>
          </a:prstGeom>
        </p:spPr>
        <p:txBody>
          <a:bodyPr vert="horz" wrap="square" lIns="0" tIns="12700" rIns="0" bIns="0" rtlCol="0">
            <a:spAutoFit/>
          </a:bodyPr>
          <a:lstStyle/>
          <a:p>
            <a:pPr marL="12700" marR="5080" indent="28575" algn="ctr">
              <a:lnSpc>
                <a:spcPct val="100000"/>
              </a:lnSpc>
              <a:spcBef>
                <a:spcPts val="100"/>
              </a:spcBef>
            </a:pPr>
            <a:r>
              <a:rPr sz="3600" spc="-5" dirty="0">
                <a:solidFill>
                  <a:srgbClr val="2B8DAF"/>
                </a:solidFill>
              </a:rPr>
              <a:t>Important to your Budget </a:t>
            </a:r>
            <a:r>
              <a:rPr sz="3600" spc="-710" dirty="0">
                <a:solidFill>
                  <a:srgbClr val="2B8DAF"/>
                </a:solidFill>
              </a:rPr>
              <a:t> </a:t>
            </a:r>
            <a:r>
              <a:rPr lang="en-US" sz="3600" spc="-710" dirty="0" smtClean="0">
                <a:solidFill>
                  <a:srgbClr val="2B8DAF"/>
                </a:solidFill>
              </a:rPr>
              <a:t/>
            </a:r>
            <a:br>
              <a:rPr lang="en-US" sz="3600" spc="-710" dirty="0" smtClean="0">
                <a:solidFill>
                  <a:srgbClr val="2B8DAF"/>
                </a:solidFill>
              </a:rPr>
            </a:br>
            <a:r>
              <a:rPr sz="3600" dirty="0" smtClean="0">
                <a:solidFill>
                  <a:srgbClr val="000000"/>
                </a:solidFill>
              </a:rPr>
              <a:t>B</a:t>
            </a:r>
            <a:r>
              <a:rPr sz="3600" spc="-5" dirty="0" smtClean="0">
                <a:solidFill>
                  <a:srgbClr val="000000"/>
                </a:solidFill>
              </a:rPr>
              <a:t>u</a:t>
            </a:r>
            <a:r>
              <a:rPr sz="3600" dirty="0" smtClean="0">
                <a:solidFill>
                  <a:srgbClr val="000000"/>
                </a:solidFill>
              </a:rPr>
              <a:t>d</a:t>
            </a:r>
            <a:r>
              <a:rPr sz="3600" spc="-5" dirty="0" smtClean="0">
                <a:solidFill>
                  <a:srgbClr val="000000"/>
                </a:solidFill>
              </a:rPr>
              <a:t>get</a:t>
            </a:r>
            <a:r>
              <a:rPr sz="3600" dirty="0" smtClean="0">
                <a:solidFill>
                  <a:srgbClr val="000000"/>
                </a:solidFill>
              </a:rPr>
              <a:t>i</a:t>
            </a:r>
            <a:r>
              <a:rPr sz="3600" spc="-5" dirty="0" smtClean="0">
                <a:solidFill>
                  <a:srgbClr val="000000"/>
                </a:solidFill>
              </a:rPr>
              <a:t>n</a:t>
            </a:r>
            <a:r>
              <a:rPr sz="3600" dirty="0" smtClean="0">
                <a:solidFill>
                  <a:srgbClr val="000000"/>
                </a:solidFill>
              </a:rPr>
              <a:t>g</a:t>
            </a:r>
            <a:r>
              <a:rPr sz="3600" spc="-150" dirty="0" smtClean="0">
                <a:solidFill>
                  <a:srgbClr val="000000"/>
                </a:solidFill>
              </a:rPr>
              <a:t> </a:t>
            </a:r>
            <a:r>
              <a:rPr sz="3600" spc="5" dirty="0">
                <a:solidFill>
                  <a:srgbClr val="000000"/>
                </a:solidFill>
              </a:rPr>
              <a:t>A</a:t>
            </a:r>
            <a:r>
              <a:rPr sz="3600" dirty="0">
                <a:solidFill>
                  <a:srgbClr val="000000"/>
                </a:solidFill>
              </a:rPr>
              <a:t>dmi</a:t>
            </a:r>
            <a:r>
              <a:rPr sz="3600" spc="-5" dirty="0">
                <a:solidFill>
                  <a:srgbClr val="000000"/>
                </a:solidFill>
              </a:rPr>
              <a:t>n</a:t>
            </a:r>
            <a:r>
              <a:rPr sz="3600" dirty="0">
                <a:solidFill>
                  <a:srgbClr val="000000"/>
                </a:solidFill>
              </a:rPr>
              <a:t>i</a:t>
            </a:r>
            <a:r>
              <a:rPr sz="3600" spc="-5" dirty="0">
                <a:solidFill>
                  <a:srgbClr val="000000"/>
                </a:solidFill>
              </a:rPr>
              <a:t>st</a:t>
            </a:r>
            <a:r>
              <a:rPr sz="3600" spc="-10" dirty="0">
                <a:solidFill>
                  <a:srgbClr val="000000"/>
                </a:solidFill>
              </a:rPr>
              <a:t>r</a:t>
            </a:r>
            <a:r>
              <a:rPr sz="3600" dirty="0">
                <a:solidFill>
                  <a:srgbClr val="000000"/>
                </a:solidFill>
              </a:rPr>
              <a:t>a</a:t>
            </a:r>
            <a:r>
              <a:rPr sz="3600" spc="-5" dirty="0">
                <a:solidFill>
                  <a:srgbClr val="000000"/>
                </a:solidFill>
              </a:rPr>
              <a:t>t</a:t>
            </a:r>
            <a:r>
              <a:rPr sz="3600" dirty="0">
                <a:solidFill>
                  <a:srgbClr val="000000"/>
                </a:solidFill>
              </a:rPr>
              <a:t>ion</a:t>
            </a:r>
            <a:endParaRPr sz="3600" dirty="0"/>
          </a:p>
        </p:txBody>
      </p:sp>
      <p:sp>
        <p:nvSpPr>
          <p:cNvPr id="3" name="object 3"/>
          <p:cNvSpPr txBox="1"/>
          <p:nvPr/>
        </p:nvSpPr>
        <p:spPr>
          <a:xfrm>
            <a:off x="228600" y="1752600"/>
            <a:ext cx="8686800" cy="3912994"/>
          </a:xfrm>
          <a:prstGeom prst="rect">
            <a:avLst/>
          </a:prstGeom>
        </p:spPr>
        <p:txBody>
          <a:bodyPr vert="horz" wrap="square" lIns="0" tIns="12065" rIns="0" bIns="0" rtlCol="0">
            <a:spAutoFit/>
          </a:bodyPr>
          <a:lstStyle/>
          <a:p>
            <a:pPr marL="12700">
              <a:lnSpc>
                <a:spcPts val="2510"/>
              </a:lnSpc>
              <a:spcBef>
                <a:spcPts val="95"/>
              </a:spcBef>
            </a:pPr>
            <a:r>
              <a:rPr sz="2400" spc="-5" dirty="0">
                <a:latin typeface="Corbel"/>
                <a:cs typeface="Corbel"/>
              </a:rPr>
              <a:t>Applicants may allocate administrative</a:t>
            </a:r>
            <a:r>
              <a:rPr sz="2400" spc="10" dirty="0">
                <a:latin typeface="Corbel"/>
                <a:cs typeface="Corbel"/>
              </a:rPr>
              <a:t> </a:t>
            </a:r>
            <a:r>
              <a:rPr sz="2400" spc="-5" dirty="0">
                <a:latin typeface="Corbel"/>
                <a:cs typeface="Corbel"/>
              </a:rPr>
              <a:t>funds</a:t>
            </a:r>
            <a:r>
              <a:rPr sz="2400" spc="-10" dirty="0">
                <a:latin typeface="Corbel"/>
                <a:cs typeface="Corbel"/>
              </a:rPr>
              <a:t> </a:t>
            </a:r>
            <a:r>
              <a:rPr sz="2400" spc="-5" dirty="0">
                <a:latin typeface="Corbel"/>
                <a:cs typeface="Corbel"/>
              </a:rPr>
              <a:t>for</a:t>
            </a:r>
            <a:r>
              <a:rPr sz="2400" spc="-10" dirty="0">
                <a:latin typeface="Corbel"/>
                <a:cs typeface="Corbel"/>
              </a:rPr>
              <a:t> </a:t>
            </a:r>
            <a:r>
              <a:rPr sz="2400" spc="-5" dirty="0">
                <a:latin typeface="Corbel"/>
                <a:cs typeface="Corbel"/>
              </a:rPr>
              <a:t>their</a:t>
            </a:r>
            <a:r>
              <a:rPr sz="2400" spc="20" dirty="0">
                <a:latin typeface="Corbel"/>
                <a:cs typeface="Corbel"/>
              </a:rPr>
              <a:t> </a:t>
            </a:r>
            <a:r>
              <a:rPr sz="2400" spc="-5" dirty="0">
                <a:latin typeface="Corbel"/>
                <a:cs typeface="Corbel"/>
              </a:rPr>
              <a:t>programs.</a:t>
            </a:r>
            <a:endParaRPr sz="2400" dirty="0">
              <a:latin typeface="Corbel"/>
              <a:cs typeface="Corbel"/>
            </a:endParaRPr>
          </a:p>
          <a:p>
            <a:pPr marL="299085" marR="193040">
              <a:lnSpc>
                <a:spcPts val="2380"/>
              </a:lnSpc>
              <a:spcBef>
                <a:spcPts val="165"/>
              </a:spcBef>
              <a:spcAft>
                <a:spcPts val="600"/>
              </a:spcAft>
            </a:pPr>
            <a:r>
              <a:rPr sz="2400" spc="-5" dirty="0">
                <a:latin typeface="Corbel"/>
                <a:cs typeface="Corbel"/>
              </a:rPr>
              <a:t>A</a:t>
            </a:r>
            <a:r>
              <a:rPr sz="2400" dirty="0">
                <a:latin typeface="Corbel"/>
                <a:cs typeface="Corbel"/>
              </a:rPr>
              <a:t> </a:t>
            </a:r>
            <a:r>
              <a:rPr sz="2400" spc="-5" dirty="0">
                <a:latin typeface="Corbel"/>
                <a:cs typeface="Corbel"/>
              </a:rPr>
              <a:t>portion</a:t>
            </a:r>
            <a:r>
              <a:rPr sz="2400" spc="5" dirty="0">
                <a:latin typeface="Corbel"/>
                <a:cs typeface="Corbel"/>
              </a:rPr>
              <a:t> </a:t>
            </a:r>
            <a:r>
              <a:rPr sz="2400" dirty="0">
                <a:latin typeface="Corbel"/>
                <a:cs typeface="Corbel"/>
              </a:rPr>
              <a:t>or</a:t>
            </a:r>
            <a:r>
              <a:rPr sz="2400" spc="-5" dirty="0">
                <a:latin typeface="Corbel"/>
                <a:cs typeface="Corbel"/>
              </a:rPr>
              <a:t> 1%</a:t>
            </a:r>
            <a:r>
              <a:rPr sz="2400" dirty="0">
                <a:latin typeface="Corbel"/>
                <a:cs typeface="Corbel"/>
              </a:rPr>
              <a:t> </a:t>
            </a:r>
            <a:r>
              <a:rPr sz="2400" spc="-5" dirty="0">
                <a:latin typeface="Corbel"/>
                <a:cs typeface="Corbel"/>
              </a:rPr>
              <a:t>-</a:t>
            </a:r>
            <a:r>
              <a:rPr sz="2400" spc="5" dirty="0">
                <a:latin typeface="Corbel"/>
                <a:cs typeface="Corbel"/>
              </a:rPr>
              <a:t> </a:t>
            </a:r>
            <a:r>
              <a:rPr sz="2400" spc="-10" dirty="0">
                <a:latin typeface="Corbel"/>
                <a:cs typeface="Corbel"/>
              </a:rPr>
              <a:t>2%</a:t>
            </a:r>
            <a:r>
              <a:rPr sz="2400" spc="10" dirty="0">
                <a:latin typeface="Corbel"/>
                <a:cs typeface="Corbel"/>
              </a:rPr>
              <a:t> </a:t>
            </a:r>
            <a:r>
              <a:rPr sz="2400" spc="-5" dirty="0">
                <a:latin typeface="Corbel"/>
                <a:cs typeface="Corbel"/>
              </a:rPr>
              <a:t>of</a:t>
            </a:r>
            <a:r>
              <a:rPr sz="2400" spc="5" dirty="0">
                <a:latin typeface="Corbel"/>
                <a:cs typeface="Corbel"/>
              </a:rPr>
              <a:t> </a:t>
            </a:r>
            <a:r>
              <a:rPr sz="2400" spc="-5" dirty="0">
                <a:latin typeface="Corbel"/>
                <a:cs typeface="Corbel"/>
              </a:rPr>
              <a:t>the</a:t>
            </a:r>
            <a:r>
              <a:rPr sz="2400" spc="10" dirty="0">
                <a:latin typeface="Corbel"/>
                <a:cs typeface="Corbel"/>
              </a:rPr>
              <a:t> </a:t>
            </a:r>
            <a:r>
              <a:rPr sz="2400" spc="-5" dirty="0">
                <a:latin typeface="Corbel"/>
                <a:cs typeface="Corbel"/>
              </a:rPr>
              <a:t>administrative</a:t>
            </a:r>
            <a:r>
              <a:rPr sz="2400" dirty="0">
                <a:latin typeface="Corbel"/>
                <a:cs typeface="Corbel"/>
              </a:rPr>
              <a:t> </a:t>
            </a:r>
            <a:r>
              <a:rPr sz="2400" spc="-5" dirty="0">
                <a:latin typeface="Corbel"/>
                <a:cs typeface="Corbel"/>
              </a:rPr>
              <a:t>cap</a:t>
            </a:r>
            <a:r>
              <a:rPr sz="2400" spc="-15" dirty="0">
                <a:latin typeface="Corbel"/>
                <a:cs typeface="Corbel"/>
              </a:rPr>
              <a:t> </a:t>
            </a:r>
            <a:r>
              <a:rPr sz="2400" dirty="0">
                <a:latin typeface="Corbel"/>
                <a:cs typeface="Corbel"/>
              </a:rPr>
              <a:t>of </a:t>
            </a:r>
            <a:r>
              <a:rPr sz="2400" spc="-5" dirty="0">
                <a:latin typeface="Corbel"/>
                <a:cs typeface="Corbel"/>
              </a:rPr>
              <a:t>5% must</a:t>
            </a:r>
            <a:r>
              <a:rPr sz="2400" spc="-10" dirty="0">
                <a:latin typeface="Corbel"/>
                <a:cs typeface="Corbel"/>
              </a:rPr>
              <a:t> </a:t>
            </a:r>
            <a:r>
              <a:rPr sz="2400" spc="-5" dirty="0">
                <a:latin typeface="Corbel"/>
                <a:cs typeface="Corbel"/>
              </a:rPr>
              <a:t>be </a:t>
            </a:r>
            <a:r>
              <a:rPr sz="2400" spc="-430" dirty="0">
                <a:latin typeface="Corbel"/>
                <a:cs typeface="Corbel"/>
              </a:rPr>
              <a:t> </a:t>
            </a:r>
            <a:r>
              <a:rPr sz="2400" spc="-5" dirty="0">
                <a:latin typeface="Corbel"/>
                <a:cs typeface="Corbel"/>
              </a:rPr>
              <a:t>allocated for the</a:t>
            </a:r>
            <a:r>
              <a:rPr sz="2400" spc="10" dirty="0">
                <a:latin typeface="Corbel"/>
                <a:cs typeface="Corbel"/>
              </a:rPr>
              <a:t> </a:t>
            </a:r>
            <a:r>
              <a:rPr sz="2400" spc="-5" dirty="0">
                <a:latin typeface="Corbel"/>
                <a:cs typeface="Corbel"/>
              </a:rPr>
              <a:t>NJ</a:t>
            </a:r>
            <a:r>
              <a:rPr sz="2400" spc="-85" dirty="0">
                <a:latin typeface="Corbel"/>
                <a:cs typeface="Corbel"/>
              </a:rPr>
              <a:t> </a:t>
            </a:r>
            <a:r>
              <a:rPr sz="2400" spc="-5" dirty="0">
                <a:latin typeface="Corbel"/>
                <a:cs typeface="Corbel"/>
              </a:rPr>
              <a:t>Commission</a:t>
            </a:r>
            <a:r>
              <a:rPr sz="2400" spc="20" dirty="0">
                <a:latin typeface="Corbel"/>
                <a:cs typeface="Corbel"/>
              </a:rPr>
              <a:t> </a:t>
            </a:r>
            <a:r>
              <a:rPr sz="2400" spc="-10" dirty="0">
                <a:latin typeface="Corbel"/>
                <a:cs typeface="Corbel"/>
              </a:rPr>
              <a:t>according</a:t>
            </a:r>
            <a:r>
              <a:rPr sz="2400" spc="10" dirty="0">
                <a:latin typeface="Corbel"/>
                <a:cs typeface="Corbel"/>
              </a:rPr>
              <a:t> </a:t>
            </a:r>
            <a:r>
              <a:rPr sz="2400" dirty="0">
                <a:latin typeface="Corbel"/>
                <a:cs typeface="Corbel"/>
              </a:rPr>
              <a:t>to</a:t>
            </a:r>
            <a:r>
              <a:rPr sz="2400" spc="-10" dirty="0">
                <a:latin typeface="Corbel"/>
                <a:cs typeface="Corbel"/>
              </a:rPr>
              <a:t> </a:t>
            </a:r>
            <a:r>
              <a:rPr sz="2400" spc="-5" dirty="0">
                <a:latin typeface="Corbel"/>
                <a:cs typeface="Corbel"/>
              </a:rPr>
              <a:t>the</a:t>
            </a:r>
            <a:r>
              <a:rPr sz="2400" dirty="0">
                <a:latin typeface="Corbel"/>
                <a:cs typeface="Corbel"/>
              </a:rPr>
              <a:t> </a:t>
            </a:r>
            <a:r>
              <a:rPr sz="2400" spc="-5" dirty="0">
                <a:latin typeface="Corbel"/>
                <a:cs typeface="Corbel"/>
              </a:rPr>
              <a:t>following:</a:t>
            </a:r>
            <a:endParaRPr sz="2400" dirty="0">
              <a:latin typeface="Corbel"/>
              <a:cs typeface="Corbel"/>
            </a:endParaRPr>
          </a:p>
          <a:p>
            <a:pPr marL="469900" marR="20320" indent="-457200">
              <a:lnSpc>
                <a:spcPct val="86700"/>
              </a:lnSpc>
              <a:spcBef>
                <a:spcPts val="334"/>
              </a:spcBef>
              <a:spcAft>
                <a:spcPts val="600"/>
              </a:spcAft>
              <a:buClr>
                <a:srgbClr val="8D1414"/>
              </a:buClr>
              <a:buSzPct val="145454"/>
              <a:buAutoNum type="arabicPeriod"/>
              <a:tabLst>
                <a:tab pos="469265" algn="l"/>
                <a:tab pos="469900" algn="l"/>
              </a:tabLst>
            </a:pPr>
            <a:r>
              <a:rPr sz="2400" spc="-5" dirty="0">
                <a:latin typeface="Corbel"/>
                <a:cs typeface="Corbel"/>
              </a:rPr>
              <a:t>Programs requesting</a:t>
            </a:r>
            <a:r>
              <a:rPr sz="2400" spc="10" dirty="0">
                <a:latin typeface="Corbel"/>
                <a:cs typeface="Corbel"/>
              </a:rPr>
              <a:t> </a:t>
            </a:r>
            <a:r>
              <a:rPr sz="2400" spc="-5" dirty="0">
                <a:latin typeface="Corbel"/>
                <a:cs typeface="Corbel"/>
              </a:rPr>
              <a:t>12 </a:t>
            </a:r>
            <a:r>
              <a:rPr sz="2400" dirty="0">
                <a:latin typeface="Corbel"/>
                <a:cs typeface="Corbel"/>
              </a:rPr>
              <a:t>or</a:t>
            </a:r>
            <a:r>
              <a:rPr sz="2400" spc="-5" dirty="0">
                <a:latin typeface="Corbel"/>
                <a:cs typeface="Corbel"/>
              </a:rPr>
              <a:t> </a:t>
            </a:r>
            <a:r>
              <a:rPr sz="2400" spc="-10" dirty="0">
                <a:latin typeface="Corbel"/>
                <a:cs typeface="Corbel"/>
              </a:rPr>
              <a:t>less</a:t>
            </a:r>
            <a:r>
              <a:rPr sz="2400" spc="10" dirty="0">
                <a:latin typeface="Corbel"/>
                <a:cs typeface="Corbel"/>
              </a:rPr>
              <a:t> </a:t>
            </a:r>
            <a:r>
              <a:rPr sz="2400" spc="-20" dirty="0">
                <a:latin typeface="Corbel"/>
                <a:cs typeface="Corbel"/>
              </a:rPr>
              <a:t>MSY’s</a:t>
            </a:r>
            <a:r>
              <a:rPr sz="2400" spc="10" dirty="0">
                <a:latin typeface="Corbel"/>
                <a:cs typeface="Corbel"/>
              </a:rPr>
              <a:t> </a:t>
            </a:r>
            <a:r>
              <a:rPr sz="2400" spc="-5" dirty="0">
                <a:latin typeface="Corbel"/>
                <a:cs typeface="Corbel"/>
              </a:rPr>
              <a:t>do </a:t>
            </a:r>
            <a:r>
              <a:rPr sz="2400" dirty="0">
                <a:latin typeface="Corbel"/>
                <a:cs typeface="Corbel"/>
              </a:rPr>
              <a:t>not</a:t>
            </a:r>
            <a:r>
              <a:rPr sz="2400" spc="-10" dirty="0">
                <a:latin typeface="Corbel"/>
                <a:cs typeface="Corbel"/>
              </a:rPr>
              <a:t> </a:t>
            </a:r>
            <a:r>
              <a:rPr sz="2400" spc="-5" dirty="0">
                <a:latin typeface="Corbel"/>
                <a:cs typeface="Corbel"/>
              </a:rPr>
              <a:t>have</a:t>
            </a:r>
            <a:r>
              <a:rPr sz="2400" dirty="0">
                <a:latin typeface="Corbel"/>
                <a:cs typeface="Corbel"/>
              </a:rPr>
              <a:t> to</a:t>
            </a:r>
            <a:r>
              <a:rPr sz="2400" spc="-5" dirty="0">
                <a:latin typeface="Corbel"/>
                <a:cs typeface="Corbel"/>
              </a:rPr>
              <a:t> allocate </a:t>
            </a:r>
            <a:r>
              <a:rPr sz="2400" spc="-425" dirty="0">
                <a:latin typeface="Corbel"/>
                <a:cs typeface="Corbel"/>
              </a:rPr>
              <a:t> </a:t>
            </a:r>
            <a:r>
              <a:rPr sz="2400" spc="-5" dirty="0">
                <a:latin typeface="Corbel"/>
                <a:cs typeface="Corbel"/>
              </a:rPr>
              <a:t>any</a:t>
            </a:r>
            <a:r>
              <a:rPr sz="2400" spc="-25" dirty="0">
                <a:latin typeface="Corbel"/>
                <a:cs typeface="Corbel"/>
              </a:rPr>
              <a:t> </a:t>
            </a:r>
            <a:r>
              <a:rPr sz="2400" spc="-5" dirty="0">
                <a:latin typeface="Corbel"/>
                <a:cs typeface="Corbel"/>
              </a:rPr>
              <a:t>portion</a:t>
            </a:r>
            <a:r>
              <a:rPr sz="2400" spc="5" dirty="0">
                <a:latin typeface="Corbel"/>
                <a:cs typeface="Corbel"/>
              </a:rPr>
              <a:t> </a:t>
            </a:r>
            <a:r>
              <a:rPr sz="2400" spc="-5" dirty="0">
                <a:latin typeface="Corbel"/>
                <a:cs typeface="Corbel"/>
              </a:rPr>
              <a:t>of</a:t>
            </a:r>
            <a:r>
              <a:rPr sz="2400" dirty="0">
                <a:latin typeface="Corbel"/>
                <a:cs typeface="Corbel"/>
              </a:rPr>
              <a:t> </a:t>
            </a:r>
            <a:r>
              <a:rPr sz="2400" spc="-5" dirty="0">
                <a:latin typeface="Corbel"/>
                <a:cs typeface="Corbel"/>
              </a:rPr>
              <a:t>the</a:t>
            </a:r>
            <a:r>
              <a:rPr sz="2400" dirty="0">
                <a:latin typeface="Corbel"/>
                <a:cs typeface="Corbel"/>
              </a:rPr>
              <a:t> </a:t>
            </a:r>
            <a:r>
              <a:rPr sz="2400" spc="-5" dirty="0">
                <a:latin typeface="Corbel"/>
                <a:cs typeface="Corbel"/>
              </a:rPr>
              <a:t>administrative</a:t>
            </a:r>
            <a:r>
              <a:rPr sz="2400" spc="10" dirty="0">
                <a:latin typeface="Corbel"/>
                <a:cs typeface="Corbel"/>
              </a:rPr>
              <a:t> </a:t>
            </a:r>
            <a:r>
              <a:rPr sz="2400" spc="-5" dirty="0">
                <a:latin typeface="Corbel"/>
                <a:cs typeface="Corbel"/>
              </a:rPr>
              <a:t>allowance</a:t>
            </a:r>
            <a:r>
              <a:rPr sz="2400" spc="10" dirty="0">
                <a:latin typeface="Corbel"/>
                <a:cs typeface="Corbel"/>
              </a:rPr>
              <a:t> </a:t>
            </a:r>
            <a:r>
              <a:rPr sz="2400" dirty="0">
                <a:latin typeface="Corbel"/>
                <a:cs typeface="Corbel"/>
              </a:rPr>
              <a:t>to</a:t>
            </a:r>
            <a:r>
              <a:rPr sz="2400" spc="-20" dirty="0">
                <a:latin typeface="Corbel"/>
                <a:cs typeface="Corbel"/>
              </a:rPr>
              <a:t> </a:t>
            </a:r>
            <a:r>
              <a:rPr sz="2400" spc="-5" dirty="0">
                <a:latin typeface="Corbel"/>
                <a:cs typeface="Corbel"/>
              </a:rPr>
              <a:t>the </a:t>
            </a:r>
            <a:r>
              <a:rPr sz="2400" dirty="0">
                <a:latin typeface="Corbel"/>
                <a:cs typeface="Corbel"/>
              </a:rPr>
              <a:t> </a:t>
            </a:r>
            <a:r>
              <a:rPr sz="2400" spc="-5" dirty="0">
                <a:latin typeface="Corbel"/>
                <a:cs typeface="Corbel"/>
              </a:rPr>
              <a:t>Commission.</a:t>
            </a:r>
            <a:endParaRPr sz="2400" dirty="0">
              <a:latin typeface="Corbel"/>
              <a:cs typeface="Corbel"/>
            </a:endParaRPr>
          </a:p>
          <a:p>
            <a:pPr marL="469265" marR="85725" indent="-457200">
              <a:lnSpc>
                <a:spcPct val="87800"/>
              </a:lnSpc>
              <a:spcBef>
                <a:spcPts val="330"/>
              </a:spcBef>
              <a:spcAft>
                <a:spcPts val="600"/>
              </a:spcAft>
              <a:buClr>
                <a:srgbClr val="8D1414"/>
              </a:buClr>
              <a:buSzPct val="145454"/>
              <a:buAutoNum type="arabicPeriod"/>
              <a:tabLst>
                <a:tab pos="469265" algn="l"/>
                <a:tab pos="469900" algn="l"/>
              </a:tabLst>
            </a:pPr>
            <a:r>
              <a:rPr sz="2400" spc="-10" dirty="0">
                <a:latin typeface="Corbel"/>
                <a:cs typeface="Corbel"/>
              </a:rPr>
              <a:t>Programs</a:t>
            </a:r>
            <a:r>
              <a:rPr sz="2400" dirty="0">
                <a:latin typeface="Corbel"/>
                <a:cs typeface="Corbel"/>
              </a:rPr>
              <a:t> </a:t>
            </a:r>
            <a:r>
              <a:rPr sz="2400" spc="-5" dirty="0">
                <a:latin typeface="Corbel"/>
                <a:cs typeface="Corbel"/>
              </a:rPr>
              <a:t>requesting</a:t>
            </a:r>
            <a:r>
              <a:rPr sz="2400" spc="15" dirty="0">
                <a:latin typeface="Corbel"/>
                <a:cs typeface="Corbel"/>
              </a:rPr>
              <a:t> </a:t>
            </a:r>
            <a:r>
              <a:rPr sz="2400" spc="-25" dirty="0">
                <a:latin typeface="Corbel"/>
                <a:cs typeface="Corbel"/>
              </a:rPr>
              <a:t>13-17</a:t>
            </a:r>
            <a:r>
              <a:rPr sz="2400" spc="10" dirty="0">
                <a:latin typeface="Corbel"/>
                <a:cs typeface="Corbel"/>
              </a:rPr>
              <a:t> </a:t>
            </a:r>
            <a:r>
              <a:rPr sz="2400" spc="-20" dirty="0">
                <a:latin typeface="Corbel"/>
                <a:cs typeface="Corbel"/>
              </a:rPr>
              <a:t>MSY’s</a:t>
            </a:r>
            <a:r>
              <a:rPr sz="2400" spc="20" dirty="0">
                <a:latin typeface="Corbel"/>
                <a:cs typeface="Corbel"/>
              </a:rPr>
              <a:t> </a:t>
            </a:r>
            <a:r>
              <a:rPr sz="2400" spc="-5" dirty="0">
                <a:latin typeface="Corbel"/>
                <a:cs typeface="Corbel"/>
              </a:rPr>
              <a:t>should</a:t>
            </a:r>
            <a:r>
              <a:rPr sz="2400" spc="15" dirty="0">
                <a:latin typeface="Corbel"/>
                <a:cs typeface="Corbel"/>
              </a:rPr>
              <a:t> </a:t>
            </a:r>
            <a:r>
              <a:rPr sz="2400" spc="-5" dirty="0">
                <a:latin typeface="Corbel"/>
                <a:cs typeface="Corbel"/>
              </a:rPr>
              <a:t>allocate</a:t>
            </a:r>
            <a:r>
              <a:rPr sz="2400" spc="5" dirty="0">
                <a:latin typeface="Corbel"/>
                <a:cs typeface="Corbel"/>
              </a:rPr>
              <a:t> </a:t>
            </a:r>
            <a:r>
              <a:rPr sz="2400" spc="-5" dirty="0">
                <a:latin typeface="Corbel"/>
                <a:cs typeface="Corbel"/>
              </a:rPr>
              <a:t>1%</a:t>
            </a:r>
            <a:r>
              <a:rPr sz="2400" spc="10" dirty="0">
                <a:latin typeface="Corbel"/>
                <a:cs typeface="Corbel"/>
              </a:rPr>
              <a:t> </a:t>
            </a:r>
            <a:r>
              <a:rPr sz="2400" dirty="0">
                <a:latin typeface="Corbel"/>
                <a:cs typeface="Corbel"/>
              </a:rPr>
              <a:t>of</a:t>
            </a:r>
            <a:r>
              <a:rPr sz="2400" spc="-10" dirty="0">
                <a:latin typeface="Corbel"/>
                <a:cs typeface="Corbel"/>
              </a:rPr>
              <a:t> </a:t>
            </a:r>
            <a:r>
              <a:rPr sz="2400" spc="-5" dirty="0">
                <a:latin typeface="Corbel"/>
                <a:cs typeface="Corbel"/>
              </a:rPr>
              <a:t>their </a:t>
            </a:r>
            <a:r>
              <a:rPr sz="2400" spc="-425" dirty="0">
                <a:latin typeface="Corbel"/>
                <a:cs typeface="Corbel"/>
              </a:rPr>
              <a:t> </a:t>
            </a:r>
            <a:r>
              <a:rPr sz="2400" spc="-5" dirty="0">
                <a:latin typeface="Corbel"/>
                <a:cs typeface="Corbel"/>
              </a:rPr>
              <a:t>administrative allowance </a:t>
            </a:r>
            <a:r>
              <a:rPr sz="2400" dirty="0">
                <a:latin typeface="Corbel"/>
                <a:cs typeface="Corbel"/>
              </a:rPr>
              <a:t>to </a:t>
            </a:r>
            <a:r>
              <a:rPr sz="2400" spc="-5" dirty="0">
                <a:latin typeface="Corbel"/>
                <a:cs typeface="Corbel"/>
              </a:rPr>
              <a:t>the Commission using this </a:t>
            </a:r>
            <a:r>
              <a:rPr sz="2400" dirty="0">
                <a:latin typeface="Corbel"/>
                <a:cs typeface="Corbel"/>
              </a:rPr>
              <a:t> </a:t>
            </a:r>
            <a:r>
              <a:rPr sz="2400" spc="-5" dirty="0">
                <a:latin typeface="Corbel"/>
                <a:cs typeface="Corbel"/>
              </a:rPr>
              <a:t>formula: Section I + Section II x 0.0526 x </a:t>
            </a:r>
            <a:r>
              <a:rPr sz="2400" spc="-20" dirty="0">
                <a:latin typeface="Corbel"/>
                <a:cs typeface="Corbel"/>
              </a:rPr>
              <a:t>0.20 </a:t>
            </a:r>
            <a:r>
              <a:rPr sz="2400" spc="-5" dirty="0">
                <a:latin typeface="Corbel"/>
                <a:cs typeface="Corbel"/>
              </a:rPr>
              <a:t>= Commission </a:t>
            </a:r>
            <a:r>
              <a:rPr sz="2400" dirty="0">
                <a:latin typeface="Corbel"/>
                <a:cs typeface="Corbel"/>
              </a:rPr>
              <a:t> </a:t>
            </a:r>
            <a:r>
              <a:rPr sz="2400" spc="-5" dirty="0">
                <a:latin typeface="Corbel"/>
                <a:cs typeface="Corbel"/>
              </a:rPr>
              <a:t>Share</a:t>
            </a:r>
            <a:endParaRPr sz="2400" dirty="0">
              <a:latin typeface="Corbel"/>
              <a:cs typeface="Corbel"/>
            </a:endParaRPr>
          </a:p>
          <a:p>
            <a:pPr marL="469900" marR="5080" indent="-457200">
              <a:lnSpc>
                <a:spcPct val="87800"/>
              </a:lnSpc>
              <a:spcBef>
                <a:spcPts val="334"/>
              </a:spcBef>
              <a:spcAft>
                <a:spcPts val="600"/>
              </a:spcAft>
              <a:buClr>
                <a:srgbClr val="8D1414"/>
              </a:buClr>
              <a:buSzPct val="145454"/>
              <a:buAutoNum type="arabicPeriod"/>
              <a:tabLst>
                <a:tab pos="469265" algn="l"/>
                <a:tab pos="469900" algn="l"/>
              </a:tabLst>
            </a:pPr>
            <a:r>
              <a:rPr sz="2400" spc="-10" dirty="0">
                <a:latin typeface="Corbel"/>
                <a:cs typeface="Corbel"/>
              </a:rPr>
              <a:t>Programs</a:t>
            </a:r>
            <a:r>
              <a:rPr sz="2400" dirty="0">
                <a:latin typeface="Corbel"/>
                <a:cs typeface="Corbel"/>
              </a:rPr>
              <a:t> </a:t>
            </a:r>
            <a:r>
              <a:rPr sz="2400" spc="-5" dirty="0">
                <a:latin typeface="Corbel"/>
                <a:cs typeface="Corbel"/>
              </a:rPr>
              <a:t>requesting</a:t>
            </a:r>
            <a:r>
              <a:rPr sz="2400" spc="10" dirty="0">
                <a:latin typeface="Corbel"/>
                <a:cs typeface="Corbel"/>
              </a:rPr>
              <a:t> </a:t>
            </a:r>
            <a:r>
              <a:rPr sz="2400" spc="-5" dirty="0">
                <a:latin typeface="Corbel"/>
                <a:cs typeface="Corbel"/>
              </a:rPr>
              <a:t>18</a:t>
            </a:r>
            <a:r>
              <a:rPr sz="2400" spc="5" dirty="0">
                <a:latin typeface="Corbel"/>
                <a:cs typeface="Corbel"/>
              </a:rPr>
              <a:t> </a:t>
            </a:r>
            <a:r>
              <a:rPr sz="2400" dirty="0">
                <a:latin typeface="Corbel"/>
                <a:cs typeface="Corbel"/>
              </a:rPr>
              <a:t>or</a:t>
            </a:r>
            <a:r>
              <a:rPr sz="2400" spc="-5" dirty="0">
                <a:latin typeface="Corbel"/>
                <a:cs typeface="Corbel"/>
              </a:rPr>
              <a:t> more</a:t>
            </a:r>
            <a:r>
              <a:rPr sz="2400" spc="10" dirty="0">
                <a:latin typeface="Corbel"/>
                <a:cs typeface="Corbel"/>
              </a:rPr>
              <a:t> </a:t>
            </a:r>
            <a:r>
              <a:rPr sz="2400" spc="-20" dirty="0">
                <a:latin typeface="Corbel"/>
                <a:cs typeface="Corbel"/>
              </a:rPr>
              <a:t>MSY’s</a:t>
            </a:r>
            <a:r>
              <a:rPr sz="2400" spc="20" dirty="0">
                <a:latin typeface="Corbel"/>
                <a:cs typeface="Corbel"/>
              </a:rPr>
              <a:t> </a:t>
            </a:r>
            <a:r>
              <a:rPr sz="2400" spc="-5" dirty="0">
                <a:latin typeface="Corbel"/>
                <a:cs typeface="Corbel"/>
              </a:rPr>
              <a:t>should</a:t>
            </a:r>
            <a:r>
              <a:rPr sz="2400" spc="15" dirty="0">
                <a:latin typeface="Corbel"/>
                <a:cs typeface="Corbel"/>
              </a:rPr>
              <a:t> </a:t>
            </a:r>
            <a:r>
              <a:rPr sz="2400" spc="-5" dirty="0">
                <a:latin typeface="Corbel"/>
                <a:cs typeface="Corbel"/>
              </a:rPr>
              <a:t>allocate</a:t>
            </a:r>
            <a:r>
              <a:rPr sz="2400" dirty="0">
                <a:latin typeface="Corbel"/>
                <a:cs typeface="Corbel"/>
              </a:rPr>
              <a:t> </a:t>
            </a:r>
            <a:r>
              <a:rPr sz="2400" spc="-10" dirty="0">
                <a:latin typeface="Corbel"/>
                <a:cs typeface="Corbel"/>
              </a:rPr>
              <a:t>2%</a:t>
            </a:r>
            <a:r>
              <a:rPr sz="2400" spc="15" dirty="0">
                <a:latin typeface="Corbel"/>
                <a:cs typeface="Corbel"/>
              </a:rPr>
              <a:t> </a:t>
            </a:r>
            <a:r>
              <a:rPr sz="2400" dirty="0">
                <a:latin typeface="Corbel"/>
                <a:cs typeface="Corbel"/>
              </a:rPr>
              <a:t>of </a:t>
            </a:r>
            <a:r>
              <a:rPr sz="2400" spc="-425" dirty="0">
                <a:latin typeface="Corbel"/>
                <a:cs typeface="Corbel"/>
              </a:rPr>
              <a:t> </a:t>
            </a:r>
            <a:r>
              <a:rPr sz="2400" spc="-5" dirty="0">
                <a:latin typeface="Corbel"/>
                <a:cs typeface="Corbel"/>
              </a:rPr>
              <a:t>their administrative allowance </a:t>
            </a:r>
            <a:r>
              <a:rPr sz="2400" dirty="0">
                <a:latin typeface="Corbel"/>
                <a:cs typeface="Corbel"/>
              </a:rPr>
              <a:t>to </a:t>
            </a:r>
            <a:r>
              <a:rPr sz="2400" spc="-5" dirty="0">
                <a:latin typeface="Corbel"/>
                <a:cs typeface="Corbel"/>
              </a:rPr>
              <a:t>the Commission using this </a:t>
            </a:r>
            <a:r>
              <a:rPr sz="2400" dirty="0">
                <a:latin typeface="Corbel"/>
                <a:cs typeface="Corbel"/>
              </a:rPr>
              <a:t> </a:t>
            </a:r>
            <a:r>
              <a:rPr sz="2400" spc="-5" dirty="0">
                <a:latin typeface="Corbel"/>
                <a:cs typeface="Corbel"/>
              </a:rPr>
              <a:t>formula:</a:t>
            </a:r>
            <a:r>
              <a:rPr sz="2400" dirty="0">
                <a:latin typeface="Corbel"/>
                <a:cs typeface="Corbel"/>
              </a:rPr>
              <a:t> </a:t>
            </a:r>
            <a:r>
              <a:rPr sz="2400" spc="-5" dirty="0">
                <a:latin typeface="Corbel"/>
                <a:cs typeface="Corbel"/>
              </a:rPr>
              <a:t>Section I + Section II x 0.0526 x 0.40 = Commission </a:t>
            </a:r>
            <a:r>
              <a:rPr sz="2400" dirty="0">
                <a:latin typeface="Corbel"/>
                <a:cs typeface="Corbel"/>
              </a:rPr>
              <a:t> </a:t>
            </a:r>
            <a:r>
              <a:rPr sz="2400" spc="-5" dirty="0">
                <a:latin typeface="Corbel"/>
                <a:cs typeface="Corbel"/>
              </a:rPr>
              <a:t>Share</a:t>
            </a:r>
            <a:endParaRPr sz="2400" dirty="0">
              <a:latin typeface="Corbel"/>
              <a:cs typeface="Corbe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5188" y="0"/>
            <a:ext cx="7780211" cy="1122680"/>
          </a:xfrm>
          <a:prstGeom prst="rect">
            <a:avLst/>
          </a:prstGeom>
        </p:spPr>
        <p:txBody>
          <a:bodyPr vert="horz" wrap="square" lIns="0" tIns="12700" rIns="0" bIns="0" rtlCol="0">
            <a:spAutoFit/>
          </a:bodyPr>
          <a:lstStyle/>
          <a:p>
            <a:pPr marL="569913" marR="5080" indent="-569913">
              <a:lnSpc>
                <a:spcPct val="100000"/>
              </a:lnSpc>
              <a:spcBef>
                <a:spcPts val="100"/>
              </a:spcBef>
            </a:pPr>
            <a:r>
              <a:rPr sz="3600" b="1" spc="-5" dirty="0">
                <a:solidFill>
                  <a:srgbClr val="000000"/>
                </a:solidFill>
                <a:latin typeface="Corbel"/>
                <a:cs typeface="Corbel"/>
              </a:rPr>
              <a:t>SU</a:t>
            </a:r>
            <a:r>
              <a:rPr sz="3600" b="1" dirty="0">
                <a:solidFill>
                  <a:srgbClr val="000000"/>
                </a:solidFill>
                <a:latin typeface="Corbel"/>
                <a:cs typeface="Corbel"/>
              </a:rPr>
              <a:t>BMI</a:t>
            </a:r>
            <a:r>
              <a:rPr sz="3600" b="1" spc="-5" dirty="0">
                <a:solidFill>
                  <a:srgbClr val="000000"/>
                </a:solidFill>
                <a:latin typeface="Corbel"/>
                <a:cs typeface="Corbel"/>
              </a:rPr>
              <a:t>TT</a:t>
            </a:r>
            <a:r>
              <a:rPr sz="3600" b="1" dirty="0">
                <a:solidFill>
                  <a:srgbClr val="000000"/>
                </a:solidFill>
                <a:latin typeface="Corbel"/>
                <a:cs typeface="Corbel"/>
              </a:rPr>
              <a:t>I</a:t>
            </a:r>
            <a:r>
              <a:rPr sz="3600" b="1" spc="-5" dirty="0">
                <a:solidFill>
                  <a:srgbClr val="000000"/>
                </a:solidFill>
                <a:latin typeface="Corbel"/>
                <a:cs typeface="Corbel"/>
              </a:rPr>
              <a:t>N</a:t>
            </a:r>
            <a:r>
              <a:rPr sz="3600" b="1" dirty="0">
                <a:solidFill>
                  <a:srgbClr val="000000"/>
                </a:solidFill>
                <a:latin typeface="Corbel"/>
                <a:cs typeface="Corbel"/>
              </a:rPr>
              <a:t>G</a:t>
            </a:r>
            <a:r>
              <a:rPr sz="3600" b="1" spc="-415" dirty="0">
                <a:solidFill>
                  <a:srgbClr val="000000"/>
                </a:solidFill>
                <a:latin typeface="Corbel"/>
                <a:cs typeface="Corbel"/>
              </a:rPr>
              <a:t> </a:t>
            </a:r>
            <a:r>
              <a:rPr lang="en-US" sz="3600" b="1" spc="-415" dirty="0">
                <a:solidFill>
                  <a:srgbClr val="000000"/>
                </a:solidFill>
                <a:latin typeface="Corbel"/>
                <a:cs typeface="Corbel"/>
              </a:rPr>
              <a:t> </a:t>
            </a:r>
            <a:r>
              <a:rPr sz="3600" b="1" spc="-80" dirty="0">
                <a:solidFill>
                  <a:srgbClr val="000000"/>
                </a:solidFill>
                <a:latin typeface="Corbel"/>
                <a:cs typeface="Corbel"/>
              </a:rPr>
              <a:t>Y</a:t>
            </a:r>
            <a:r>
              <a:rPr sz="3600" b="1" spc="-5" dirty="0">
                <a:solidFill>
                  <a:srgbClr val="000000"/>
                </a:solidFill>
                <a:latin typeface="Corbel"/>
                <a:cs typeface="Corbel"/>
              </a:rPr>
              <a:t>OU</a:t>
            </a:r>
            <a:r>
              <a:rPr sz="3600" b="1" dirty="0">
                <a:solidFill>
                  <a:srgbClr val="000000"/>
                </a:solidFill>
                <a:latin typeface="Corbel"/>
                <a:cs typeface="Corbel"/>
              </a:rPr>
              <a:t>R</a:t>
            </a:r>
            <a:r>
              <a:rPr sz="3600" b="1" spc="-135" dirty="0">
                <a:solidFill>
                  <a:srgbClr val="000000"/>
                </a:solidFill>
                <a:latin typeface="Corbel"/>
                <a:cs typeface="Corbel"/>
              </a:rPr>
              <a:t> </a:t>
            </a:r>
            <a:r>
              <a:rPr sz="3600" b="1" spc="-5" dirty="0">
                <a:solidFill>
                  <a:srgbClr val="000000"/>
                </a:solidFill>
                <a:latin typeface="Corbel"/>
                <a:cs typeface="Corbel"/>
              </a:rPr>
              <a:t>APPL</a:t>
            </a:r>
            <a:r>
              <a:rPr sz="3600" b="1" dirty="0">
                <a:solidFill>
                  <a:srgbClr val="000000"/>
                </a:solidFill>
                <a:latin typeface="Corbel"/>
                <a:cs typeface="Corbel"/>
              </a:rPr>
              <a:t>I</a:t>
            </a:r>
            <a:r>
              <a:rPr sz="3600" b="1" spc="-10" dirty="0">
                <a:solidFill>
                  <a:srgbClr val="000000"/>
                </a:solidFill>
                <a:latin typeface="Corbel"/>
                <a:cs typeface="Corbel"/>
              </a:rPr>
              <a:t>C</a:t>
            </a:r>
            <a:r>
              <a:rPr sz="3600" b="1" spc="-195" dirty="0">
                <a:solidFill>
                  <a:srgbClr val="000000"/>
                </a:solidFill>
                <a:latin typeface="Corbel"/>
                <a:cs typeface="Corbel"/>
              </a:rPr>
              <a:t>A</a:t>
            </a:r>
            <a:r>
              <a:rPr sz="3600" b="1" spc="-5" dirty="0">
                <a:solidFill>
                  <a:srgbClr val="000000"/>
                </a:solidFill>
                <a:latin typeface="Corbel"/>
                <a:cs typeface="Corbel"/>
              </a:rPr>
              <a:t>T</a:t>
            </a:r>
            <a:r>
              <a:rPr sz="3600" b="1" dirty="0">
                <a:solidFill>
                  <a:srgbClr val="000000"/>
                </a:solidFill>
                <a:latin typeface="Corbel"/>
                <a:cs typeface="Corbel"/>
              </a:rPr>
              <a:t>I</a:t>
            </a:r>
            <a:r>
              <a:rPr sz="3600" b="1" spc="-10" dirty="0">
                <a:solidFill>
                  <a:srgbClr val="000000"/>
                </a:solidFill>
                <a:latin typeface="Corbel"/>
                <a:cs typeface="Corbel"/>
              </a:rPr>
              <a:t>O</a:t>
            </a:r>
            <a:r>
              <a:rPr sz="3600" b="1" dirty="0">
                <a:solidFill>
                  <a:srgbClr val="000000"/>
                </a:solidFill>
                <a:latin typeface="Corbel"/>
                <a:cs typeface="Corbel"/>
              </a:rPr>
              <a:t>N</a:t>
            </a:r>
            <a:r>
              <a:rPr lang="en-US" sz="3600" b="1" spc="-5" dirty="0">
                <a:solidFill>
                  <a:srgbClr val="000000"/>
                </a:solidFill>
                <a:latin typeface="Corbel"/>
                <a:cs typeface="Corbel"/>
              </a:rPr>
              <a:t> </a:t>
            </a:r>
            <a:br>
              <a:rPr lang="en-US" sz="3600" b="1" spc="-5" dirty="0">
                <a:solidFill>
                  <a:srgbClr val="000000"/>
                </a:solidFill>
                <a:latin typeface="Corbel"/>
                <a:cs typeface="Corbel"/>
              </a:rPr>
            </a:br>
            <a:r>
              <a:rPr sz="3600" b="1" dirty="0">
                <a:solidFill>
                  <a:srgbClr val="000000"/>
                </a:solidFill>
                <a:latin typeface="Corbel"/>
                <a:cs typeface="Corbel"/>
              </a:rPr>
              <a:t>IN  </a:t>
            </a:r>
            <a:r>
              <a:rPr sz="3600" b="1" spc="-5" dirty="0">
                <a:solidFill>
                  <a:srgbClr val="000000"/>
                </a:solidFill>
                <a:latin typeface="Corbel"/>
                <a:cs typeface="Corbel"/>
              </a:rPr>
              <a:t>EGRANTS</a:t>
            </a:r>
            <a:endParaRPr sz="3600" dirty="0">
              <a:latin typeface="Corbel"/>
              <a:cs typeface="Corbel"/>
            </a:endParaRPr>
          </a:p>
        </p:txBody>
      </p:sp>
      <p:sp>
        <p:nvSpPr>
          <p:cNvPr id="3" name="object 3"/>
          <p:cNvSpPr txBox="1"/>
          <p:nvPr/>
        </p:nvSpPr>
        <p:spPr>
          <a:xfrm>
            <a:off x="838200" y="2209800"/>
            <a:ext cx="7924800" cy="4106894"/>
          </a:xfrm>
          <a:prstGeom prst="rect">
            <a:avLst/>
          </a:prstGeom>
        </p:spPr>
        <p:txBody>
          <a:bodyPr vert="horz" wrap="square" lIns="0" tIns="13335" rIns="0" bIns="0" rtlCol="0">
            <a:spAutoFit/>
          </a:bodyPr>
          <a:lstStyle/>
          <a:p>
            <a:pPr marL="463550" indent="-463550">
              <a:lnSpc>
                <a:spcPct val="100000"/>
              </a:lnSpc>
              <a:spcBef>
                <a:spcPts val="600"/>
              </a:spcBef>
              <a:buClr>
                <a:srgbClr val="8D1414"/>
              </a:buClr>
              <a:buSzPct val="145000"/>
              <a:buFont typeface="Arial"/>
              <a:buChar char="•"/>
              <a:tabLst>
                <a:tab pos="403225" algn="l"/>
              </a:tabLst>
            </a:pPr>
            <a:r>
              <a:rPr lang="en-US" sz="3200" spc="-5" dirty="0">
                <a:latin typeface="Corbel"/>
                <a:cs typeface="Corbel"/>
              </a:rPr>
              <a:t>Please follow  directions in the Application Instructions on page 4.  Here is the link to the Application Instructions:</a:t>
            </a:r>
          </a:p>
          <a:p>
            <a:pPr marL="463550" indent="-463550">
              <a:lnSpc>
                <a:spcPct val="100000"/>
              </a:lnSpc>
              <a:spcBef>
                <a:spcPts val="600"/>
              </a:spcBef>
              <a:buClr>
                <a:srgbClr val="8D1414"/>
              </a:buClr>
              <a:buSzPct val="145000"/>
              <a:buFont typeface="Arial"/>
              <a:buChar char="•"/>
              <a:tabLst>
                <a:tab pos="403225" algn="l"/>
              </a:tabLst>
            </a:pPr>
            <a:r>
              <a:rPr sz="3200" spc="-5" dirty="0">
                <a:latin typeface="Corbel"/>
                <a:cs typeface="Corbel"/>
              </a:rPr>
              <a:t>.</a:t>
            </a:r>
            <a:r>
              <a:rPr lang="en-US" sz="3200" b="1" u="sng" dirty="0">
                <a:hlinkClick r:id="rId3"/>
              </a:rPr>
              <a:t> https://americorps.gov/sites/default/files/document/ASN_FY2022_ApplicationInstructions_FINAL_.508.pdf</a:t>
            </a:r>
            <a:endParaRPr lang="en-US" sz="3200" b="1" u="sng" dirty="0"/>
          </a:p>
          <a:p>
            <a:pPr marL="463550" indent="-463550">
              <a:lnSpc>
                <a:spcPct val="100000"/>
              </a:lnSpc>
              <a:spcBef>
                <a:spcPts val="600"/>
              </a:spcBef>
              <a:buClr>
                <a:srgbClr val="8D1414"/>
              </a:buClr>
              <a:buSzPct val="145000"/>
              <a:buFont typeface="Arial"/>
              <a:buChar char="•"/>
              <a:tabLst>
                <a:tab pos="403225" algn="l"/>
              </a:tabLst>
            </a:pPr>
            <a:endParaRPr sz="3200" dirty="0">
              <a:latin typeface="Corbel"/>
              <a:cs typeface="Corbe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754" y="438403"/>
            <a:ext cx="5245735" cy="1122680"/>
          </a:xfrm>
          <a:prstGeom prst="rect">
            <a:avLst/>
          </a:prstGeom>
        </p:spPr>
        <p:txBody>
          <a:bodyPr vert="horz" wrap="square" lIns="0" tIns="12700" rIns="0" bIns="0" rtlCol="0">
            <a:spAutoFit/>
          </a:bodyPr>
          <a:lstStyle/>
          <a:p>
            <a:pPr marL="1339850" marR="5080" indent="-1327785">
              <a:lnSpc>
                <a:spcPct val="100000"/>
              </a:lnSpc>
              <a:spcBef>
                <a:spcPts val="100"/>
              </a:spcBef>
            </a:pPr>
            <a:r>
              <a:rPr sz="3600" spc="-5" dirty="0">
                <a:solidFill>
                  <a:srgbClr val="2B8DAF"/>
                </a:solidFill>
              </a:rPr>
              <a:t>P</a:t>
            </a:r>
            <a:r>
              <a:rPr sz="3600" spc="-10" dirty="0">
                <a:solidFill>
                  <a:srgbClr val="2B8DAF"/>
                </a:solidFill>
              </a:rPr>
              <a:t>r</a:t>
            </a:r>
            <a:r>
              <a:rPr sz="3600" spc="-5" dirty="0">
                <a:solidFill>
                  <a:srgbClr val="2B8DAF"/>
                </a:solidFill>
              </a:rPr>
              <a:t>og</a:t>
            </a:r>
            <a:r>
              <a:rPr sz="3600" spc="-10" dirty="0">
                <a:solidFill>
                  <a:srgbClr val="2B8DAF"/>
                </a:solidFill>
              </a:rPr>
              <a:t>r</a:t>
            </a:r>
            <a:r>
              <a:rPr sz="3600" dirty="0">
                <a:solidFill>
                  <a:srgbClr val="2B8DAF"/>
                </a:solidFill>
              </a:rPr>
              <a:t>am</a:t>
            </a:r>
            <a:r>
              <a:rPr sz="3600" spc="15" dirty="0">
                <a:solidFill>
                  <a:srgbClr val="2B8DAF"/>
                </a:solidFill>
              </a:rPr>
              <a:t> </a:t>
            </a:r>
            <a:r>
              <a:rPr sz="3600" spc="5" dirty="0">
                <a:solidFill>
                  <a:srgbClr val="2B8DAF"/>
                </a:solidFill>
              </a:rPr>
              <a:t>M</a:t>
            </a:r>
            <a:r>
              <a:rPr sz="3600" dirty="0">
                <a:solidFill>
                  <a:srgbClr val="2B8DAF"/>
                </a:solidFill>
              </a:rPr>
              <a:t>a</a:t>
            </a:r>
            <a:r>
              <a:rPr sz="3600" spc="-5" dirty="0">
                <a:solidFill>
                  <a:srgbClr val="2B8DAF"/>
                </a:solidFill>
              </a:rPr>
              <a:t>n</a:t>
            </a:r>
            <a:r>
              <a:rPr sz="3600" dirty="0">
                <a:solidFill>
                  <a:srgbClr val="2B8DAF"/>
                </a:solidFill>
              </a:rPr>
              <a:t>a</a:t>
            </a:r>
            <a:r>
              <a:rPr sz="3600" spc="-5" dirty="0">
                <a:solidFill>
                  <a:srgbClr val="2B8DAF"/>
                </a:solidFill>
              </a:rPr>
              <a:t>ge</a:t>
            </a:r>
            <a:r>
              <a:rPr sz="3600" dirty="0">
                <a:solidFill>
                  <a:srgbClr val="2B8DAF"/>
                </a:solidFill>
              </a:rPr>
              <a:t>r</a:t>
            </a:r>
            <a:r>
              <a:rPr sz="3600" spc="-250" dirty="0">
                <a:solidFill>
                  <a:srgbClr val="2B8DAF"/>
                </a:solidFill>
              </a:rPr>
              <a:t> </a:t>
            </a:r>
            <a:r>
              <a:rPr sz="3600" spc="-225" dirty="0">
                <a:solidFill>
                  <a:srgbClr val="2B8DAF"/>
                </a:solidFill>
              </a:rPr>
              <a:t>T</a:t>
            </a:r>
            <a:r>
              <a:rPr sz="3600" spc="-10" dirty="0">
                <a:solidFill>
                  <a:srgbClr val="2B8DAF"/>
                </a:solidFill>
              </a:rPr>
              <a:t>r</a:t>
            </a:r>
            <a:r>
              <a:rPr sz="3600" dirty="0">
                <a:solidFill>
                  <a:srgbClr val="2B8DAF"/>
                </a:solidFill>
              </a:rPr>
              <a:t>ai</a:t>
            </a:r>
            <a:r>
              <a:rPr sz="3600" spc="-5" dirty="0">
                <a:solidFill>
                  <a:srgbClr val="2B8DAF"/>
                </a:solidFill>
              </a:rPr>
              <a:t>n</a:t>
            </a:r>
            <a:r>
              <a:rPr sz="3600" dirty="0">
                <a:solidFill>
                  <a:srgbClr val="2B8DAF"/>
                </a:solidFill>
              </a:rPr>
              <a:t>i</a:t>
            </a:r>
            <a:r>
              <a:rPr sz="3600" spc="-5" dirty="0">
                <a:solidFill>
                  <a:srgbClr val="2B8DAF"/>
                </a:solidFill>
              </a:rPr>
              <a:t>ngs  and Meetings</a:t>
            </a:r>
            <a:endParaRPr sz="3600" dirty="0"/>
          </a:p>
        </p:txBody>
      </p:sp>
      <p:sp>
        <p:nvSpPr>
          <p:cNvPr id="3" name="object 3"/>
          <p:cNvSpPr txBox="1"/>
          <p:nvPr/>
        </p:nvSpPr>
        <p:spPr>
          <a:xfrm>
            <a:off x="533400" y="1752600"/>
            <a:ext cx="8458200" cy="4648773"/>
          </a:xfrm>
          <a:prstGeom prst="rect">
            <a:avLst/>
          </a:prstGeom>
        </p:spPr>
        <p:txBody>
          <a:bodyPr vert="horz" wrap="square" lIns="0" tIns="15875" rIns="0" bIns="0" rtlCol="0">
            <a:spAutoFit/>
          </a:bodyPr>
          <a:lstStyle/>
          <a:p>
            <a:pPr marL="355600" indent="-342900">
              <a:lnSpc>
                <a:spcPct val="100000"/>
              </a:lnSpc>
              <a:spcBef>
                <a:spcPts val="125"/>
              </a:spcBef>
              <a:buClr>
                <a:srgbClr val="8D1414"/>
              </a:buClr>
              <a:buSzPct val="145652"/>
              <a:buFont typeface="Arial"/>
              <a:buChar char="•"/>
              <a:tabLst>
                <a:tab pos="354965" algn="l"/>
                <a:tab pos="355600" algn="l"/>
              </a:tabLst>
            </a:pPr>
            <a:r>
              <a:rPr sz="2800" b="1" spc="5" dirty="0">
                <a:latin typeface="Corbel"/>
                <a:cs typeface="Corbel"/>
              </a:rPr>
              <a:t>Starting</a:t>
            </a:r>
            <a:r>
              <a:rPr sz="2800" b="1" spc="-45" dirty="0">
                <a:latin typeface="Corbel"/>
                <a:cs typeface="Corbel"/>
              </a:rPr>
              <a:t> </a:t>
            </a:r>
            <a:r>
              <a:rPr sz="2800" b="1" spc="5" dirty="0">
                <a:latin typeface="Corbel"/>
                <a:cs typeface="Corbel"/>
              </a:rPr>
              <a:t>Strong </a:t>
            </a:r>
            <a:r>
              <a:rPr sz="2800" spc="10" dirty="0">
                <a:latin typeface="Corbel"/>
                <a:cs typeface="Corbel"/>
              </a:rPr>
              <a:t>– 3</a:t>
            </a:r>
            <a:r>
              <a:rPr sz="2800" dirty="0">
                <a:latin typeface="Corbel"/>
                <a:cs typeface="Corbel"/>
              </a:rPr>
              <a:t> </a:t>
            </a:r>
            <a:r>
              <a:rPr sz="2800" spc="10" dirty="0">
                <a:latin typeface="Corbel"/>
                <a:cs typeface="Corbel"/>
              </a:rPr>
              <a:t>days</a:t>
            </a:r>
            <a:r>
              <a:rPr sz="2800" spc="-10" dirty="0">
                <a:latin typeface="Corbel"/>
                <a:cs typeface="Corbel"/>
              </a:rPr>
              <a:t> </a:t>
            </a:r>
            <a:r>
              <a:rPr sz="2800" spc="10" dirty="0">
                <a:latin typeface="Corbel"/>
                <a:cs typeface="Corbel"/>
              </a:rPr>
              <a:t>during</a:t>
            </a:r>
            <a:r>
              <a:rPr sz="2800" spc="-5" dirty="0">
                <a:latin typeface="Corbel"/>
                <a:cs typeface="Corbel"/>
              </a:rPr>
              <a:t> </a:t>
            </a:r>
            <a:r>
              <a:rPr sz="2800" spc="10" dirty="0">
                <a:latin typeface="Corbel"/>
                <a:cs typeface="Corbel"/>
              </a:rPr>
              <a:t>end </a:t>
            </a:r>
            <a:r>
              <a:rPr sz="2800" spc="5" dirty="0">
                <a:latin typeface="Corbel"/>
                <a:cs typeface="Corbel"/>
              </a:rPr>
              <a:t>of</a:t>
            </a:r>
            <a:r>
              <a:rPr sz="2800" spc="-50" dirty="0">
                <a:latin typeface="Corbel"/>
                <a:cs typeface="Corbel"/>
              </a:rPr>
              <a:t> </a:t>
            </a:r>
            <a:r>
              <a:rPr sz="2800" spc="-10" dirty="0">
                <a:latin typeface="Corbel"/>
                <a:cs typeface="Corbel"/>
              </a:rPr>
              <a:t>July</a:t>
            </a:r>
            <a:r>
              <a:rPr sz="2800" spc="-5" dirty="0">
                <a:latin typeface="Corbel"/>
                <a:cs typeface="Corbel"/>
              </a:rPr>
              <a:t> </a:t>
            </a:r>
            <a:r>
              <a:rPr sz="2800" spc="-15" dirty="0" smtClean="0">
                <a:latin typeface="Corbel"/>
                <a:cs typeface="Corbel"/>
              </a:rPr>
              <a:t>202</a:t>
            </a:r>
            <a:r>
              <a:rPr lang="en-US" sz="2800" spc="-15" dirty="0">
                <a:latin typeface="Corbel"/>
                <a:cs typeface="Corbel"/>
              </a:rPr>
              <a:t>3</a:t>
            </a:r>
            <a:endParaRPr sz="2800" dirty="0">
              <a:latin typeface="Corbel"/>
              <a:cs typeface="Corbel"/>
            </a:endParaRPr>
          </a:p>
          <a:p>
            <a:pPr marL="355600" indent="-342900">
              <a:lnSpc>
                <a:spcPct val="100000"/>
              </a:lnSpc>
              <a:spcBef>
                <a:spcPts val="590"/>
              </a:spcBef>
              <a:buClr>
                <a:srgbClr val="8D1414"/>
              </a:buClr>
              <a:buSzPct val="145652"/>
              <a:buFont typeface="Arial"/>
              <a:buChar char="•"/>
              <a:tabLst>
                <a:tab pos="354965" algn="l"/>
                <a:tab pos="355600" algn="l"/>
              </a:tabLst>
            </a:pPr>
            <a:r>
              <a:rPr sz="2800" b="1" spc="10" dirty="0">
                <a:latin typeface="Corbel"/>
                <a:cs typeface="Corbel"/>
              </a:rPr>
              <a:t>A</a:t>
            </a:r>
            <a:r>
              <a:rPr sz="2800" b="1" spc="15" dirty="0">
                <a:latin typeface="Corbel"/>
                <a:cs typeface="Corbel"/>
              </a:rPr>
              <a:t>SC</a:t>
            </a:r>
            <a:r>
              <a:rPr sz="2800" b="1" dirty="0">
                <a:latin typeface="Corbel"/>
                <a:cs typeface="Corbel"/>
              </a:rPr>
              <a:t> </a:t>
            </a:r>
            <a:r>
              <a:rPr sz="2800" b="1" spc="-35" dirty="0">
                <a:latin typeface="Corbel"/>
                <a:cs typeface="Corbel"/>
              </a:rPr>
              <a:t>R</a:t>
            </a:r>
            <a:r>
              <a:rPr sz="2800" b="1" spc="15" dirty="0">
                <a:latin typeface="Corbel"/>
                <a:cs typeface="Corbel"/>
              </a:rPr>
              <a:t>e</a:t>
            </a:r>
            <a:r>
              <a:rPr sz="2800" b="1" spc="10" dirty="0">
                <a:latin typeface="Corbel"/>
                <a:cs typeface="Corbel"/>
              </a:rPr>
              <a:t>gi</a:t>
            </a:r>
            <a:r>
              <a:rPr sz="2800" b="1" spc="5" dirty="0">
                <a:latin typeface="Corbel"/>
                <a:cs typeface="Corbel"/>
              </a:rPr>
              <a:t>on</a:t>
            </a:r>
            <a:r>
              <a:rPr sz="2800" b="1" spc="10" dirty="0">
                <a:latin typeface="Corbel"/>
                <a:cs typeface="Corbel"/>
              </a:rPr>
              <a:t>al</a:t>
            </a:r>
            <a:r>
              <a:rPr sz="2800" b="1" spc="-160" dirty="0">
                <a:latin typeface="Corbel"/>
                <a:cs typeface="Corbel"/>
              </a:rPr>
              <a:t> </a:t>
            </a:r>
            <a:r>
              <a:rPr sz="2800" b="1" spc="-130" dirty="0">
                <a:latin typeface="Corbel"/>
                <a:cs typeface="Corbel"/>
              </a:rPr>
              <a:t>T</a:t>
            </a:r>
            <a:r>
              <a:rPr sz="2800" b="1" spc="5" dirty="0">
                <a:latin typeface="Corbel"/>
                <a:cs typeface="Corbel"/>
              </a:rPr>
              <a:t>rainin</a:t>
            </a:r>
            <a:r>
              <a:rPr sz="2800" b="1" spc="10" dirty="0">
                <a:latin typeface="Corbel"/>
                <a:cs typeface="Corbel"/>
              </a:rPr>
              <a:t>g</a:t>
            </a:r>
            <a:r>
              <a:rPr sz="2800" b="1" spc="-30" dirty="0">
                <a:latin typeface="Corbel"/>
                <a:cs typeface="Corbel"/>
              </a:rPr>
              <a:t> </a:t>
            </a:r>
            <a:r>
              <a:rPr sz="2800" spc="10" dirty="0">
                <a:latin typeface="Corbel"/>
                <a:cs typeface="Corbel"/>
              </a:rPr>
              <a:t>–</a:t>
            </a:r>
            <a:r>
              <a:rPr sz="2800" spc="-5" dirty="0">
                <a:latin typeface="Corbel"/>
                <a:cs typeface="Corbel"/>
              </a:rPr>
              <a:t> </a:t>
            </a:r>
            <a:r>
              <a:rPr sz="2800" spc="10" dirty="0">
                <a:latin typeface="Corbel"/>
                <a:cs typeface="Corbel"/>
              </a:rPr>
              <a:t>3</a:t>
            </a:r>
            <a:r>
              <a:rPr sz="2800" spc="-5" dirty="0">
                <a:latin typeface="Corbel"/>
                <a:cs typeface="Corbel"/>
              </a:rPr>
              <a:t> </a:t>
            </a:r>
            <a:r>
              <a:rPr sz="2800" spc="10" dirty="0">
                <a:latin typeface="Corbel"/>
                <a:cs typeface="Corbel"/>
              </a:rPr>
              <a:t>days</a:t>
            </a:r>
            <a:endParaRPr sz="2800" dirty="0">
              <a:latin typeface="Corbel"/>
              <a:cs typeface="Corbel"/>
            </a:endParaRPr>
          </a:p>
          <a:p>
            <a:pPr marL="355600" marR="793750" indent="-342900">
              <a:lnSpc>
                <a:spcPct val="101099"/>
              </a:lnSpc>
              <a:spcBef>
                <a:spcPts val="555"/>
              </a:spcBef>
              <a:buClr>
                <a:srgbClr val="8D1414"/>
              </a:buClr>
              <a:buSzPct val="145652"/>
              <a:buFont typeface="Arial"/>
              <a:buChar char="•"/>
              <a:tabLst>
                <a:tab pos="354965" algn="l"/>
                <a:tab pos="355600" algn="l"/>
              </a:tabLst>
            </a:pPr>
            <a:r>
              <a:rPr sz="2800" spc="10" dirty="0">
                <a:latin typeface="Corbel"/>
                <a:cs typeface="Corbel"/>
              </a:rPr>
              <a:t>Other</a:t>
            </a:r>
            <a:r>
              <a:rPr sz="2800" spc="-160" dirty="0">
                <a:latin typeface="Corbel"/>
                <a:cs typeface="Corbel"/>
              </a:rPr>
              <a:t> </a:t>
            </a:r>
            <a:r>
              <a:rPr sz="2800" spc="-10" dirty="0">
                <a:latin typeface="Corbel"/>
                <a:cs typeface="Corbel"/>
              </a:rPr>
              <a:t>Training</a:t>
            </a:r>
            <a:r>
              <a:rPr sz="2800" spc="-15" dirty="0">
                <a:latin typeface="Corbel"/>
                <a:cs typeface="Corbel"/>
              </a:rPr>
              <a:t> </a:t>
            </a:r>
            <a:r>
              <a:rPr sz="2800" spc="-5" dirty="0">
                <a:latin typeface="Corbel"/>
                <a:cs typeface="Corbel"/>
              </a:rPr>
              <a:t>(e.g.,</a:t>
            </a:r>
            <a:r>
              <a:rPr sz="2800" spc="-75" dirty="0">
                <a:latin typeface="Corbel"/>
                <a:cs typeface="Corbel"/>
              </a:rPr>
              <a:t> </a:t>
            </a:r>
            <a:r>
              <a:rPr sz="2800" spc="10" dirty="0">
                <a:latin typeface="Corbel"/>
                <a:cs typeface="Corbel"/>
              </a:rPr>
              <a:t>Career</a:t>
            </a:r>
            <a:r>
              <a:rPr sz="2800" spc="5" dirty="0">
                <a:latin typeface="Corbel"/>
                <a:cs typeface="Corbel"/>
              </a:rPr>
              <a:t> </a:t>
            </a:r>
            <a:r>
              <a:rPr sz="2800" spc="-10" dirty="0">
                <a:latin typeface="Corbel"/>
                <a:cs typeface="Corbel"/>
              </a:rPr>
              <a:t>Day,</a:t>
            </a:r>
            <a:r>
              <a:rPr sz="2800" spc="-65" dirty="0">
                <a:latin typeface="Corbel"/>
                <a:cs typeface="Corbel"/>
              </a:rPr>
              <a:t> </a:t>
            </a:r>
            <a:r>
              <a:rPr sz="2800" spc="5" dirty="0">
                <a:latin typeface="Corbel"/>
                <a:cs typeface="Corbel"/>
              </a:rPr>
              <a:t>Site</a:t>
            </a:r>
            <a:r>
              <a:rPr sz="2800" spc="-25" dirty="0">
                <a:latin typeface="Corbel"/>
                <a:cs typeface="Corbel"/>
              </a:rPr>
              <a:t> </a:t>
            </a:r>
            <a:r>
              <a:rPr sz="2800" spc="10" dirty="0">
                <a:latin typeface="Corbel"/>
                <a:cs typeface="Corbel"/>
              </a:rPr>
              <a:t>Supervisor</a:t>
            </a:r>
            <a:r>
              <a:rPr sz="2800" spc="-170" dirty="0">
                <a:latin typeface="Corbel"/>
                <a:cs typeface="Corbel"/>
              </a:rPr>
              <a:t> </a:t>
            </a:r>
            <a:r>
              <a:rPr sz="2800" spc="-10" dirty="0">
                <a:latin typeface="Corbel"/>
                <a:cs typeface="Corbel"/>
              </a:rPr>
              <a:t>Training) </a:t>
            </a:r>
            <a:r>
              <a:rPr sz="2800" spc="-450" dirty="0">
                <a:latin typeface="Corbel"/>
                <a:cs typeface="Corbel"/>
              </a:rPr>
              <a:t> </a:t>
            </a:r>
            <a:r>
              <a:rPr sz="2800" spc="10" dirty="0">
                <a:latin typeface="Corbel"/>
                <a:cs typeface="Corbel"/>
              </a:rPr>
              <a:t>developed </a:t>
            </a:r>
            <a:r>
              <a:rPr sz="2800" spc="5" dirty="0">
                <a:latin typeface="Corbel"/>
                <a:cs typeface="Corbel"/>
              </a:rPr>
              <a:t>for </a:t>
            </a:r>
            <a:r>
              <a:rPr sz="2800" spc="15" dirty="0">
                <a:latin typeface="Corbel"/>
                <a:cs typeface="Corbel"/>
              </a:rPr>
              <a:t>members </a:t>
            </a:r>
            <a:r>
              <a:rPr sz="2800" spc="10" dirty="0">
                <a:latin typeface="Corbel"/>
                <a:cs typeface="Corbel"/>
              </a:rPr>
              <a:t>and project </a:t>
            </a:r>
            <a:r>
              <a:rPr sz="2800" spc="5" dirty="0">
                <a:latin typeface="Corbel"/>
                <a:cs typeface="Corbel"/>
              </a:rPr>
              <a:t>directors </a:t>
            </a:r>
            <a:r>
              <a:rPr sz="2800" spc="10" dirty="0">
                <a:latin typeface="Corbel"/>
                <a:cs typeface="Corbel"/>
              </a:rPr>
              <a:t>during </a:t>
            </a:r>
            <a:r>
              <a:rPr sz="2800" spc="5" dirty="0">
                <a:latin typeface="Corbel"/>
                <a:cs typeface="Corbel"/>
              </a:rPr>
              <a:t>the </a:t>
            </a:r>
            <a:r>
              <a:rPr sz="2800" spc="10" dirty="0">
                <a:latin typeface="Corbel"/>
                <a:cs typeface="Corbel"/>
              </a:rPr>
              <a:t> </a:t>
            </a:r>
            <a:r>
              <a:rPr sz="2800" spc="5" dirty="0">
                <a:latin typeface="Corbel"/>
                <a:cs typeface="Corbel"/>
              </a:rPr>
              <a:t>contract</a:t>
            </a:r>
            <a:r>
              <a:rPr sz="2800" spc="10" dirty="0">
                <a:latin typeface="Corbel"/>
                <a:cs typeface="Corbel"/>
              </a:rPr>
              <a:t> period.</a:t>
            </a:r>
            <a:endParaRPr sz="2800" dirty="0">
              <a:latin typeface="Corbel"/>
              <a:cs typeface="Corbel"/>
            </a:endParaRPr>
          </a:p>
          <a:p>
            <a:pPr marL="355600" indent="-342900">
              <a:lnSpc>
                <a:spcPct val="100000"/>
              </a:lnSpc>
              <a:spcBef>
                <a:spcPts val="590"/>
              </a:spcBef>
              <a:buClr>
                <a:srgbClr val="8D1414"/>
              </a:buClr>
              <a:buSzPct val="145652"/>
              <a:buFont typeface="Arial"/>
              <a:buChar char="•"/>
              <a:tabLst>
                <a:tab pos="354965" algn="l"/>
                <a:tab pos="355600" algn="l"/>
              </a:tabLst>
            </a:pPr>
            <a:r>
              <a:rPr sz="2800" spc="10" dirty="0">
                <a:latin typeface="Corbel"/>
                <a:cs typeface="Corbel"/>
              </a:rPr>
              <a:t>Participate</a:t>
            </a:r>
            <a:r>
              <a:rPr sz="2800" spc="5" dirty="0">
                <a:latin typeface="Corbel"/>
                <a:cs typeface="Corbel"/>
              </a:rPr>
              <a:t> </a:t>
            </a:r>
            <a:r>
              <a:rPr sz="2800" spc="10" dirty="0">
                <a:latin typeface="Corbel"/>
                <a:cs typeface="Corbel"/>
              </a:rPr>
              <a:t>in</a:t>
            </a:r>
            <a:r>
              <a:rPr sz="2800" spc="-15" dirty="0">
                <a:latin typeface="Corbel"/>
                <a:cs typeface="Corbel"/>
              </a:rPr>
              <a:t> </a:t>
            </a:r>
            <a:r>
              <a:rPr sz="2800" spc="5" dirty="0">
                <a:latin typeface="Corbel"/>
                <a:cs typeface="Corbel"/>
              </a:rPr>
              <a:t>all</a:t>
            </a:r>
            <a:r>
              <a:rPr sz="2800" spc="-10" dirty="0">
                <a:latin typeface="Corbel"/>
                <a:cs typeface="Corbel"/>
              </a:rPr>
              <a:t> </a:t>
            </a:r>
            <a:r>
              <a:rPr sz="2800" spc="10" dirty="0">
                <a:latin typeface="Corbel"/>
                <a:cs typeface="Corbel"/>
              </a:rPr>
              <a:t>monthly</a:t>
            </a:r>
            <a:r>
              <a:rPr sz="2800" spc="-5" dirty="0">
                <a:latin typeface="Corbel"/>
                <a:cs typeface="Corbel"/>
              </a:rPr>
              <a:t> </a:t>
            </a:r>
            <a:r>
              <a:rPr sz="2800" spc="10" dirty="0">
                <a:latin typeface="Corbel"/>
                <a:cs typeface="Corbel"/>
              </a:rPr>
              <a:t>conference</a:t>
            </a:r>
            <a:r>
              <a:rPr sz="2800" spc="5" dirty="0">
                <a:latin typeface="Corbel"/>
                <a:cs typeface="Corbel"/>
              </a:rPr>
              <a:t> calls</a:t>
            </a:r>
            <a:r>
              <a:rPr sz="2800" spc="-15" dirty="0">
                <a:latin typeface="Corbel"/>
                <a:cs typeface="Corbel"/>
              </a:rPr>
              <a:t> </a:t>
            </a:r>
            <a:r>
              <a:rPr sz="2800" spc="5" dirty="0">
                <a:latin typeface="Corbel"/>
                <a:cs typeface="Corbel"/>
              </a:rPr>
              <a:t>or</a:t>
            </a:r>
            <a:r>
              <a:rPr sz="2800" spc="-10" dirty="0">
                <a:latin typeface="Corbel"/>
                <a:cs typeface="Corbel"/>
              </a:rPr>
              <a:t> </a:t>
            </a:r>
            <a:r>
              <a:rPr sz="2800" spc="10" dirty="0">
                <a:latin typeface="Corbel"/>
                <a:cs typeface="Corbel"/>
              </a:rPr>
              <a:t>meetings.</a:t>
            </a:r>
            <a:endParaRPr sz="2800" dirty="0">
              <a:latin typeface="Corbel"/>
              <a:cs typeface="Corbel"/>
            </a:endParaRPr>
          </a:p>
          <a:p>
            <a:pPr marL="355600" marR="5080" indent="-342900">
              <a:lnSpc>
                <a:spcPct val="101099"/>
              </a:lnSpc>
              <a:spcBef>
                <a:spcPts val="560"/>
              </a:spcBef>
              <a:buClr>
                <a:srgbClr val="8D1414"/>
              </a:buClr>
              <a:buSzPct val="145652"/>
              <a:buFont typeface="Arial"/>
              <a:buChar char="•"/>
              <a:tabLst>
                <a:tab pos="354965" algn="l"/>
                <a:tab pos="355600" algn="l"/>
              </a:tabLst>
            </a:pPr>
            <a:r>
              <a:rPr sz="2800" spc="10" dirty="0">
                <a:latin typeface="Corbel"/>
                <a:cs typeface="Corbel"/>
              </a:rPr>
              <a:t>In </a:t>
            </a:r>
            <a:r>
              <a:rPr sz="2800" spc="5" dirty="0">
                <a:latin typeface="Corbel"/>
                <a:cs typeface="Corbel"/>
              </a:rPr>
              <a:t>constructing the </a:t>
            </a:r>
            <a:r>
              <a:rPr sz="2800" spc="10" dirty="0">
                <a:latin typeface="Corbel"/>
                <a:cs typeface="Corbel"/>
              </a:rPr>
              <a:t>budget, figure </a:t>
            </a:r>
            <a:r>
              <a:rPr sz="2800" spc="5" dirty="0">
                <a:latin typeface="Corbel"/>
                <a:cs typeface="Corbel"/>
              </a:rPr>
              <a:t>in the cost for transportation, </a:t>
            </a:r>
            <a:r>
              <a:rPr sz="2800" spc="-450" dirty="0">
                <a:latin typeface="Corbel"/>
                <a:cs typeface="Corbel"/>
              </a:rPr>
              <a:t> </a:t>
            </a:r>
            <a:r>
              <a:rPr sz="2800" spc="10" dirty="0">
                <a:latin typeface="Corbel"/>
                <a:cs typeface="Corbel"/>
              </a:rPr>
              <a:t>meals, and </a:t>
            </a:r>
            <a:r>
              <a:rPr sz="2800" spc="5" dirty="0">
                <a:latin typeface="Corbel"/>
                <a:cs typeface="Corbel"/>
              </a:rPr>
              <a:t>possible </a:t>
            </a:r>
            <a:r>
              <a:rPr sz="2800" spc="10" dirty="0">
                <a:latin typeface="Corbel"/>
                <a:cs typeface="Corbel"/>
              </a:rPr>
              <a:t>overnight </a:t>
            </a:r>
            <a:r>
              <a:rPr sz="2800" spc="5" dirty="0">
                <a:latin typeface="Corbel"/>
                <a:cs typeface="Corbel"/>
              </a:rPr>
              <a:t>accommodations </a:t>
            </a:r>
            <a:r>
              <a:rPr sz="2800" spc="10" dirty="0">
                <a:latin typeface="Corbel"/>
                <a:cs typeface="Corbel"/>
              </a:rPr>
              <a:t>related </a:t>
            </a:r>
            <a:r>
              <a:rPr sz="2800" spc="5" dirty="0">
                <a:latin typeface="Corbel"/>
                <a:cs typeface="Corbel"/>
              </a:rPr>
              <a:t>to all </a:t>
            </a:r>
            <a:r>
              <a:rPr sz="2800" spc="10" dirty="0">
                <a:latin typeface="Corbel"/>
                <a:cs typeface="Corbel"/>
              </a:rPr>
              <a:t> </a:t>
            </a:r>
            <a:r>
              <a:rPr sz="2800" spc="5" dirty="0">
                <a:latin typeface="Corbel"/>
                <a:cs typeface="Corbel"/>
              </a:rPr>
              <a:t>Corporation</a:t>
            </a:r>
            <a:r>
              <a:rPr sz="2800" dirty="0">
                <a:latin typeface="Corbel"/>
                <a:cs typeface="Corbel"/>
              </a:rPr>
              <a:t> </a:t>
            </a:r>
            <a:r>
              <a:rPr sz="2800" spc="5" dirty="0">
                <a:latin typeface="Corbel"/>
                <a:cs typeface="Corbel"/>
              </a:rPr>
              <a:t>or</a:t>
            </a:r>
            <a:r>
              <a:rPr sz="2800" spc="-90" dirty="0">
                <a:latin typeface="Corbel"/>
                <a:cs typeface="Corbel"/>
              </a:rPr>
              <a:t> </a:t>
            </a:r>
            <a:r>
              <a:rPr sz="2800" spc="5" dirty="0">
                <a:latin typeface="Corbel"/>
                <a:cs typeface="Corbel"/>
              </a:rPr>
              <a:t>Commission</a:t>
            </a:r>
            <a:r>
              <a:rPr sz="2800" spc="-10" dirty="0">
                <a:latin typeface="Corbel"/>
                <a:cs typeface="Corbel"/>
              </a:rPr>
              <a:t> </a:t>
            </a:r>
            <a:r>
              <a:rPr sz="2800" spc="5" dirty="0">
                <a:latin typeface="Corbel"/>
                <a:cs typeface="Corbel"/>
              </a:rPr>
              <a:t>training</a:t>
            </a:r>
            <a:r>
              <a:rPr sz="2800" spc="-5" dirty="0">
                <a:latin typeface="Corbel"/>
                <a:cs typeface="Corbel"/>
              </a:rPr>
              <a:t> </a:t>
            </a:r>
            <a:r>
              <a:rPr sz="2800" dirty="0">
                <a:latin typeface="Corbel"/>
                <a:cs typeface="Corbel"/>
              </a:rPr>
              <a:t>sessions</a:t>
            </a:r>
            <a:r>
              <a:rPr sz="2300" dirty="0">
                <a:latin typeface="Corbel"/>
                <a:cs typeface="Corbel"/>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7186" y="295528"/>
            <a:ext cx="6864984" cy="1122680"/>
          </a:xfrm>
          <a:prstGeom prst="rect">
            <a:avLst/>
          </a:prstGeom>
        </p:spPr>
        <p:txBody>
          <a:bodyPr vert="horz" wrap="square" lIns="0" tIns="12700" rIns="0" bIns="0" rtlCol="0">
            <a:spAutoFit/>
          </a:bodyPr>
          <a:lstStyle/>
          <a:p>
            <a:pPr marL="1887220" marR="5080" indent="-1874520">
              <a:lnSpc>
                <a:spcPct val="100000"/>
              </a:lnSpc>
              <a:spcBef>
                <a:spcPts val="100"/>
              </a:spcBef>
            </a:pPr>
            <a:r>
              <a:rPr sz="3600" b="1" spc="-5" dirty="0">
                <a:solidFill>
                  <a:srgbClr val="2B8DAF"/>
                </a:solidFill>
                <a:latin typeface="Corbel"/>
                <a:cs typeface="Corbel"/>
              </a:rPr>
              <a:t>S</a:t>
            </a:r>
            <a:r>
              <a:rPr sz="3600" b="1" dirty="0">
                <a:solidFill>
                  <a:srgbClr val="2B8DAF"/>
                </a:solidFill>
                <a:latin typeface="Corbel"/>
                <a:cs typeface="Corbel"/>
              </a:rPr>
              <a:t>t</a:t>
            </a:r>
            <a:r>
              <a:rPr sz="3600" b="1" spc="-10" dirty="0">
                <a:solidFill>
                  <a:srgbClr val="2B8DAF"/>
                </a:solidFill>
                <a:latin typeface="Corbel"/>
                <a:cs typeface="Corbel"/>
              </a:rPr>
              <a:t>a</a:t>
            </a:r>
            <a:r>
              <a:rPr sz="3600" b="1" dirty="0">
                <a:solidFill>
                  <a:srgbClr val="2B8DAF"/>
                </a:solidFill>
                <a:latin typeface="Corbel"/>
                <a:cs typeface="Corbel"/>
              </a:rPr>
              <a:t>t</a:t>
            </a:r>
            <a:r>
              <a:rPr sz="3600" b="1" spc="-5" dirty="0">
                <a:solidFill>
                  <a:srgbClr val="2B8DAF"/>
                </a:solidFill>
                <a:latin typeface="Corbel"/>
                <a:cs typeface="Corbel"/>
              </a:rPr>
              <a:t>e</a:t>
            </a:r>
            <a:r>
              <a:rPr sz="3600" b="1" dirty="0">
                <a:solidFill>
                  <a:srgbClr val="2B8DAF"/>
                </a:solidFill>
                <a:latin typeface="Corbel"/>
                <a:cs typeface="Corbel"/>
              </a:rPr>
              <a:t>wi</a:t>
            </a:r>
            <a:r>
              <a:rPr sz="3600" b="1" spc="-10" dirty="0">
                <a:solidFill>
                  <a:srgbClr val="2B8DAF"/>
                </a:solidFill>
                <a:latin typeface="Corbel"/>
                <a:cs typeface="Corbel"/>
              </a:rPr>
              <a:t>d</a:t>
            </a:r>
            <a:r>
              <a:rPr sz="3600" b="1" dirty="0">
                <a:solidFill>
                  <a:srgbClr val="2B8DAF"/>
                </a:solidFill>
                <a:latin typeface="Corbel"/>
                <a:cs typeface="Corbel"/>
              </a:rPr>
              <a:t>e</a:t>
            </a:r>
            <a:r>
              <a:rPr sz="3600" b="1" spc="-135" dirty="0">
                <a:solidFill>
                  <a:srgbClr val="2B8DAF"/>
                </a:solidFill>
                <a:latin typeface="Corbel"/>
                <a:cs typeface="Corbel"/>
              </a:rPr>
              <a:t> </a:t>
            </a:r>
            <a:r>
              <a:rPr sz="3600" b="1" spc="-5" dirty="0">
                <a:solidFill>
                  <a:srgbClr val="2B8DAF"/>
                </a:solidFill>
                <a:latin typeface="Corbel"/>
                <a:cs typeface="Corbel"/>
              </a:rPr>
              <a:t>Co</a:t>
            </a:r>
            <a:r>
              <a:rPr sz="3600" b="1" dirty="0">
                <a:solidFill>
                  <a:srgbClr val="2B8DAF"/>
                </a:solidFill>
                <a:latin typeface="Corbel"/>
                <a:cs typeface="Corbel"/>
              </a:rPr>
              <a:t>rps</a:t>
            </a:r>
            <a:r>
              <a:rPr sz="3600" b="1" spc="-15" dirty="0">
                <a:solidFill>
                  <a:srgbClr val="2B8DAF"/>
                </a:solidFill>
                <a:latin typeface="Corbel"/>
                <a:cs typeface="Corbel"/>
              </a:rPr>
              <a:t> </a:t>
            </a:r>
            <a:r>
              <a:rPr sz="3600" b="1" dirty="0">
                <a:solidFill>
                  <a:srgbClr val="2B8DAF"/>
                </a:solidFill>
                <a:latin typeface="Corbel"/>
                <a:cs typeface="Corbel"/>
              </a:rPr>
              <a:t>Me</a:t>
            </a:r>
            <a:r>
              <a:rPr sz="3600" b="1" spc="5" dirty="0">
                <a:solidFill>
                  <a:srgbClr val="2B8DAF"/>
                </a:solidFill>
                <a:latin typeface="Corbel"/>
                <a:cs typeface="Corbel"/>
              </a:rPr>
              <a:t>m</a:t>
            </a:r>
            <a:r>
              <a:rPr sz="3600" b="1" spc="-5" dirty="0">
                <a:solidFill>
                  <a:srgbClr val="2B8DAF"/>
                </a:solidFill>
                <a:latin typeface="Corbel"/>
                <a:cs typeface="Corbel"/>
              </a:rPr>
              <a:t>be</a:t>
            </a:r>
            <a:r>
              <a:rPr sz="3600" b="1" dirty="0">
                <a:solidFill>
                  <a:srgbClr val="2B8DAF"/>
                </a:solidFill>
                <a:latin typeface="Corbel"/>
                <a:cs typeface="Corbel"/>
              </a:rPr>
              <a:t>r</a:t>
            </a:r>
            <a:r>
              <a:rPr sz="3600" b="1" spc="-265" dirty="0">
                <a:solidFill>
                  <a:srgbClr val="2B8DAF"/>
                </a:solidFill>
                <a:latin typeface="Corbel"/>
                <a:cs typeface="Corbel"/>
              </a:rPr>
              <a:t> </a:t>
            </a:r>
            <a:r>
              <a:rPr sz="3600" b="1" spc="-229" dirty="0">
                <a:solidFill>
                  <a:srgbClr val="2B8DAF"/>
                </a:solidFill>
                <a:latin typeface="Corbel"/>
                <a:cs typeface="Corbel"/>
              </a:rPr>
              <a:t>T</a:t>
            </a:r>
            <a:r>
              <a:rPr sz="3600" b="1" dirty="0">
                <a:solidFill>
                  <a:srgbClr val="2B8DAF"/>
                </a:solidFill>
                <a:latin typeface="Corbel"/>
                <a:cs typeface="Corbel"/>
              </a:rPr>
              <a:t>r</a:t>
            </a:r>
            <a:r>
              <a:rPr sz="3600" b="1" spc="-5" dirty="0">
                <a:solidFill>
                  <a:srgbClr val="2B8DAF"/>
                </a:solidFill>
                <a:latin typeface="Corbel"/>
                <a:cs typeface="Corbel"/>
              </a:rPr>
              <a:t>a</a:t>
            </a:r>
            <a:r>
              <a:rPr sz="3600" b="1" spc="5" dirty="0">
                <a:solidFill>
                  <a:srgbClr val="2B8DAF"/>
                </a:solidFill>
                <a:latin typeface="Corbel"/>
                <a:cs typeface="Corbel"/>
              </a:rPr>
              <a:t>i</a:t>
            </a:r>
            <a:r>
              <a:rPr sz="3600" b="1" spc="-5" dirty="0">
                <a:solidFill>
                  <a:srgbClr val="2B8DAF"/>
                </a:solidFill>
                <a:latin typeface="Corbel"/>
                <a:cs typeface="Corbel"/>
              </a:rPr>
              <a:t>n</a:t>
            </a:r>
            <a:r>
              <a:rPr sz="3600" b="1" spc="5" dirty="0">
                <a:solidFill>
                  <a:srgbClr val="2B8DAF"/>
                </a:solidFill>
                <a:latin typeface="Corbel"/>
                <a:cs typeface="Corbel"/>
              </a:rPr>
              <a:t>i</a:t>
            </a:r>
            <a:r>
              <a:rPr sz="3600" b="1" spc="-5" dirty="0">
                <a:solidFill>
                  <a:srgbClr val="2B8DAF"/>
                </a:solidFill>
                <a:latin typeface="Corbel"/>
                <a:cs typeface="Corbel"/>
              </a:rPr>
              <a:t>n</a:t>
            </a:r>
            <a:r>
              <a:rPr sz="3600" b="1" dirty="0">
                <a:solidFill>
                  <a:srgbClr val="2B8DAF"/>
                </a:solidFill>
                <a:latin typeface="Corbel"/>
                <a:cs typeface="Corbel"/>
              </a:rPr>
              <a:t>gs  </a:t>
            </a:r>
            <a:r>
              <a:rPr sz="3600" b="1" spc="-5" dirty="0">
                <a:solidFill>
                  <a:srgbClr val="2B8DAF"/>
                </a:solidFill>
                <a:latin typeface="Corbel"/>
                <a:cs typeface="Corbel"/>
              </a:rPr>
              <a:t>and</a:t>
            </a:r>
            <a:r>
              <a:rPr sz="3600" b="1" dirty="0">
                <a:solidFill>
                  <a:srgbClr val="2B8DAF"/>
                </a:solidFill>
                <a:latin typeface="Corbel"/>
                <a:cs typeface="Corbel"/>
              </a:rPr>
              <a:t> </a:t>
            </a:r>
            <a:r>
              <a:rPr sz="3600" b="1" spc="-5" dirty="0">
                <a:solidFill>
                  <a:srgbClr val="2B8DAF"/>
                </a:solidFill>
                <a:latin typeface="Corbel"/>
                <a:cs typeface="Corbel"/>
              </a:rPr>
              <a:t>Events</a:t>
            </a:r>
            <a:endParaRPr sz="3600" dirty="0">
              <a:latin typeface="Corbel"/>
              <a:cs typeface="Corbel"/>
            </a:endParaRPr>
          </a:p>
        </p:txBody>
      </p:sp>
      <p:sp>
        <p:nvSpPr>
          <p:cNvPr id="3" name="object 3"/>
          <p:cNvSpPr txBox="1"/>
          <p:nvPr/>
        </p:nvSpPr>
        <p:spPr>
          <a:xfrm>
            <a:off x="304800" y="1851151"/>
            <a:ext cx="8610599" cy="3014287"/>
          </a:xfrm>
          <a:prstGeom prst="rect">
            <a:avLst/>
          </a:prstGeom>
        </p:spPr>
        <p:txBody>
          <a:bodyPr vert="horz" wrap="square" lIns="0" tIns="13335" rIns="0" bIns="0" rtlCol="0">
            <a:spAutoFit/>
          </a:bodyPr>
          <a:lstStyle/>
          <a:p>
            <a:pPr marL="12065" marR="5080">
              <a:lnSpc>
                <a:spcPct val="100000"/>
              </a:lnSpc>
              <a:spcBef>
                <a:spcPts val="105"/>
              </a:spcBef>
              <a:buClr>
                <a:srgbClr val="8D1414"/>
              </a:buClr>
              <a:buSzPct val="145312"/>
              <a:tabLst>
                <a:tab pos="299720" algn="l"/>
              </a:tabLst>
            </a:pPr>
            <a:r>
              <a:rPr sz="3200" dirty="0">
                <a:latin typeface="Corbel"/>
                <a:cs typeface="Corbel"/>
              </a:rPr>
              <a:t>All</a:t>
            </a:r>
            <a:r>
              <a:rPr sz="3200" spc="-30" dirty="0">
                <a:latin typeface="Corbel"/>
                <a:cs typeface="Corbel"/>
              </a:rPr>
              <a:t> </a:t>
            </a:r>
            <a:r>
              <a:rPr sz="3200" spc="-5" dirty="0">
                <a:latin typeface="Corbel"/>
                <a:cs typeface="Corbel"/>
              </a:rPr>
              <a:t>corps</a:t>
            </a:r>
            <a:r>
              <a:rPr sz="3200" dirty="0">
                <a:latin typeface="Corbel"/>
                <a:cs typeface="Corbel"/>
              </a:rPr>
              <a:t> members</a:t>
            </a:r>
            <a:r>
              <a:rPr sz="3200" spc="-25" dirty="0">
                <a:latin typeface="Corbel"/>
                <a:cs typeface="Corbel"/>
              </a:rPr>
              <a:t> </a:t>
            </a:r>
            <a:r>
              <a:rPr sz="3200" dirty="0">
                <a:latin typeface="Corbel"/>
                <a:cs typeface="Corbel"/>
              </a:rPr>
              <a:t>and</a:t>
            </a:r>
            <a:r>
              <a:rPr sz="3200" spc="-20" dirty="0">
                <a:latin typeface="Corbel"/>
                <a:cs typeface="Corbel"/>
              </a:rPr>
              <a:t> </a:t>
            </a:r>
            <a:r>
              <a:rPr sz="3200" spc="-5" dirty="0">
                <a:latin typeface="Corbel"/>
                <a:cs typeface="Corbel"/>
              </a:rPr>
              <a:t>project</a:t>
            </a:r>
            <a:r>
              <a:rPr sz="3200" spc="-10" dirty="0">
                <a:latin typeface="Corbel"/>
                <a:cs typeface="Corbel"/>
              </a:rPr>
              <a:t> </a:t>
            </a:r>
            <a:r>
              <a:rPr sz="3200" dirty="0">
                <a:latin typeface="Corbel"/>
                <a:cs typeface="Corbel"/>
              </a:rPr>
              <a:t>directors</a:t>
            </a:r>
            <a:r>
              <a:rPr sz="3200" spc="-15" dirty="0">
                <a:latin typeface="Corbel"/>
                <a:cs typeface="Corbel"/>
              </a:rPr>
              <a:t> </a:t>
            </a:r>
            <a:r>
              <a:rPr sz="3200" spc="-5" dirty="0">
                <a:latin typeface="Corbel"/>
                <a:cs typeface="Corbel"/>
              </a:rPr>
              <a:t>are </a:t>
            </a:r>
            <a:r>
              <a:rPr sz="3200" spc="-625" dirty="0">
                <a:latin typeface="Corbel"/>
                <a:cs typeface="Corbel"/>
              </a:rPr>
              <a:t> </a:t>
            </a:r>
            <a:r>
              <a:rPr sz="3200" b="1" dirty="0">
                <a:latin typeface="Corbel"/>
                <a:cs typeface="Corbel"/>
              </a:rPr>
              <a:t>required </a:t>
            </a:r>
            <a:r>
              <a:rPr sz="3200" dirty="0">
                <a:latin typeface="Corbel"/>
                <a:cs typeface="Corbel"/>
              </a:rPr>
              <a:t>to attend the following </a:t>
            </a:r>
            <a:r>
              <a:rPr sz="3200" spc="5" dirty="0">
                <a:latin typeface="Corbel"/>
                <a:cs typeface="Corbel"/>
              </a:rPr>
              <a:t> </a:t>
            </a:r>
            <a:r>
              <a:rPr sz="3200" spc="-5" dirty="0">
                <a:latin typeface="Corbel"/>
                <a:cs typeface="Corbel"/>
              </a:rPr>
              <a:t>trainings/events:</a:t>
            </a:r>
            <a:endParaRPr sz="3200" dirty="0">
              <a:latin typeface="Corbel"/>
              <a:cs typeface="Corbel"/>
            </a:endParaRPr>
          </a:p>
          <a:p>
            <a:pPr marL="756285" lvl="1" indent="-287020">
              <a:lnSpc>
                <a:spcPct val="100000"/>
              </a:lnSpc>
              <a:spcBef>
                <a:spcPts val="1365"/>
              </a:spcBef>
              <a:buClr>
                <a:srgbClr val="8D1414"/>
              </a:buClr>
              <a:buSzPct val="145312"/>
              <a:buFont typeface="Arial"/>
              <a:buChar char="•"/>
              <a:tabLst>
                <a:tab pos="756920" algn="l"/>
                <a:tab pos="5963285" algn="l"/>
              </a:tabLst>
            </a:pPr>
            <a:r>
              <a:rPr sz="3200" b="1" spc="-5" dirty="0">
                <a:latin typeface="Corbel"/>
                <a:cs typeface="Corbel"/>
              </a:rPr>
              <a:t>AmeriCorps</a:t>
            </a:r>
            <a:r>
              <a:rPr sz="3200" b="1" spc="15" dirty="0">
                <a:latin typeface="Corbel"/>
                <a:cs typeface="Corbel"/>
              </a:rPr>
              <a:t> </a:t>
            </a:r>
            <a:r>
              <a:rPr sz="3200" b="1" dirty="0">
                <a:latin typeface="Corbel"/>
                <a:cs typeface="Corbel"/>
              </a:rPr>
              <a:t>Launch</a:t>
            </a:r>
            <a:r>
              <a:rPr sz="3200" b="1" spc="-10" dirty="0">
                <a:latin typeface="Corbel"/>
                <a:cs typeface="Corbel"/>
              </a:rPr>
              <a:t> </a:t>
            </a:r>
            <a:r>
              <a:rPr sz="3200" dirty="0">
                <a:latin typeface="Corbel"/>
                <a:cs typeface="Corbel"/>
              </a:rPr>
              <a:t>–</a:t>
            </a:r>
            <a:r>
              <a:rPr sz="3200" spc="-114" dirty="0">
                <a:latin typeface="Corbel"/>
                <a:cs typeface="Corbel"/>
              </a:rPr>
              <a:t> </a:t>
            </a:r>
            <a:r>
              <a:rPr sz="3200" spc="-5" dirty="0">
                <a:latin typeface="Corbel"/>
                <a:cs typeface="Corbel"/>
              </a:rPr>
              <a:t>October	</a:t>
            </a:r>
            <a:r>
              <a:rPr sz="3200" spc="-35" dirty="0" smtClean="0">
                <a:latin typeface="Corbel"/>
                <a:cs typeface="Corbel"/>
              </a:rPr>
              <a:t>202</a:t>
            </a:r>
            <a:r>
              <a:rPr lang="en-US" sz="3200" spc="-35" dirty="0">
                <a:latin typeface="Corbel"/>
                <a:cs typeface="Corbel"/>
              </a:rPr>
              <a:t>3</a:t>
            </a:r>
            <a:endParaRPr sz="3200" dirty="0">
              <a:latin typeface="Corbel"/>
              <a:cs typeface="Corbel"/>
            </a:endParaRPr>
          </a:p>
          <a:p>
            <a:pPr marL="756285" marR="325120" lvl="1" indent="-287020">
              <a:lnSpc>
                <a:spcPct val="100000"/>
              </a:lnSpc>
              <a:spcBef>
                <a:spcPts val="1370"/>
              </a:spcBef>
              <a:buClr>
                <a:srgbClr val="8D1414"/>
              </a:buClr>
              <a:buSzPct val="145312"/>
              <a:buFont typeface="Arial"/>
              <a:buChar char="•"/>
              <a:tabLst>
                <a:tab pos="756920" algn="l"/>
              </a:tabLst>
            </a:pPr>
            <a:r>
              <a:rPr sz="3200" b="1" spc="-5" dirty="0">
                <a:latin typeface="Corbel"/>
                <a:cs typeface="Corbel"/>
              </a:rPr>
              <a:t>E</a:t>
            </a:r>
            <a:r>
              <a:rPr sz="3200" b="1" dirty="0">
                <a:latin typeface="Corbel"/>
                <a:cs typeface="Corbel"/>
              </a:rPr>
              <a:t>n</a:t>
            </a:r>
            <a:r>
              <a:rPr sz="3200" b="1" spc="-5" dirty="0">
                <a:latin typeface="Corbel"/>
                <a:cs typeface="Corbel"/>
              </a:rPr>
              <a:t>d</a:t>
            </a:r>
            <a:r>
              <a:rPr sz="3200" b="1" dirty="0">
                <a:latin typeface="Corbel"/>
                <a:cs typeface="Corbel"/>
              </a:rPr>
              <a:t>-</a:t>
            </a:r>
            <a:r>
              <a:rPr sz="3200" b="1" spc="-5" dirty="0">
                <a:latin typeface="Corbel"/>
                <a:cs typeface="Corbel"/>
              </a:rPr>
              <a:t>o</a:t>
            </a:r>
            <a:r>
              <a:rPr sz="3200" b="1" dirty="0">
                <a:latin typeface="Corbel"/>
                <a:cs typeface="Corbel"/>
              </a:rPr>
              <a:t>f-t</a:t>
            </a:r>
            <a:r>
              <a:rPr sz="3200" b="1" spc="-5" dirty="0">
                <a:latin typeface="Corbel"/>
                <a:cs typeface="Corbel"/>
              </a:rPr>
              <a:t>he</a:t>
            </a:r>
            <a:r>
              <a:rPr sz="3200" b="1" dirty="0">
                <a:latin typeface="Corbel"/>
                <a:cs typeface="Corbel"/>
              </a:rPr>
              <a:t>-</a:t>
            </a:r>
            <a:r>
              <a:rPr sz="3200" b="1" spc="-265" dirty="0">
                <a:latin typeface="Corbel"/>
                <a:cs typeface="Corbel"/>
              </a:rPr>
              <a:t>Y</a:t>
            </a:r>
            <a:r>
              <a:rPr sz="3200" b="1" spc="-15" dirty="0">
                <a:latin typeface="Corbel"/>
                <a:cs typeface="Corbel"/>
              </a:rPr>
              <a:t>e</a:t>
            </a:r>
            <a:r>
              <a:rPr sz="3200" b="1" dirty="0">
                <a:latin typeface="Corbel"/>
                <a:cs typeface="Corbel"/>
              </a:rPr>
              <a:t>ar</a:t>
            </a:r>
            <a:r>
              <a:rPr sz="3200" b="1" spc="-265" dirty="0">
                <a:latin typeface="Corbel"/>
                <a:cs typeface="Corbel"/>
              </a:rPr>
              <a:t> </a:t>
            </a:r>
            <a:r>
              <a:rPr sz="3200" b="1" spc="-210" dirty="0">
                <a:latin typeface="Corbel"/>
                <a:cs typeface="Corbel"/>
              </a:rPr>
              <a:t>T</a:t>
            </a:r>
            <a:r>
              <a:rPr sz="3200" b="1" spc="-5" dirty="0">
                <a:latin typeface="Corbel"/>
                <a:cs typeface="Corbel"/>
              </a:rPr>
              <a:t>r</a:t>
            </a:r>
            <a:r>
              <a:rPr sz="3200" b="1" dirty="0">
                <a:latin typeface="Corbel"/>
                <a:cs typeface="Corbel"/>
              </a:rPr>
              <a:t>ain</a:t>
            </a:r>
            <a:r>
              <a:rPr sz="3200" b="1" spc="-5" dirty="0">
                <a:latin typeface="Corbel"/>
                <a:cs typeface="Corbel"/>
              </a:rPr>
              <a:t>i</a:t>
            </a:r>
            <a:r>
              <a:rPr sz="3200" b="1" dirty="0">
                <a:latin typeface="Corbel"/>
                <a:cs typeface="Corbel"/>
              </a:rPr>
              <a:t>ng</a:t>
            </a:r>
            <a:r>
              <a:rPr sz="3200" b="1" spc="-25" dirty="0">
                <a:latin typeface="Corbel"/>
                <a:cs typeface="Corbel"/>
              </a:rPr>
              <a:t> </a:t>
            </a:r>
            <a:r>
              <a:rPr sz="3200" dirty="0">
                <a:latin typeface="Corbel"/>
                <a:cs typeface="Corbel"/>
              </a:rPr>
              <a:t>–</a:t>
            </a:r>
            <a:r>
              <a:rPr sz="3200" spc="-15" dirty="0">
                <a:latin typeface="Corbel"/>
                <a:cs typeface="Corbel"/>
              </a:rPr>
              <a:t> </a:t>
            </a:r>
            <a:r>
              <a:rPr sz="3200" spc="-10" dirty="0">
                <a:latin typeface="Corbel"/>
                <a:cs typeface="Corbel"/>
              </a:rPr>
              <a:t>M</a:t>
            </a:r>
            <a:r>
              <a:rPr sz="3200" dirty="0">
                <a:latin typeface="Corbel"/>
                <a:cs typeface="Corbel"/>
              </a:rPr>
              <a:t>ay</a:t>
            </a:r>
            <a:r>
              <a:rPr sz="3200" spc="-15" dirty="0">
                <a:latin typeface="Corbel"/>
                <a:cs typeface="Corbel"/>
              </a:rPr>
              <a:t> </a:t>
            </a:r>
            <a:r>
              <a:rPr sz="3200" spc="-5" dirty="0">
                <a:latin typeface="Corbel"/>
                <a:cs typeface="Corbel"/>
              </a:rPr>
              <a:t>o</a:t>
            </a:r>
            <a:r>
              <a:rPr sz="3200" dirty="0">
                <a:latin typeface="Corbel"/>
                <a:cs typeface="Corbel"/>
              </a:rPr>
              <a:t>r</a:t>
            </a:r>
            <a:r>
              <a:rPr sz="3200" spc="-50" dirty="0">
                <a:latin typeface="Corbel"/>
                <a:cs typeface="Corbel"/>
              </a:rPr>
              <a:t> </a:t>
            </a:r>
            <a:r>
              <a:rPr sz="3200" dirty="0">
                <a:latin typeface="Corbel"/>
                <a:cs typeface="Corbel"/>
              </a:rPr>
              <a:t>J</a:t>
            </a:r>
            <a:r>
              <a:rPr sz="3200" spc="-5" dirty="0">
                <a:latin typeface="Corbel"/>
                <a:cs typeface="Corbel"/>
              </a:rPr>
              <a:t>u</a:t>
            </a:r>
            <a:r>
              <a:rPr sz="3200" dirty="0">
                <a:latin typeface="Corbel"/>
                <a:cs typeface="Corbel"/>
              </a:rPr>
              <a:t>ne </a:t>
            </a:r>
            <a:r>
              <a:rPr sz="3200" spc="-70" dirty="0" smtClean="0">
                <a:latin typeface="Corbel"/>
                <a:cs typeface="Corbel"/>
              </a:rPr>
              <a:t>202</a:t>
            </a:r>
            <a:r>
              <a:rPr lang="en-US" sz="3200" spc="-70" dirty="0">
                <a:latin typeface="Corbel"/>
                <a:cs typeface="Corbel"/>
              </a:rPr>
              <a:t>4</a:t>
            </a:r>
            <a:endParaRPr sz="3200" dirty="0">
              <a:latin typeface="Corbel"/>
              <a:cs typeface="Corbel"/>
            </a:endParaRPr>
          </a:p>
          <a:p>
            <a:pPr marL="756285" lvl="1" indent="-287020">
              <a:lnSpc>
                <a:spcPct val="100000"/>
              </a:lnSpc>
              <a:spcBef>
                <a:spcPts val="1365"/>
              </a:spcBef>
              <a:buClr>
                <a:srgbClr val="8D1414"/>
              </a:buClr>
              <a:buSzPct val="145312"/>
              <a:buFont typeface="Arial"/>
              <a:buChar char="•"/>
              <a:tabLst>
                <a:tab pos="756920" algn="l"/>
                <a:tab pos="5028565" algn="l"/>
              </a:tabLst>
            </a:pPr>
            <a:r>
              <a:rPr sz="3200" spc="-5" dirty="0">
                <a:latin typeface="Corbel"/>
                <a:cs typeface="Corbel"/>
              </a:rPr>
              <a:t>O</a:t>
            </a:r>
            <a:r>
              <a:rPr sz="3200" dirty="0">
                <a:latin typeface="Corbel"/>
                <a:cs typeface="Corbel"/>
              </a:rPr>
              <a:t>t</a:t>
            </a:r>
            <a:r>
              <a:rPr sz="3200" spc="-5" dirty="0">
                <a:latin typeface="Corbel"/>
                <a:cs typeface="Corbel"/>
              </a:rPr>
              <a:t>h</a:t>
            </a:r>
            <a:r>
              <a:rPr sz="3200" dirty="0">
                <a:latin typeface="Corbel"/>
                <a:cs typeface="Corbel"/>
              </a:rPr>
              <a:t>er</a:t>
            </a:r>
            <a:r>
              <a:rPr sz="3200" spc="-25" dirty="0">
                <a:latin typeface="Corbel"/>
                <a:cs typeface="Corbel"/>
              </a:rPr>
              <a:t> </a:t>
            </a:r>
            <a:r>
              <a:rPr sz="3200" dirty="0">
                <a:latin typeface="Corbel"/>
                <a:cs typeface="Corbel"/>
              </a:rPr>
              <a:t>stat</a:t>
            </a:r>
            <a:r>
              <a:rPr sz="3200" spc="-5" dirty="0">
                <a:latin typeface="Corbel"/>
                <a:cs typeface="Corbel"/>
              </a:rPr>
              <a:t>ew</a:t>
            </a:r>
            <a:r>
              <a:rPr sz="3200" dirty="0">
                <a:latin typeface="Corbel"/>
                <a:cs typeface="Corbel"/>
              </a:rPr>
              <a:t>i</a:t>
            </a:r>
            <a:r>
              <a:rPr sz="3200" spc="-5" dirty="0">
                <a:latin typeface="Corbel"/>
                <a:cs typeface="Corbel"/>
              </a:rPr>
              <a:t>d</a:t>
            </a:r>
            <a:r>
              <a:rPr sz="3200" dirty="0">
                <a:latin typeface="Corbel"/>
                <a:cs typeface="Corbel"/>
              </a:rPr>
              <a:t>e</a:t>
            </a:r>
            <a:r>
              <a:rPr sz="3200" spc="-20" dirty="0">
                <a:latin typeface="Corbel"/>
                <a:cs typeface="Corbel"/>
              </a:rPr>
              <a:t> </a:t>
            </a:r>
            <a:r>
              <a:rPr sz="3200" dirty="0">
                <a:latin typeface="Corbel"/>
                <a:cs typeface="Corbel"/>
              </a:rPr>
              <a:t>t</a:t>
            </a:r>
            <a:r>
              <a:rPr sz="3200" spc="-10" dirty="0">
                <a:latin typeface="Corbel"/>
                <a:cs typeface="Corbel"/>
              </a:rPr>
              <a:t>r</a:t>
            </a:r>
            <a:r>
              <a:rPr sz="3200" dirty="0">
                <a:latin typeface="Corbel"/>
                <a:cs typeface="Corbel"/>
              </a:rPr>
              <a:t>ai</a:t>
            </a:r>
            <a:r>
              <a:rPr sz="3200" spc="-10" dirty="0">
                <a:latin typeface="Corbel"/>
                <a:cs typeface="Corbel"/>
              </a:rPr>
              <a:t>n</a:t>
            </a:r>
            <a:r>
              <a:rPr sz="3200" dirty="0">
                <a:latin typeface="Corbel"/>
                <a:cs typeface="Corbel"/>
              </a:rPr>
              <a:t>i</a:t>
            </a:r>
            <a:r>
              <a:rPr sz="3200" spc="-10" dirty="0">
                <a:latin typeface="Corbel"/>
                <a:cs typeface="Corbel"/>
              </a:rPr>
              <a:t>n</a:t>
            </a:r>
            <a:r>
              <a:rPr sz="3200" dirty="0">
                <a:latin typeface="Corbel"/>
                <a:cs typeface="Corbel"/>
              </a:rPr>
              <a:t>g	i</a:t>
            </a:r>
            <a:r>
              <a:rPr sz="3200" spc="5" dirty="0">
                <a:latin typeface="Corbel"/>
                <a:cs typeface="Corbel"/>
              </a:rPr>
              <a:t>.</a:t>
            </a:r>
            <a:r>
              <a:rPr sz="3200" dirty="0">
                <a:latin typeface="Corbel"/>
                <a:cs typeface="Corbel"/>
              </a:rPr>
              <a:t>e</a:t>
            </a:r>
            <a:r>
              <a:rPr sz="3200" spc="5" dirty="0">
                <a:latin typeface="Corbel"/>
                <a:cs typeface="Corbel"/>
              </a:rPr>
              <a:t>.</a:t>
            </a:r>
            <a:r>
              <a:rPr sz="3200" dirty="0">
                <a:latin typeface="Corbel"/>
                <a:cs typeface="Corbel"/>
              </a:rPr>
              <a:t>,</a:t>
            </a:r>
            <a:r>
              <a:rPr sz="3200" spc="-145" dirty="0">
                <a:latin typeface="Corbel"/>
                <a:cs typeface="Corbel"/>
              </a:rPr>
              <a:t> </a:t>
            </a:r>
            <a:r>
              <a:rPr sz="3200" spc="-5" dirty="0">
                <a:latin typeface="Corbel"/>
                <a:cs typeface="Corbel"/>
              </a:rPr>
              <a:t>C</a:t>
            </a:r>
            <a:r>
              <a:rPr sz="3200" dirty="0">
                <a:latin typeface="Corbel"/>
                <a:cs typeface="Corbel"/>
              </a:rPr>
              <a:t>a</a:t>
            </a:r>
            <a:r>
              <a:rPr sz="3200" spc="-5" dirty="0">
                <a:latin typeface="Corbel"/>
                <a:cs typeface="Corbel"/>
              </a:rPr>
              <a:t>r</a:t>
            </a:r>
            <a:r>
              <a:rPr sz="3200" dirty="0">
                <a:latin typeface="Corbel"/>
                <a:cs typeface="Corbel"/>
              </a:rPr>
              <a:t>eer</a:t>
            </a:r>
            <a:r>
              <a:rPr sz="3200" spc="-15" dirty="0">
                <a:latin typeface="Corbel"/>
                <a:cs typeface="Corbel"/>
              </a:rPr>
              <a:t> </a:t>
            </a:r>
            <a:r>
              <a:rPr sz="3200" spc="-5" dirty="0">
                <a:latin typeface="Corbel"/>
                <a:cs typeface="Corbel"/>
              </a:rPr>
              <a:t>D</a:t>
            </a:r>
            <a:r>
              <a:rPr sz="3200" dirty="0">
                <a:latin typeface="Corbel"/>
                <a:cs typeface="Corbel"/>
              </a:rPr>
              <a:t>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dirty="0"/>
              <a:t>Economic Opportunity</a:t>
            </a:r>
          </a:p>
        </p:txBody>
      </p:sp>
      <p:sp>
        <p:nvSpPr>
          <p:cNvPr id="3" name="Content Placeholder 2"/>
          <p:cNvSpPr>
            <a:spLocks noGrp="1"/>
          </p:cNvSpPr>
          <p:nvPr>
            <p:ph idx="1"/>
          </p:nvPr>
        </p:nvSpPr>
        <p:spPr>
          <a:xfrm>
            <a:off x="381001" y="1845734"/>
            <a:ext cx="7985760" cy="4783666"/>
          </a:xfrm>
        </p:spPr>
        <p:txBody>
          <a:bodyPr>
            <a:normAutofit/>
          </a:bodyPr>
          <a:lstStyle/>
          <a:p>
            <a:r>
              <a:rPr lang="en-US" sz="4800" dirty="0"/>
              <a:t>Improving the economic well-being and security of underserved individuals</a:t>
            </a:r>
            <a:r>
              <a:rPr lang="en-US" dirty="0"/>
              <a:t>.</a:t>
            </a:r>
          </a:p>
        </p:txBody>
      </p:sp>
    </p:spTree>
    <p:extLst>
      <p:ext uri="{BB962C8B-B14F-4D97-AF65-F5344CB8AC3E}">
        <p14:creationId xmlns:p14="http://schemas.microsoft.com/office/powerpoint/2010/main" val="823598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919" y="638428"/>
            <a:ext cx="4229100" cy="1122680"/>
          </a:xfrm>
          <a:prstGeom prst="rect">
            <a:avLst/>
          </a:prstGeom>
        </p:spPr>
        <p:txBody>
          <a:bodyPr vert="horz" wrap="square" lIns="0" tIns="12700" rIns="0" bIns="0" rtlCol="0">
            <a:spAutoFit/>
          </a:bodyPr>
          <a:lstStyle/>
          <a:p>
            <a:pPr marL="1155700" marR="5080" indent="-1143000">
              <a:lnSpc>
                <a:spcPct val="100000"/>
              </a:lnSpc>
              <a:spcBef>
                <a:spcPts val="100"/>
              </a:spcBef>
            </a:pPr>
            <a:r>
              <a:rPr sz="3600" spc="5" dirty="0">
                <a:solidFill>
                  <a:srgbClr val="2B8DAF"/>
                </a:solidFill>
              </a:rPr>
              <a:t>A</a:t>
            </a:r>
            <a:r>
              <a:rPr sz="3600" dirty="0">
                <a:solidFill>
                  <a:srgbClr val="2B8DAF"/>
                </a:solidFill>
              </a:rPr>
              <a:t>dditio</a:t>
            </a:r>
            <a:r>
              <a:rPr sz="3600" spc="-5" dirty="0">
                <a:solidFill>
                  <a:srgbClr val="2B8DAF"/>
                </a:solidFill>
              </a:rPr>
              <a:t>n</a:t>
            </a:r>
            <a:r>
              <a:rPr sz="3600" dirty="0">
                <a:solidFill>
                  <a:srgbClr val="2B8DAF"/>
                </a:solidFill>
              </a:rPr>
              <a:t>al</a:t>
            </a:r>
            <a:r>
              <a:rPr sz="3600" spc="-170" dirty="0">
                <a:solidFill>
                  <a:srgbClr val="2B8DAF"/>
                </a:solidFill>
              </a:rPr>
              <a:t> </a:t>
            </a:r>
            <a:r>
              <a:rPr sz="3600" spc="5" dirty="0">
                <a:solidFill>
                  <a:srgbClr val="2B8DAF"/>
                </a:solidFill>
              </a:rPr>
              <a:t>A</a:t>
            </a:r>
            <a:r>
              <a:rPr sz="3600" spc="-5" dirty="0">
                <a:solidFill>
                  <a:srgbClr val="2B8DAF"/>
                </a:solidFill>
              </a:rPr>
              <a:t>pp</a:t>
            </a:r>
            <a:r>
              <a:rPr sz="3600" dirty="0">
                <a:solidFill>
                  <a:srgbClr val="2B8DAF"/>
                </a:solidFill>
              </a:rPr>
              <a:t>li</a:t>
            </a:r>
            <a:r>
              <a:rPr sz="3600" spc="5" dirty="0">
                <a:solidFill>
                  <a:srgbClr val="2B8DAF"/>
                </a:solidFill>
              </a:rPr>
              <a:t>c</a:t>
            </a:r>
            <a:r>
              <a:rPr sz="3600" dirty="0">
                <a:solidFill>
                  <a:srgbClr val="2B8DAF"/>
                </a:solidFill>
              </a:rPr>
              <a:t>a</a:t>
            </a:r>
            <a:r>
              <a:rPr sz="3600" spc="-5" dirty="0">
                <a:solidFill>
                  <a:srgbClr val="2B8DAF"/>
                </a:solidFill>
              </a:rPr>
              <a:t>t</a:t>
            </a:r>
            <a:r>
              <a:rPr sz="3600" dirty="0">
                <a:solidFill>
                  <a:srgbClr val="2B8DAF"/>
                </a:solidFill>
              </a:rPr>
              <a:t>ion  </a:t>
            </a:r>
            <a:r>
              <a:rPr sz="3600" spc="-15" dirty="0">
                <a:solidFill>
                  <a:srgbClr val="2B8DAF"/>
                </a:solidFill>
              </a:rPr>
              <a:t>Resources</a:t>
            </a:r>
            <a:endParaRPr sz="3600" dirty="0"/>
          </a:p>
        </p:txBody>
      </p:sp>
      <p:sp>
        <p:nvSpPr>
          <p:cNvPr id="3" name="object 3"/>
          <p:cNvSpPr txBox="1"/>
          <p:nvPr/>
        </p:nvSpPr>
        <p:spPr>
          <a:xfrm>
            <a:off x="762000" y="1762758"/>
            <a:ext cx="7860029" cy="2836674"/>
          </a:xfrm>
          <a:prstGeom prst="rect">
            <a:avLst/>
          </a:prstGeom>
        </p:spPr>
        <p:txBody>
          <a:bodyPr vert="horz" wrap="square" lIns="0" tIns="12700" rIns="0" bIns="0" rtlCol="0">
            <a:spAutoFit/>
          </a:bodyPr>
          <a:lstStyle/>
          <a:p>
            <a:pPr marL="299085" marR="184150" indent="-287020">
              <a:lnSpc>
                <a:spcPct val="100000"/>
              </a:lnSpc>
              <a:spcBef>
                <a:spcPts val="100"/>
              </a:spcBef>
              <a:buClr>
                <a:srgbClr val="8D1414"/>
              </a:buClr>
              <a:buSzPct val="145238"/>
              <a:buFont typeface="Arial"/>
              <a:buChar char="•"/>
              <a:tabLst>
                <a:tab pos="299720" algn="l"/>
              </a:tabLst>
            </a:pPr>
            <a:r>
              <a:rPr sz="2100" spc="-5" dirty="0">
                <a:latin typeface="Corbel"/>
                <a:cs typeface="Corbel"/>
              </a:rPr>
              <a:t>Please consult the </a:t>
            </a:r>
            <a:r>
              <a:rPr lang="en-US" sz="2100" spc="-5" dirty="0">
                <a:latin typeface="Corbel"/>
                <a:cs typeface="Corbel"/>
              </a:rPr>
              <a:t>AmeriCorps.gov </a:t>
            </a:r>
            <a:r>
              <a:rPr sz="2100" spc="-5" dirty="0">
                <a:latin typeface="Corbel"/>
                <a:cs typeface="Corbel"/>
              </a:rPr>
              <a:t> web</a:t>
            </a:r>
            <a:r>
              <a:rPr sz="2100" dirty="0">
                <a:latin typeface="Corbel"/>
                <a:cs typeface="Corbel"/>
              </a:rPr>
              <a:t>site </a:t>
            </a:r>
            <a:r>
              <a:rPr sz="2100" spc="-5" dirty="0">
                <a:latin typeface="Corbel"/>
                <a:cs typeface="Corbel"/>
              </a:rPr>
              <a:t>for</a:t>
            </a:r>
            <a:r>
              <a:rPr lang="en-US" sz="2100" spc="-5" dirty="0">
                <a:latin typeface="Corbel"/>
                <a:cs typeface="Corbel"/>
              </a:rPr>
              <a:t> </a:t>
            </a:r>
            <a:r>
              <a:rPr lang="en-US" sz="2100" spc="-15" dirty="0">
                <a:latin typeface="Corbel"/>
                <a:cs typeface="Corbel"/>
              </a:rPr>
              <a:t>t</a:t>
            </a:r>
            <a:r>
              <a:rPr sz="2100" spc="-15" dirty="0">
                <a:latin typeface="Corbel"/>
                <a:cs typeface="Corbel"/>
              </a:rPr>
              <a:t>utorials, </a:t>
            </a:r>
            <a:r>
              <a:rPr lang="en-US" sz="2100" spc="-5" dirty="0">
                <a:latin typeface="Corbel"/>
                <a:cs typeface="Corbel"/>
              </a:rPr>
              <a:t>e</a:t>
            </a:r>
            <a:r>
              <a:rPr sz="2100" spc="-5" dirty="0">
                <a:latin typeface="Corbel"/>
                <a:cs typeface="Corbel"/>
              </a:rPr>
              <a:t>vidence </a:t>
            </a:r>
            <a:r>
              <a:rPr lang="en-US" sz="2100" spc="-5" dirty="0">
                <a:latin typeface="Corbel"/>
                <a:cs typeface="Corbel"/>
              </a:rPr>
              <a:t>c</a:t>
            </a:r>
            <a:r>
              <a:rPr sz="2100" spc="-5" dirty="0">
                <a:latin typeface="Corbel"/>
                <a:cs typeface="Corbel"/>
              </a:rPr>
              <a:t>hecklist, </a:t>
            </a:r>
            <a:r>
              <a:rPr lang="en-US" sz="2100" spc="-5" dirty="0">
                <a:latin typeface="Corbel"/>
                <a:cs typeface="Corbel"/>
              </a:rPr>
              <a:t>l</a:t>
            </a:r>
            <a:r>
              <a:rPr sz="2100" spc="-5" dirty="0">
                <a:latin typeface="Corbel"/>
                <a:cs typeface="Corbel"/>
              </a:rPr>
              <a:t>ogic </a:t>
            </a:r>
            <a:r>
              <a:rPr sz="2100" spc="-409" dirty="0">
                <a:latin typeface="Corbel"/>
                <a:cs typeface="Corbel"/>
              </a:rPr>
              <a:t> </a:t>
            </a:r>
            <a:r>
              <a:rPr lang="en-US" sz="2100" spc="-5" dirty="0">
                <a:latin typeface="Corbel"/>
                <a:cs typeface="Corbel"/>
              </a:rPr>
              <a:t>m</a:t>
            </a:r>
            <a:r>
              <a:rPr sz="2100" spc="-5" dirty="0">
                <a:latin typeface="Corbel"/>
                <a:cs typeface="Corbel"/>
              </a:rPr>
              <a:t>odel Instructions, </a:t>
            </a:r>
            <a:r>
              <a:rPr lang="en-US" sz="2100" spc="-5" dirty="0">
                <a:latin typeface="Corbel"/>
                <a:cs typeface="Corbel"/>
              </a:rPr>
              <a:t>f</a:t>
            </a:r>
            <a:r>
              <a:rPr sz="2100" spc="-5" dirty="0">
                <a:latin typeface="Corbel"/>
                <a:cs typeface="Corbel"/>
              </a:rPr>
              <a:t>requently </a:t>
            </a:r>
            <a:r>
              <a:rPr lang="en-US" sz="2100" spc="-10" dirty="0">
                <a:latin typeface="Corbel"/>
                <a:cs typeface="Corbel"/>
              </a:rPr>
              <a:t>a</a:t>
            </a:r>
            <a:r>
              <a:rPr sz="2100" spc="-10" dirty="0">
                <a:latin typeface="Corbel"/>
                <a:cs typeface="Corbel"/>
              </a:rPr>
              <a:t>sked </a:t>
            </a:r>
            <a:r>
              <a:rPr lang="en-US" sz="2100" spc="-5" dirty="0">
                <a:latin typeface="Corbel"/>
                <a:cs typeface="Corbel"/>
              </a:rPr>
              <a:t>q</a:t>
            </a:r>
            <a:r>
              <a:rPr sz="2100" spc="-5" dirty="0">
                <a:latin typeface="Corbel"/>
                <a:cs typeface="Corbel"/>
              </a:rPr>
              <a:t>uestions, AmeriCorps </a:t>
            </a:r>
            <a:r>
              <a:rPr sz="2100" dirty="0">
                <a:latin typeface="Corbel"/>
                <a:cs typeface="Corbel"/>
              </a:rPr>
              <a:t> </a:t>
            </a:r>
            <a:r>
              <a:rPr sz="2100" spc="-30" dirty="0">
                <a:latin typeface="Corbel"/>
                <a:cs typeface="Corbel"/>
              </a:rPr>
              <a:t>Terms</a:t>
            </a:r>
            <a:r>
              <a:rPr sz="2100" spc="-5" dirty="0">
                <a:latin typeface="Corbel"/>
                <a:cs typeface="Corbel"/>
              </a:rPr>
              <a:t> and</a:t>
            </a:r>
            <a:r>
              <a:rPr sz="2100" spc="-85" dirty="0">
                <a:latin typeface="Corbel"/>
                <a:cs typeface="Corbel"/>
              </a:rPr>
              <a:t> </a:t>
            </a:r>
            <a:r>
              <a:rPr sz="2100" spc="-5" dirty="0">
                <a:latin typeface="Corbel"/>
                <a:cs typeface="Corbel"/>
              </a:rPr>
              <a:t>Conditions</a:t>
            </a:r>
            <a:r>
              <a:rPr sz="2100" spc="25" dirty="0">
                <a:latin typeface="Corbel"/>
                <a:cs typeface="Corbel"/>
              </a:rPr>
              <a:t> </a:t>
            </a:r>
            <a:r>
              <a:rPr sz="2100" spc="-5" dirty="0">
                <a:latin typeface="Corbel"/>
                <a:cs typeface="Corbel"/>
              </a:rPr>
              <a:t>and</a:t>
            </a:r>
            <a:r>
              <a:rPr sz="2100" dirty="0">
                <a:latin typeface="Corbel"/>
                <a:cs typeface="Corbel"/>
              </a:rPr>
              <a:t> </a:t>
            </a:r>
            <a:r>
              <a:rPr sz="2100" spc="-5" dirty="0">
                <a:latin typeface="Corbel"/>
                <a:cs typeface="Corbel"/>
              </a:rPr>
              <a:t>other</a:t>
            </a:r>
            <a:r>
              <a:rPr sz="2100" dirty="0">
                <a:latin typeface="Corbel"/>
                <a:cs typeface="Corbel"/>
              </a:rPr>
              <a:t> resources</a:t>
            </a:r>
            <a:r>
              <a:rPr sz="2100" dirty="0" smtClean="0">
                <a:latin typeface="Corbel"/>
                <a:cs typeface="Corbel"/>
              </a:rPr>
              <a:t>.</a:t>
            </a:r>
            <a:endParaRPr lang="en-US" sz="2100" dirty="0" smtClean="0">
              <a:latin typeface="Corbel"/>
              <a:cs typeface="Corbel"/>
            </a:endParaRPr>
          </a:p>
          <a:p>
            <a:pPr marL="299085" marR="184150" indent="-287020">
              <a:lnSpc>
                <a:spcPct val="100000"/>
              </a:lnSpc>
              <a:spcBef>
                <a:spcPts val="100"/>
              </a:spcBef>
              <a:buClr>
                <a:srgbClr val="8D1414"/>
              </a:buClr>
              <a:buSzPct val="145238"/>
              <a:buFont typeface="Arial"/>
              <a:buChar char="•"/>
              <a:tabLst>
                <a:tab pos="299720" algn="l"/>
              </a:tabLst>
            </a:pPr>
            <a:endParaRPr lang="en-US" sz="2100" dirty="0">
              <a:latin typeface="Corbel"/>
              <a:cs typeface="Corbel"/>
            </a:endParaRPr>
          </a:p>
          <a:p>
            <a:pPr marL="299085" marR="184150" indent="-287020">
              <a:lnSpc>
                <a:spcPct val="100000"/>
              </a:lnSpc>
              <a:spcBef>
                <a:spcPts val="100"/>
              </a:spcBef>
              <a:buClr>
                <a:srgbClr val="8D1414"/>
              </a:buClr>
              <a:buSzPct val="145238"/>
              <a:buFont typeface="Arial"/>
              <a:buChar char="•"/>
              <a:tabLst>
                <a:tab pos="299720" algn="l"/>
              </a:tabLst>
            </a:pPr>
            <a:r>
              <a:rPr lang="en-US" sz="2100" dirty="0">
                <a:latin typeface="Corbel"/>
                <a:cs typeface="Corbel"/>
                <a:hlinkClick r:id="rId3"/>
              </a:rPr>
              <a:t>https://</a:t>
            </a:r>
            <a:r>
              <a:rPr lang="en-US" sz="2100" dirty="0" smtClean="0">
                <a:latin typeface="Corbel"/>
                <a:cs typeface="Corbel"/>
                <a:hlinkClick r:id="rId3"/>
              </a:rPr>
              <a:t>americorps.gov/funding-opportunity/fy-2023-americorps-state-national-grants</a:t>
            </a:r>
            <a:endParaRPr lang="en-US" sz="2100" dirty="0" smtClean="0">
              <a:latin typeface="Corbel"/>
              <a:cs typeface="Corbel"/>
            </a:endParaRPr>
          </a:p>
          <a:p>
            <a:pPr marL="299085" marR="184150" indent="-287020">
              <a:lnSpc>
                <a:spcPct val="100000"/>
              </a:lnSpc>
              <a:spcBef>
                <a:spcPts val="100"/>
              </a:spcBef>
              <a:buClr>
                <a:srgbClr val="8D1414"/>
              </a:buClr>
              <a:buSzPct val="145238"/>
              <a:buFont typeface="Arial"/>
              <a:buChar char="•"/>
              <a:tabLst>
                <a:tab pos="299720" algn="l"/>
              </a:tabLst>
            </a:pPr>
            <a:endParaRPr sz="2100" dirty="0">
              <a:latin typeface="Corbel"/>
              <a:cs typeface="Corbel"/>
            </a:endParaRPr>
          </a:p>
          <a:p>
            <a:pPr marL="299085" indent="-287020">
              <a:lnSpc>
                <a:spcPct val="100000"/>
              </a:lnSpc>
              <a:spcBef>
                <a:spcPts val="1190"/>
              </a:spcBef>
              <a:buClr>
                <a:srgbClr val="8D1414"/>
              </a:buClr>
              <a:buSzPct val="143750"/>
              <a:buFont typeface="Arial"/>
              <a:buChar char="•"/>
              <a:tabLst>
                <a:tab pos="299720" algn="l"/>
              </a:tabLst>
            </a:pPr>
            <a:r>
              <a:rPr sz="2400" spc="-5" dirty="0" smtClean="0">
                <a:latin typeface="Corbel"/>
                <a:cs typeface="Corbel"/>
              </a:rPr>
              <a:t>The </a:t>
            </a:r>
            <a:r>
              <a:rPr sz="2400" dirty="0">
                <a:latin typeface="Corbel"/>
                <a:cs typeface="Corbel"/>
              </a:rPr>
              <a:t>full</a:t>
            </a:r>
            <a:r>
              <a:rPr sz="2400" spc="-5" dirty="0">
                <a:latin typeface="Corbel"/>
                <a:cs typeface="Corbel"/>
              </a:rPr>
              <a:t> </a:t>
            </a:r>
            <a:r>
              <a:rPr sz="2400" spc="-10" dirty="0">
                <a:latin typeface="Corbel"/>
                <a:cs typeface="Corbel"/>
              </a:rPr>
              <a:t>Regulations</a:t>
            </a:r>
            <a:r>
              <a:rPr sz="2400" spc="25" dirty="0">
                <a:latin typeface="Corbel"/>
                <a:cs typeface="Corbel"/>
              </a:rPr>
              <a:t> </a:t>
            </a:r>
            <a:r>
              <a:rPr sz="2400" dirty="0">
                <a:latin typeface="Corbel"/>
                <a:cs typeface="Corbel"/>
              </a:rPr>
              <a:t>are</a:t>
            </a:r>
            <a:r>
              <a:rPr sz="2400" spc="-10" dirty="0">
                <a:latin typeface="Corbel"/>
                <a:cs typeface="Corbel"/>
              </a:rPr>
              <a:t> </a:t>
            </a:r>
            <a:r>
              <a:rPr sz="2400" spc="-5" dirty="0">
                <a:latin typeface="Corbel"/>
                <a:cs typeface="Corbel"/>
              </a:rPr>
              <a:t>available</a:t>
            </a:r>
            <a:r>
              <a:rPr sz="2400" spc="40" dirty="0">
                <a:latin typeface="Corbel"/>
                <a:cs typeface="Corbel"/>
              </a:rPr>
              <a:t> </a:t>
            </a:r>
            <a:r>
              <a:rPr sz="2400" spc="-10" dirty="0">
                <a:latin typeface="Corbel"/>
                <a:cs typeface="Corbel"/>
              </a:rPr>
              <a:t>online</a:t>
            </a:r>
            <a:r>
              <a:rPr sz="2400" spc="15" dirty="0">
                <a:latin typeface="Corbel"/>
                <a:cs typeface="Corbel"/>
              </a:rPr>
              <a:t> </a:t>
            </a:r>
            <a:r>
              <a:rPr sz="2400" dirty="0">
                <a:latin typeface="Corbel"/>
                <a:cs typeface="Corbel"/>
              </a:rPr>
              <a:t>at</a:t>
            </a:r>
            <a:r>
              <a:rPr sz="2400" spc="10" dirty="0">
                <a:solidFill>
                  <a:srgbClr val="E36315"/>
                </a:solidFill>
                <a:latin typeface="Corbel"/>
                <a:cs typeface="Corbel"/>
              </a:rPr>
              <a:t> </a:t>
            </a:r>
            <a:r>
              <a:rPr sz="2400" u="heavy" spc="-20" dirty="0">
                <a:solidFill>
                  <a:srgbClr val="E36315"/>
                </a:solidFill>
                <a:uFill>
                  <a:solidFill>
                    <a:srgbClr val="E36315"/>
                  </a:solidFill>
                </a:uFill>
                <a:latin typeface="Corbel"/>
                <a:cs typeface="Corbel"/>
                <a:hlinkClick r:id="rId4"/>
              </a:rPr>
              <a:t>www.ecfr.gov</a:t>
            </a:r>
            <a:endParaRPr sz="2400" dirty="0">
              <a:latin typeface="Corbel"/>
              <a:cs typeface="Corbe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150" y="1144333"/>
            <a:ext cx="5557520" cy="635000"/>
          </a:xfrm>
          <a:prstGeom prst="rect">
            <a:avLst/>
          </a:prstGeom>
        </p:spPr>
        <p:txBody>
          <a:bodyPr vert="horz" wrap="square" lIns="0" tIns="12065" rIns="0" bIns="0" rtlCol="0">
            <a:spAutoFit/>
          </a:bodyPr>
          <a:lstStyle/>
          <a:p>
            <a:pPr marL="12700">
              <a:lnSpc>
                <a:spcPct val="100000"/>
              </a:lnSpc>
              <a:spcBef>
                <a:spcPts val="95"/>
              </a:spcBef>
            </a:pPr>
            <a:r>
              <a:rPr spc="-45" dirty="0">
                <a:solidFill>
                  <a:srgbClr val="000000"/>
                </a:solidFill>
              </a:rPr>
              <a:t>CONTACT</a:t>
            </a:r>
            <a:r>
              <a:rPr spc="20" dirty="0">
                <a:solidFill>
                  <a:srgbClr val="000000"/>
                </a:solidFill>
              </a:rPr>
              <a:t> </a:t>
            </a:r>
            <a:r>
              <a:rPr spc="-30" dirty="0">
                <a:solidFill>
                  <a:srgbClr val="000000"/>
                </a:solidFill>
              </a:rPr>
              <a:t>INFORMATION</a:t>
            </a:r>
          </a:p>
        </p:txBody>
      </p:sp>
      <p:sp>
        <p:nvSpPr>
          <p:cNvPr id="12" name="object 12"/>
          <p:cNvSpPr txBox="1"/>
          <p:nvPr/>
        </p:nvSpPr>
        <p:spPr>
          <a:xfrm>
            <a:off x="582992" y="2085793"/>
            <a:ext cx="5262245" cy="2030730"/>
          </a:xfrm>
          <a:prstGeom prst="rect">
            <a:avLst/>
          </a:prstGeom>
        </p:spPr>
        <p:txBody>
          <a:bodyPr vert="horz" wrap="square" lIns="0" tIns="23495" rIns="0" bIns="0" rtlCol="0">
            <a:spAutoFit/>
          </a:bodyPr>
          <a:lstStyle/>
          <a:p>
            <a:pPr marL="12700" marR="5080" algn="ctr">
              <a:lnSpc>
                <a:spcPts val="2260"/>
              </a:lnSpc>
              <a:spcBef>
                <a:spcPts val="185"/>
              </a:spcBef>
            </a:pPr>
            <a:r>
              <a:rPr sz="1900" spc="-10" dirty="0">
                <a:latin typeface="Corbel"/>
                <a:cs typeface="Corbel"/>
              </a:rPr>
              <a:t>N</a:t>
            </a:r>
            <a:r>
              <a:rPr sz="1900" spc="-5" dirty="0">
                <a:latin typeface="Corbel"/>
                <a:cs typeface="Corbel"/>
              </a:rPr>
              <a:t>J</a:t>
            </a:r>
            <a:r>
              <a:rPr sz="1900" spc="-85" dirty="0">
                <a:latin typeface="Corbel"/>
                <a:cs typeface="Corbel"/>
              </a:rPr>
              <a:t> </a:t>
            </a:r>
            <a:r>
              <a:rPr sz="1900" spc="-10" dirty="0">
                <a:latin typeface="Corbel"/>
                <a:cs typeface="Corbel"/>
              </a:rPr>
              <a:t>Co</a:t>
            </a:r>
            <a:r>
              <a:rPr sz="1900" spc="-5" dirty="0">
                <a:latin typeface="Corbel"/>
                <a:cs typeface="Corbel"/>
              </a:rPr>
              <a:t>mmissi</a:t>
            </a:r>
            <a:r>
              <a:rPr sz="1900" spc="-10" dirty="0">
                <a:latin typeface="Corbel"/>
                <a:cs typeface="Corbel"/>
              </a:rPr>
              <a:t>o</a:t>
            </a:r>
            <a:r>
              <a:rPr sz="1900" spc="-5" dirty="0">
                <a:latin typeface="Corbel"/>
                <a:cs typeface="Corbel"/>
              </a:rPr>
              <a:t>n </a:t>
            </a:r>
            <a:r>
              <a:rPr sz="1900" spc="-10" dirty="0">
                <a:latin typeface="Corbel"/>
                <a:cs typeface="Corbel"/>
              </a:rPr>
              <a:t>o</a:t>
            </a:r>
            <a:r>
              <a:rPr sz="1900" spc="-5" dirty="0">
                <a:latin typeface="Corbel"/>
                <a:cs typeface="Corbel"/>
              </a:rPr>
              <a:t>n </a:t>
            </a:r>
            <a:r>
              <a:rPr sz="1900" spc="-10" dirty="0">
                <a:latin typeface="Corbel"/>
                <a:cs typeface="Corbel"/>
              </a:rPr>
              <a:t>Na</a:t>
            </a:r>
            <a:r>
              <a:rPr sz="1900" spc="-5" dirty="0">
                <a:latin typeface="Corbel"/>
                <a:cs typeface="Corbel"/>
              </a:rPr>
              <a:t>ti</a:t>
            </a:r>
            <a:r>
              <a:rPr sz="1900" spc="-10" dirty="0">
                <a:latin typeface="Corbel"/>
                <a:cs typeface="Corbel"/>
              </a:rPr>
              <a:t>on</a:t>
            </a:r>
            <a:r>
              <a:rPr sz="1900" spc="-15" dirty="0">
                <a:latin typeface="Corbel"/>
                <a:cs typeface="Corbel"/>
              </a:rPr>
              <a:t>a</a:t>
            </a:r>
            <a:r>
              <a:rPr sz="1900" spc="-5" dirty="0">
                <a:latin typeface="Corbel"/>
                <a:cs typeface="Corbel"/>
              </a:rPr>
              <a:t>l</a:t>
            </a:r>
            <a:r>
              <a:rPr sz="1900" spc="5" dirty="0">
                <a:latin typeface="Corbel"/>
                <a:cs typeface="Corbel"/>
              </a:rPr>
              <a:t> </a:t>
            </a:r>
            <a:r>
              <a:rPr sz="1900" spc="-10" dirty="0">
                <a:latin typeface="Corbel"/>
                <a:cs typeface="Corbel"/>
              </a:rPr>
              <a:t>an</a:t>
            </a:r>
            <a:r>
              <a:rPr sz="1900" spc="-5" dirty="0">
                <a:latin typeface="Corbel"/>
                <a:cs typeface="Corbel"/>
              </a:rPr>
              <a:t>d</a:t>
            </a:r>
            <a:r>
              <a:rPr sz="1900" spc="-90" dirty="0">
                <a:latin typeface="Corbel"/>
                <a:cs typeface="Corbel"/>
              </a:rPr>
              <a:t> </a:t>
            </a:r>
            <a:r>
              <a:rPr sz="1900" spc="-10" dirty="0">
                <a:latin typeface="Corbel"/>
                <a:cs typeface="Corbel"/>
              </a:rPr>
              <a:t>Co</a:t>
            </a:r>
            <a:r>
              <a:rPr sz="1900" spc="-5" dirty="0">
                <a:latin typeface="Corbel"/>
                <a:cs typeface="Corbel"/>
              </a:rPr>
              <a:t>mmu</a:t>
            </a:r>
            <a:r>
              <a:rPr sz="1900" spc="-10" dirty="0">
                <a:latin typeface="Corbel"/>
                <a:cs typeface="Corbel"/>
              </a:rPr>
              <a:t>n</a:t>
            </a:r>
            <a:r>
              <a:rPr sz="1900" spc="-5" dirty="0">
                <a:latin typeface="Corbel"/>
                <a:cs typeface="Corbel"/>
              </a:rPr>
              <a:t>ity</a:t>
            </a:r>
            <a:r>
              <a:rPr sz="1900" spc="-20" dirty="0">
                <a:latin typeface="Corbel"/>
                <a:cs typeface="Corbel"/>
              </a:rPr>
              <a:t> </a:t>
            </a:r>
            <a:r>
              <a:rPr sz="1900" spc="-10" dirty="0">
                <a:latin typeface="Corbel"/>
                <a:cs typeface="Corbel"/>
              </a:rPr>
              <a:t>S</a:t>
            </a:r>
            <a:r>
              <a:rPr sz="1900" spc="-5" dirty="0">
                <a:latin typeface="Corbel"/>
                <a:cs typeface="Corbel"/>
              </a:rPr>
              <a:t>ervi</a:t>
            </a:r>
            <a:r>
              <a:rPr sz="1900" spc="-10" dirty="0">
                <a:latin typeface="Corbel"/>
                <a:cs typeface="Corbel"/>
              </a:rPr>
              <a:t>c</a:t>
            </a:r>
            <a:r>
              <a:rPr sz="1900" spc="-5" dirty="0">
                <a:latin typeface="Corbel"/>
                <a:cs typeface="Corbel"/>
              </a:rPr>
              <a:t>es  NJ Department</a:t>
            </a:r>
            <a:r>
              <a:rPr sz="1900" spc="15" dirty="0">
                <a:latin typeface="Corbel"/>
                <a:cs typeface="Corbel"/>
              </a:rPr>
              <a:t> </a:t>
            </a:r>
            <a:r>
              <a:rPr sz="1900" spc="-5" dirty="0">
                <a:latin typeface="Corbel"/>
                <a:cs typeface="Corbel"/>
              </a:rPr>
              <a:t>of</a:t>
            </a:r>
            <a:r>
              <a:rPr sz="1900" spc="-50" dirty="0">
                <a:latin typeface="Corbel"/>
                <a:cs typeface="Corbel"/>
              </a:rPr>
              <a:t> </a:t>
            </a:r>
            <a:r>
              <a:rPr sz="1900" spc="-5" dirty="0">
                <a:latin typeface="Corbel"/>
                <a:cs typeface="Corbel"/>
              </a:rPr>
              <a:t>State</a:t>
            </a:r>
            <a:endParaRPr sz="1900" dirty="0">
              <a:latin typeface="Corbel"/>
              <a:cs typeface="Corbel"/>
            </a:endParaRPr>
          </a:p>
          <a:p>
            <a:pPr marL="1155065" marR="1099820" algn="ctr">
              <a:lnSpc>
                <a:spcPts val="2240"/>
              </a:lnSpc>
              <a:spcBef>
                <a:spcPts val="10"/>
              </a:spcBef>
            </a:pPr>
            <a:r>
              <a:rPr sz="1900" spc="-5" dirty="0">
                <a:latin typeface="Corbel"/>
                <a:cs typeface="Corbel"/>
              </a:rPr>
              <a:t>33</a:t>
            </a:r>
            <a:r>
              <a:rPr sz="1900" spc="-20" dirty="0">
                <a:latin typeface="Corbel"/>
                <a:cs typeface="Corbel"/>
              </a:rPr>
              <a:t> </a:t>
            </a:r>
            <a:r>
              <a:rPr sz="1900" spc="-5" dirty="0">
                <a:latin typeface="Corbel"/>
                <a:cs typeface="Corbel"/>
              </a:rPr>
              <a:t>west</a:t>
            </a:r>
            <a:r>
              <a:rPr sz="1900" spc="-55" dirty="0">
                <a:latin typeface="Corbel"/>
                <a:cs typeface="Corbel"/>
              </a:rPr>
              <a:t> </a:t>
            </a:r>
            <a:r>
              <a:rPr sz="1900" spc="-5" dirty="0">
                <a:latin typeface="Corbel"/>
                <a:cs typeface="Corbel"/>
              </a:rPr>
              <a:t>State</a:t>
            </a:r>
            <a:r>
              <a:rPr sz="1900" spc="-55" dirty="0">
                <a:latin typeface="Corbel"/>
                <a:cs typeface="Corbel"/>
              </a:rPr>
              <a:t> </a:t>
            </a:r>
            <a:r>
              <a:rPr sz="1900" spc="-5" dirty="0">
                <a:latin typeface="Corbel"/>
                <a:cs typeface="Corbel"/>
              </a:rPr>
              <a:t>Street, 4th</a:t>
            </a:r>
            <a:r>
              <a:rPr sz="1900" dirty="0">
                <a:latin typeface="Corbel"/>
                <a:cs typeface="Corbel"/>
              </a:rPr>
              <a:t> </a:t>
            </a:r>
            <a:r>
              <a:rPr sz="1900" spc="-5" dirty="0">
                <a:latin typeface="Corbel"/>
                <a:cs typeface="Corbel"/>
              </a:rPr>
              <a:t>Floor </a:t>
            </a:r>
            <a:r>
              <a:rPr sz="1900" spc="-365" dirty="0">
                <a:latin typeface="Corbel"/>
                <a:cs typeface="Corbel"/>
              </a:rPr>
              <a:t> </a:t>
            </a:r>
            <a:r>
              <a:rPr sz="1900" spc="-10" dirty="0">
                <a:latin typeface="Corbel"/>
                <a:cs typeface="Corbel"/>
              </a:rPr>
              <a:t>PO </a:t>
            </a:r>
            <a:r>
              <a:rPr sz="1900" spc="-5" dirty="0">
                <a:latin typeface="Corbel"/>
                <a:cs typeface="Corbel"/>
              </a:rPr>
              <a:t>Box</a:t>
            </a:r>
            <a:r>
              <a:rPr sz="1900" spc="-10" dirty="0">
                <a:latin typeface="Corbel"/>
                <a:cs typeface="Corbel"/>
              </a:rPr>
              <a:t> </a:t>
            </a:r>
            <a:r>
              <a:rPr sz="1900" spc="-5" dirty="0">
                <a:latin typeface="Corbel"/>
                <a:cs typeface="Corbel"/>
              </a:rPr>
              <a:t>456</a:t>
            </a:r>
            <a:endParaRPr sz="1900" dirty="0">
              <a:latin typeface="Corbel"/>
              <a:cs typeface="Corbel"/>
            </a:endParaRPr>
          </a:p>
          <a:p>
            <a:pPr marL="31750" algn="ctr">
              <a:lnSpc>
                <a:spcPts val="2190"/>
              </a:lnSpc>
            </a:pPr>
            <a:r>
              <a:rPr sz="1900" spc="-20" dirty="0">
                <a:latin typeface="Corbel"/>
                <a:cs typeface="Corbel"/>
              </a:rPr>
              <a:t>Trenton,</a:t>
            </a:r>
            <a:r>
              <a:rPr sz="1900" spc="-5" dirty="0">
                <a:latin typeface="Corbel"/>
                <a:cs typeface="Corbel"/>
              </a:rPr>
              <a:t> NJ</a:t>
            </a:r>
            <a:r>
              <a:rPr sz="1900" spc="-10" dirty="0">
                <a:latin typeface="Corbel"/>
                <a:cs typeface="Corbel"/>
              </a:rPr>
              <a:t> </a:t>
            </a:r>
            <a:r>
              <a:rPr sz="1900" spc="-15" dirty="0">
                <a:latin typeface="Corbel"/>
                <a:cs typeface="Corbel"/>
              </a:rPr>
              <a:t>08625-0456</a:t>
            </a:r>
          </a:p>
          <a:p>
            <a:pPr>
              <a:lnSpc>
                <a:spcPct val="100000"/>
              </a:lnSpc>
              <a:spcBef>
                <a:spcPts val="20"/>
              </a:spcBef>
            </a:pPr>
            <a:endParaRPr sz="1800" dirty="0">
              <a:latin typeface="Corbel"/>
              <a:cs typeface="Corbel"/>
            </a:endParaRPr>
          </a:p>
          <a:p>
            <a:pPr marR="86995" algn="ctr">
              <a:lnSpc>
                <a:spcPct val="100000"/>
              </a:lnSpc>
            </a:pPr>
            <a:r>
              <a:rPr lang="en-US" sz="1900" u="heavy" spc="-5" dirty="0">
                <a:solidFill>
                  <a:srgbClr val="E36315"/>
                </a:solidFill>
                <a:uFill>
                  <a:solidFill>
                    <a:srgbClr val="E36315"/>
                  </a:solidFill>
                </a:uFill>
                <a:latin typeface="Corbel"/>
                <a:cs typeface="Corbel"/>
                <a:hlinkClick r:id="rId3"/>
              </a:rPr>
              <a:t>AmeriCorps.NJ@sos.nj.gov</a:t>
            </a:r>
            <a:endParaRPr sz="1900" dirty="0">
              <a:latin typeface="Corbel"/>
              <a:cs typeface="Corbel"/>
            </a:endParaRPr>
          </a:p>
        </p:txBody>
      </p:sp>
      <p:grpSp>
        <p:nvGrpSpPr>
          <p:cNvPr id="13" name="object 13"/>
          <p:cNvGrpSpPr/>
          <p:nvPr/>
        </p:nvGrpSpPr>
        <p:grpSpPr>
          <a:xfrm>
            <a:off x="1909572" y="3726179"/>
            <a:ext cx="6937375" cy="2606040"/>
            <a:chOff x="1909572" y="3726179"/>
            <a:chExt cx="6937375" cy="2606040"/>
          </a:xfrm>
        </p:grpSpPr>
        <p:pic>
          <p:nvPicPr>
            <p:cNvPr id="14" name="object 14"/>
            <p:cNvPicPr/>
            <p:nvPr/>
          </p:nvPicPr>
          <p:blipFill>
            <a:blip r:embed="rId4" cstate="print"/>
            <a:stretch>
              <a:fillRect/>
            </a:stretch>
          </p:blipFill>
          <p:spPr>
            <a:xfrm>
              <a:off x="1909572" y="4041647"/>
              <a:ext cx="2609087" cy="47243"/>
            </a:xfrm>
            <a:prstGeom prst="rect">
              <a:avLst/>
            </a:prstGeom>
          </p:spPr>
        </p:pic>
        <p:sp>
          <p:nvSpPr>
            <p:cNvPr id="15" name="object 15"/>
            <p:cNvSpPr/>
            <p:nvPr/>
          </p:nvSpPr>
          <p:spPr>
            <a:xfrm>
              <a:off x="5029200" y="3733799"/>
              <a:ext cx="3810000" cy="2590800"/>
            </a:xfrm>
            <a:custGeom>
              <a:avLst/>
              <a:gdLst/>
              <a:ahLst/>
              <a:cxnLst/>
              <a:rect l="l" t="t" r="r" b="b"/>
              <a:pathLst>
                <a:path w="3810000" h="2590800">
                  <a:moveTo>
                    <a:pt x="3810000" y="0"/>
                  </a:moveTo>
                  <a:lnTo>
                    <a:pt x="0" y="0"/>
                  </a:lnTo>
                  <a:lnTo>
                    <a:pt x="0" y="2590800"/>
                  </a:lnTo>
                  <a:lnTo>
                    <a:pt x="3810000" y="2590800"/>
                  </a:lnTo>
                  <a:lnTo>
                    <a:pt x="3810000" y="0"/>
                  </a:lnTo>
                  <a:close/>
                </a:path>
              </a:pathLst>
            </a:custGeom>
            <a:solidFill>
              <a:srgbClr val="BB1C1C"/>
            </a:solidFill>
          </p:spPr>
          <p:txBody>
            <a:bodyPr wrap="square" lIns="0" tIns="0" rIns="0" bIns="0" rtlCol="0"/>
            <a:lstStyle/>
            <a:p>
              <a:endParaRPr dirty="0"/>
            </a:p>
          </p:txBody>
        </p:sp>
        <p:sp>
          <p:nvSpPr>
            <p:cNvPr id="16" name="object 16"/>
            <p:cNvSpPr/>
            <p:nvPr/>
          </p:nvSpPr>
          <p:spPr>
            <a:xfrm>
              <a:off x="5029200" y="3733799"/>
              <a:ext cx="3810000" cy="2590800"/>
            </a:xfrm>
            <a:custGeom>
              <a:avLst/>
              <a:gdLst/>
              <a:ahLst/>
              <a:cxnLst/>
              <a:rect l="l" t="t" r="r" b="b"/>
              <a:pathLst>
                <a:path w="3810000" h="2590800">
                  <a:moveTo>
                    <a:pt x="0" y="0"/>
                  </a:moveTo>
                  <a:lnTo>
                    <a:pt x="3810000" y="0"/>
                  </a:lnTo>
                  <a:lnTo>
                    <a:pt x="3810000" y="2590800"/>
                  </a:lnTo>
                  <a:lnTo>
                    <a:pt x="0" y="2590800"/>
                  </a:lnTo>
                  <a:lnTo>
                    <a:pt x="0" y="0"/>
                  </a:lnTo>
                  <a:close/>
                </a:path>
              </a:pathLst>
            </a:custGeom>
            <a:ln w="15240">
              <a:solidFill>
                <a:srgbClr val="881111"/>
              </a:solidFill>
            </a:ln>
          </p:spPr>
          <p:txBody>
            <a:bodyPr wrap="square" lIns="0" tIns="0" rIns="0" bIns="0" rtlCol="0"/>
            <a:lstStyle/>
            <a:p>
              <a:endParaRPr dirty="0"/>
            </a:p>
          </p:txBody>
        </p:sp>
        <p:pic>
          <p:nvPicPr>
            <p:cNvPr id="17" name="object 17"/>
            <p:cNvPicPr/>
            <p:nvPr/>
          </p:nvPicPr>
          <p:blipFill>
            <a:blip r:embed="rId5" cstate="print"/>
            <a:stretch>
              <a:fillRect/>
            </a:stretch>
          </p:blipFill>
          <p:spPr>
            <a:xfrm>
              <a:off x="5228844" y="3886199"/>
              <a:ext cx="3428999" cy="2285999"/>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2667000" cy="780196"/>
          </a:xfrm>
        </p:spPr>
        <p:txBody>
          <a:bodyPr/>
          <a:lstStyle/>
          <a:p>
            <a:r>
              <a:rPr lang="en-US" dirty="0"/>
              <a:t>Education</a:t>
            </a:r>
          </a:p>
        </p:txBody>
      </p:sp>
      <p:sp>
        <p:nvSpPr>
          <p:cNvPr id="3" name="Content Placeholder 2"/>
          <p:cNvSpPr>
            <a:spLocks noGrp="1"/>
          </p:cNvSpPr>
          <p:nvPr>
            <p:ph idx="1"/>
          </p:nvPr>
        </p:nvSpPr>
        <p:spPr>
          <a:xfrm>
            <a:off x="381000" y="1981200"/>
            <a:ext cx="8458200" cy="3886200"/>
          </a:xfrm>
        </p:spPr>
        <p:txBody>
          <a:bodyPr>
            <a:normAutofit/>
          </a:bodyPr>
          <a:lstStyle/>
          <a:p>
            <a:r>
              <a:rPr lang="en-US" sz="3600" dirty="0"/>
              <a:t>Improving educational outcomes for underserved people, especially children. AmeriCorps is particularly interested in program designs that support youth engagement and service learning as strategies to achieve high educational outcomes. </a:t>
            </a:r>
          </a:p>
        </p:txBody>
      </p:sp>
    </p:spTree>
    <p:extLst>
      <p:ext uri="{BB962C8B-B14F-4D97-AF65-F5344CB8AC3E}">
        <p14:creationId xmlns:p14="http://schemas.microsoft.com/office/powerpoint/2010/main" val="256573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Futures</a:t>
            </a:r>
          </a:p>
        </p:txBody>
      </p:sp>
      <p:sp>
        <p:nvSpPr>
          <p:cNvPr id="3" name="Content Placeholder 2"/>
          <p:cNvSpPr>
            <a:spLocks noGrp="1"/>
          </p:cNvSpPr>
          <p:nvPr>
            <p:ph idx="1"/>
          </p:nvPr>
        </p:nvSpPr>
        <p:spPr>
          <a:xfrm>
            <a:off x="533401" y="1845734"/>
            <a:ext cx="7833360" cy="5317066"/>
          </a:xfrm>
        </p:spPr>
        <p:txBody>
          <a:bodyPr>
            <a:normAutofit/>
          </a:bodyPr>
          <a:lstStyle/>
          <a:p>
            <a:r>
              <a:rPr lang="en-US" sz="3600" dirty="0" smtClean="0"/>
              <a:t>Support </a:t>
            </a:r>
            <a:r>
              <a:rPr lang="en-US" sz="3600" dirty="0"/>
              <a:t>for health needs within communities, including mitigating the impacts of COVID19 and other public health crises, access to care, aging in place, and addressing childhood obesity, especially in underserved communities. </a:t>
            </a:r>
            <a:endParaRPr lang="en-US" sz="3600" b="1" dirty="0"/>
          </a:p>
        </p:txBody>
      </p:sp>
    </p:spTree>
    <p:extLst>
      <p:ext uri="{BB962C8B-B14F-4D97-AF65-F5344CB8AC3E}">
        <p14:creationId xmlns:p14="http://schemas.microsoft.com/office/powerpoint/2010/main" val="84226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Veterans and Military Families</a:t>
            </a:r>
          </a:p>
        </p:txBody>
      </p:sp>
      <p:sp>
        <p:nvSpPr>
          <p:cNvPr id="3" name="Content Placeholder 2"/>
          <p:cNvSpPr>
            <a:spLocks noGrp="1"/>
          </p:cNvSpPr>
          <p:nvPr>
            <p:ph idx="1"/>
          </p:nvPr>
        </p:nvSpPr>
        <p:spPr>
          <a:xfrm>
            <a:off x="609600" y="2133600"/>
            <a:ext cx="7757160" cy="4174066"/>
          </a:xfrm>
        </p:spPr>
        <p:txBody>
          <a:bodyPr>
            <a:normAutofit/>
          </a:bodyPr>
          <a:lstStyle/>
          <a:p>
            <a:r>
              <a:rPr lang="en-US" sz="3600" dirty="0"/>
              <a:t>Improving the quality of life of veterans, military families, caregivers, and survivors. </a:t>
            </a:r>
          </a:p>
        </p:txBody>
      </p:sp>
    </p:spTree>
    <p:extLst>
      <p:ext uri="{BB962C8B-B14F-4D97-AF65-F5344CB8AC3E}">
        <p14:creationId xmlns:p14="http://schemas.microsoft.com/office/powerpoint/2010/main" val="2682882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56754C80DB0E42AFD28E6D2F00C9F8" ma:contentTypeVersion="11" ma:contentTypeDescription="Create a new document." ma:contentTypeScope="" ma:versionID="b745734755154cdc7a50552c46172399">
  <xsd:schema xmlns:xsd="http://www.w3.org/2001/XMLSchema" xmlns:xs="http://www.w3.org/2001/XMLSchema" xmlns:p="http://schemas.microsoft.com/office/2006/metadata/properties" xmlns:ns3="5fc2c4dc-e240-403f-bafc-ccfdc66f7669" xmlns:ns4="90f0a014-b5a8-42b6-97fd-2eda6097c3a7" targetNamespace="http://schemas.microsoft.com/office/2006/metadata/properties" ma:root="true" ma:fieldsID="acffb525df6b88f37bb5a9be94da0832" ns3:_="" ns4:_="">
    <xsd:import namespace="5fc2c4dc-e240-403f-bafc-ccfdc66f7669"/>
    <xsd:import namespace="90f0a014-b5a8-42b6-97fd-2eda6097c3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2c4dc-e240-403f-bafc-ccfdc66f7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f0a014-b5a8-42b6-97fd-2eda6097c3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F062EB-8601-4B77-A4C7-118B32E3C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2c4dc-e240-403f-bafc-ccfdc66f7669"/>
    <ds:schemaRef ds:uri="90f0a014-b5a8-42b6-97fd-2eda6097c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FCCE-9F1B-4160-9F07-0270253BAFD0}">
  <ds:schemaRefs>
    <ds:schemaRef ds:uri="http://schemas.microsoft.com/sharepoint/v3/contenttype/forms"/>
  </ds:schemaRefs>
</ds:datastoreItem>
</file>

<file path=customXml/itemProps3.xml><?xml version="1.0" encoding="utf-8"?>
<ds:datastoreItem xmlns:ds="http://schemas.openxmlformats.org/officeDocument/2006/customXml" ds:itemID="{C2746711-6D7F-4ED4-BA48-60D9B469DC50}">
  <ds:schemaRefs>
    <ds:schemaRef ds:uri="http://schemas.microsoft.com/office/2006/metadata/properties"/>
    <ds:schemaRef ds:uri="http://purl.org/dc/elements/1.1/"/>
    <ds:schemaRef ds:uri="90f0a014-b5a8-42b6-97fd-2eda6097c3a7"/>
    <ds:schemaRef ds:uri="5fc2c4dc-e240-403f-bafc-ccfdc66f7669"/>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13874</TotalTime>
  <Words>4828</Words>
  <Application>Microsoft Office PowerPoint</Application>
  <PresentationFormat>On-screen Show (4:3)</PresentationFormat>
  <Paragraphs>431</Paragraphs>
  <Slides>61</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Calibri</vt:lpstr>
      <vt:lpstr>Calibri Light</vt:lpstr>
      <vt:lpstr>Cambria</vt:lpstr>
      <vt:lpstr>Corbel</vt:lpstr>
      <vt:lpstr>Palatino Linotype</vt:lpstr>
      <vt:lpstr>Times New Roman</vt:lpstr>
      <vt:lpstr>Wingdings</vt:lpstr>
      <vt:lpstr>ヒラギノ角ゴ Pro W3</vt:lpstr>
      <vt:lpstr>Retrospect</vt:lpstr>
      <vt:lpstr>PowerPoint Presentation</vt:lpstr>
      <vt:lpstr>PowerPoint Presentation</vt:lpstr>
      <vt:lpstr>PowerPoint Presentation</vt:lpstr>
      <vt:lpstr>NOFO Sections</vt:lpstr>
      <vt:lpstr>NOFO Application Focus Areas for  Performance Measures</vt:lpstr>
      <vt:lpstr>Economic Opportunity</vt:lpstr>
      <vt:lpstr>Education</vt:lpstr>
      <vt:lpstr>Healthy Futures</vt:lpstr>
      <vt:lpstr>Veterans and Military Families</vt:lpstr>
      <vt:lpstr>Disaster Services</vt:lpstr>
      <vt:lpstr>Environmental Stewardship</vt:lpstr>
      <vt:lpstr>PowerPoint Presentation</vt:lpstr>
      <vt:lpstr>PowerPoint Presentation</vt:lpstr>
      <vt:lpstr>Funding priorities (cont.)</vt:lpstr>
      <vt:lpstr>Funding priorities (cont.)</vt:lpstr>
      <vt:lpstr>Funding priorities (cont.)</vt:lpstr>
      <vt:lpstr>Performance Measures</vt:lpstr>
      <vt:lpstr>PowerPoint Presentation</vt:lpstr>
      <vt:lpstr>PowerPoint Presentation</vt:lpstr>
      <vt:lpstr>PowerPoint Presentation</vt:lpstr>
      <vt:lpstr>Page Limitations</vt:lpstr>
      <vt:lpstr>PowerPoint Presentation</vt:lpstr>
      <vt:lpstr>Notice of Intent To Apply</vt:lpstr>
      <vt:lpstr>PowerPoint Presentation</vt:lpstr>
      <vt:lpstr>Additional Documents</vt:lpstr>
      <vt:lpstr>PowerPoint Presentation</vt:lpstr>
      <vt:lpstr>PART 3 Selection Criteria</vt:lpstr>
      <vt:lpstr>Review Criteria (see Section II of NOFO)</vt:lpstr>
      <vt:lpstr>Review Criteria (cont.) B. Program Design (50%)</vt:lpstr>
      <vt:lpstr>Theory of Change and Logic Model (TOC) ( 24 points)</vt:lpstr>
      <vt:lpstr>Theory of Change and Logic Model (TOC) ( 24 points) cont’d.</vt:lpstr>
      <vt:lpstr>PowerPoint Presentation</vt:lpstr>
      <vt:lpstr>PowerPoint Presentation</vt:lpstr>
      <vt:lpstr>Theory of Change and Logic Model (TOC) ( 24 points) cont’d. </vt:lpstr>
      <vt:lpstr>Theory of Change and Logic Model (TOC) ( 24 points) cont’d. </vt:lpstr>
      <vt:lpstr>Evidence Base (20 pts)</vt:lpstr>
      <vt:lpstr>Evidence Tier (12 points)</vt:lpstr>
      <vt:lpstr>Evidence Tier (12 points)</vt:lpstr>
      <vt:lpstr>Evidence Tier (12 points) cont’d</vt:lpstr>
      <vt:lpstr>Evidence Tier (12 points) cont’d</vt:lpstr>
      <vt:lpstr>Evidence Tier (12 points) cont’d</vt:lpstr>
      <vt:lpstr>Evidence Tier (12 points) cont’d</vt:lpstr>
      <vt:lpstr>Evidence Quality ( 8 points)</vt:lpstr>
      <vt:lpstr>AmeriCorps members’ service will provide them opportunities to develop as leaders.  AmeriCorps members will gain skills as a result of their training and service that can be utilized and will be valued by future employers after their service term is completed.  AmeriCorps members receive additional benefits. </vt:lpstr>
      <vt:lpstr>Member Experience (6 points) </vt:lpstr>
      <vt:lpstr>Member Experience (6 points) </vt:lpstr>
      <vt:lpstr>Organizational Capability (25 points)</vt:lpstr>
      <vt:lpstr>Organizational Capability (25 points)</vt:lpstr>
      <vt:lpstr>Organizational Capability (25 points)</vt:lpstr>
      <vt:lpstr>Organizational Capability (25 points)</vt:lpstr>
      <vt:lpstr>Organizational Capability (25 points)</vt:lpstr>
      <vt:lpstr>E. Evaluation Summary or Plan (Required for  recompeting grantees – 0 points)</vt:lpstr>
      <vt:lpstr>Important to your Budget What is a Cost Per MSY?</vt:lpstr>
      <vt:lpstr>PowerPoint Presentation</vt:lpstr>
      <vt:lpstr>Important to your Budget   Match Requirements  Minimum Overall Share </vt:lpstr>
      <vt:lpstr>Important to your Budget   Budgeting Administration</vt:lpstr>
      <vt:lpstr>SUBMITTING  YOUR APPLICATION  IN  EGRANTS</vt:lpstr>
      <vt:lpstr>Program Manager Trainings  and Meetings</vt:lpstr>
      <vt:lpstr>Statewide Corps Member Trainings  and Events</vt:lpstr>
      <vt:lpstr>Additional Application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Ivette Ramos</dc:creator>
  <cp:lastModifiedBy>Flythe, Lisa [DOS]</cp:lastModifiedBy>
  <cp:revision>164</cp:revision>
  <dcterms:created xsi:type="dcterms:W3CDTF">2021-02-19T18:14:24Z</dcterms:created>
  <dcterms:modified xsi:type="dcterms:W3CDTF">2022-10-05T16:25:31Z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2020-10-02T00:00:00Z</vt:filetime>
  </property>
  <property fmtid="{D5CDD505-2E9C-101B-9397-08002B2CF9AE}" pid="3" name="Creator">
    <vt:lpwstr>Acrobat PDFMaker 20 for PowerPoint</vt:lpwstr>
  </property>
  <property fmtid="{D5CDD505-2E9C-101B-9397-08002B2CF9AE}" pid="4" name="LastSaved">
    <vt:filetime>2021-02-19T00:00:00Z</vt:filetime>
  </property>
  <property fmtid="{D5CDD505-2E9C-101B-9397-08002B2CF9AE}" pid="5" name="ContentTypeId">
    <vt:lpwstr>0x0101002156754C80DB0E42AFD28E6D2F00C9F8</vt:lpwstr>
  </property>
</Properties>
</file>