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142" r:id="rId4"/>
  </p:sldMasterIdLst>
  <p:notesMasterIdLst>
    <p:notesMasterId r:id="rId52"/>
  </p:notesMasterIdLst>
  <p:handoutMasterIdLst>
    <p:handoutMasterId r:id="rId53"/>
  </p:handoutMasterIdLst>
  <p:sldIdLst>
    <p:sldId id="378" r:id="rId5"/>
    <p:sldId id="399" r:id="rId6"/>
    <p:sldId id="400" r:id="rId7"/>
    <p:sldId id="401" r:id="rId8"/>
    <p:sldId id="402" r:id="rId9"/>
    <p:sldId id="403" r:id="rId10"/>
    <p:sldId id="404" r:id="rId11"/>
    <p:sldId id="397" r:id="rId12"/>
    <p:sldId id="386" r:id="rId13"/>
    <p:sldId id="299" r:id="rId14"/>
    <p:sldId id="390" r:id="rId15"/>
    <p:sldId id="391" r:id="rId16"/>
    <p:sldId id="306" r:id="rId17"/>
    <p:sldId id="392" r:id="rId18"/>
    <p:sldId id="350" r:id="rId19"/>
    <p:sldId id="309" r:id="rId20"/>
    <p:sldId id="310" r:id="rId21"/>
    <p:sldId id="394" r:id="rId22"/>
    <p:sldId id="312" r:id="rId23"/>
    <p:sldId id="313" r:id="rId24"/>
    <p:sldId id="314" r:id="rId25"/>
    <p:sldId id="365" r:id="rId26"/>
    <p:sldId id="366" r:id="rId27"/>
    <p:sldId id="396" r:id="rId28"/>
    <p:sldId id="395" r:id="rId29"/>
    <p:sldId id="405" r:id="rId30"/>
    <p:sldId id="406" r:id="rId31"/>
    <p:sldId id="370" r:id="rId32"/>
    <p:sldId id="407" r:id="rId33"/>
    <p:sldId id="408" r:id="rId34"/>
    <p:sldId id="409" r:id="rId35"/>
    <p:sldId id="373" r:id="rId36"/>
    <p:sldId id="374" r:id="rId37"/>
    <p:sldId id="410" r:id="rId38"/>
    <p:sldId id="315" r:id="rId39"/>
    <p:sldId id="411" r:id="rId40"/>
    <p:sldId id="412" r:id="rId41"/>
    <p:sldId id="316" r:id="rId42"/>
    <p:sldId id="375" r:id="rId43"/>
    <p:sldId id="317" r:id="rId44"/>
    <p:sldId id="413" r:id="rId45"/>
    <p:sldId id="320" r:id="rId46"/>
    <p:sldId id="376" r:id="rId47"/>
    <p:sldId id="329" r:id="rId48"/>
    <p:sldId id="330" r:id="rId49"/>
    <p:sldId id="332" r:id="rId50"/>
    <p:sldId id="333" r:id="rId51"/>
  </p:sldIdLst>
  <p:sldSz cx="9144000" cy="6858000" type="screen4x3"/>
  <p:notesSz cx="9388475" cy="7102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2C7985-645C-4937-8F2A-394996E3FF0B}" v="4" dt="2021-09-30T15:22:50.74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056" autoAdjust="0"/>
    <p:restoredTop sz="77483" autoAdjust="0"/>
  </p:normalViewPr>
  <p:slideViewPr>
    <p:cSldViewPr>
      <p:cViewPr varScale="1">
        <p:scale>
          <a:sx n="68" d="100"/>
          <a:sy n="68" d="100"/>
        </p:scale>
        <p:origin x="1328" y="84"/>
      </p:cViewPr>
      <p:guideLst>
        <p:guide orient="horz" pos="2880"/>
        <p:guide pos="2160"/>
      </p:guideLst>
    </p:cSldViewPr>
  </p:slideViewPr>
  <p:outlineViewPr>
    <p:cViewPr>
      <p:scale>
        <a:sx n="33" d="100"/>
        <a:sy n="33" d="100"/>
      </p:scale>
      <p:origin x="0" y="-1018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763" cy="3556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318125" y="0"/>
            <a:ext cx="4068763" cy="355600"/>
          </a:xfrm>
          <a:prstGeom prst="rect">
            <a:avLst/>
          </a:prstGeom>
        </p:spPr>
        <p:txBody>
          <a:bodyPr vert="horz" lIns="91440" tIns="45720" rIns="91440" bIns="45720" rtlCol="0"/>
          <a:lstStyle>
            <a:lvl1pPr algn="r">
              <a:defRPr sz="1200"/>
            </a:lvl1pPr>
          </a:lstStyle>
          <a:p>
            <a:fld id="{53127237-1F69-497E-9BB0-015036962640}" type="datetimeFigureOut">
              <a:rPr lang="en-US" smtClean="0"/>
              <a:t>10/4/2022</a:t>
            </a:fld>
            <a:endParaRPr lang="en-US"/>
          </a:p>
        </p:txBody>
      </p:sp>
      <p:sp>
        <p:nvSpPr>
          <p:cNvPr id="4" name="Footer Placeholder 3"/>
          <p:cNvSpPr>
            <a:spLocks noGrp="1"/>
          </p:cNvSpPr>
          <p:nvPr>
            <p:ph type="ftr" sz="quarter" idx="2"/>
          </p:nvPr>
        </p:nvSpPr>
        <p:spPr>
          <a:xfrm>
            <a:off x="0" y="6746875"/>
            <a:ext cx="4068763" cy="3556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318125" y="6746875"/>
            <a:ext cx="4068763" cy="355600"/>
          </a:xfrm>
          <a:prstGeom prst="rect">
            <a:avLst/>
          </a:prstGeom>
        </p:spPr>
        <p:txBody>
          <a:bodyPr vert="horz" lIns="91440" tIns="45720" rIns="91440" bIns="45720" rtlCol="0" anchor="b"/>
          <a:lstStyle>
            <a:lvl1pPr algn="r">
              <a:defRPr sz="1200"/>
            </a:lvl1pPr>
          </a:lstStyle>
          <a:p>
            <a:fld id="{D777718A-F0F8-48B7-AC5E-E9CE52B9FF0C}" type="slidenum">
              <a:rPr lang="en-US" smtClean="0"/>
              <a:t>‹#›</a:t>
            </a:fld>
            <a:endParaRPr lang="en-US"/>
          </a:p>
        </p:txBody>
      </p:sp>
    </p:spTree>
    <p:extLst>
      <p:ext uri="{BB962C8B-B14F-4D97-AF65-F5344CB8AC3E}">
        <p14:creationId xmlns:p14="http://schemas.microsoft.com/office/powerpoint/2010/main" val="169017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152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7213" y="887413"/>
            <a:ext cx="3194050" cy="2397125"/>
          </a:xfrm>
          <a:prstGeom prst="rect">
            <a:avLst/>
          </a:prstGeom>
          <a:noFill/>
          <a:ln w="12700">
            <a:solidFill>
              <a:prstClr val="black"/>
            </a:solidFill>
          </a:ln>
        </p:spPr>
      </p:sp>
      <p:sp>
        <p:nvSpPr>
          <p:cNvPr id="3" name="Notes Placeholder 2"/>
          <p:cNvSpPr>
            <a:spLocks noGrp="1"/>
          </p:cNvSpPr>
          <p:nvPr>
            <p:ph type="body" idx="1"/>
          </p:nvPr>
        </p:nvSpPr>
        <p:spPr>
          <a:xfrm>
            <a:off x="938848" y="3418067"/>
            <a:ext cx="7510780" cy="2796599"/>
          </a:xfrm>
          <a:prstGeom prst="rect">
            <a:avLst/>
          </a:prstGeom>
        </p:spPr>
        <p:txBody>
          <a:bodyPr lIns="94229" tIns="47114" rIns="94229" bIns="47114"/>
          <a:lstStyle/>
          <a:p>
            <a:endParaRPr lang="en-US" dirty="0"/>
          </a:p>
        </p:txBody>
      </p:sp>
    </p:spTree>
    <p:extLst>
      <p:ext uri="{BB962C8B-B14F-4D97-AF65-F5344CB8AC3E}">
        <p14:creationId xmlns:p14="http://schemas.microsoft.com/office/powerpoint/2010/main" val="3012838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4229" tIns="47114" rIns="94229" bIns="47114">
            <a:normAutofit fontScale="25000" lnSpcReduction="20000"/>
          </a:bodyPr>
          <a:lstStyle/>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4229" tIns="47114" rIns="94229" bIns="47114">
            <a:normAutofit fontScale="25000" lnSpcReduction="20000"/>
          </a:bodyPr>
          <a:lstStyle/>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4229" tIns="47114" rIns="94229" bIns="47114">
            <a:normAutofit fontScale="25000" lnSpcReduction="20000"/>
          </a:bodyPr>
          <a:lstStyle/>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25" y="887413"/>
            <a:ext cx="3197225" cy="2397125"/>
          </a:xfrm>
          <a:prstGeom prst="rect">
            <a:avLst/>
          </a:prstGeom>
          <a:noFill/>
          <a:ln w="12700">
            <a:solidFill>
              <a:prstClr val="black"/>
            </a:solidFill>
          </a:ln>
        </p:spPr>
      </p:sp>
      <p:sp>
        <p:nvSpPr>
          <p:cNvPr id="3" name="Notes Placeholder 2"/>
          <p:cNvSpPr>
            <a:spLocks noGrp="1"/>
          </p:cNvSpPr>
          <p:nvPr>
            <p:ph type="body" idx="1"/>
          </p:nvPr>
        </p:nvSpPr>
        <p:spPr>
          <a:xfrm>
            <a:off x="938213" y="3417888"/>
            <a:ext cx="7512050" cy="2797175"/>
          </a:xfrm>
          <a:prstGeom prst="rect">
            <a:avLst/>
          </a:prstGeom>
        </p:spPr>
        <p:txBody>
          <a:bodyPr/>
          <a:lstStyle/>
          <a:p>
            <a:endParaRPr lang="en-US" dirty="0"/>
          </a:p>
        </p:txBody>
      </p:sp>
    </p:spTree>
    <p:extLst>
      <p:ext uri="{BB962C8B-B14F-4D97-AF65-F5344CB8AC3E}">
        <p14:creationId xmlns:p14="http://schemas.microsoft.com/office/powerpoint/2010/main" val="1061599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4229" tIns="47114" rIns="94229" bIns="47114">
            <a:normAutofit fontScale="25000" lnSpcReduction="20000"/>
          </a:bodyPr>
          <a:lstStyle/>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4229" tIns="47114" rIns="94229" bIns="47114">
            <a:normAutofit fontScale="25000" lnSpcReduction="20000"/>
          </a:bodyPr>
          <a:lstStyle/>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4229" tIns="47114" rIns="94229" bIns="47114">
            <a:normAutofit fontScale="25000" lnSpcReduction="20000"/>
          </a:bodyPr>
          <a:lstStyle/>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4229" tIns="47114" rIns="94229" bIns="47114">
            <a:normAutofit fontScale="25000" lnSpcReduction="20000"/>
          </a:bodyPr>
          <a:lstStyle/>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25" y="887413"/>
            <a:ext cx="3197225" cy="2397125"/>
          </a:xfrm>
          <a:prstGeom prst="rect">
            <a:avLst/>
          </a:prstGeom>
          <a:noFill/>
          <a:ln w="12700">
            <a:solidFill>
              <a:prstClr val="black"/>
            </a:solidFill>
          </a:ln>
        </p:spPr>
      </p:sp>
      <p:sp>
        <p:nvSpPr>
          <p:cNvPr id="3" name="Notes Placeholder 2"/>
          <p:cNvSpPr>
            <a:spLocks noGrp="1"/>
          </p:cNvSpPr>
          <p:nvPr>
            <p:ph type="body" idx="1"/>
          </p:nvPr>
        </p:nvSpPr>
        <p:spPr>
          <a:xfrm>
            <a:off x="938213" y="3417888"/>
            <a:ext cx="7512050" cy="2797175"/>
          </a:xfrm>
          <a:prstGeom prst="rect">
            <a:avLst/>
          </a:prstGeom>
        </p:spPr>
        <p:txBody>
          <a:bodyPr/>
          <a:lstStyle/>
          <a:p>
            <a:endParaRPr lang="en-US" dirty="0"/>
          </a:p>
        </p:txBody>
      </p:sp>
    </p:spTree>
    <p:extLst>
      <p:ext uri="{BB962C8B-B14F-4D97-AF65-F5344CB8AC3E}">
        <p14:creationId xmlns:p14="http://schemas.microsoft.com/office/powerpoint/2010/main" val="1565857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4229" tIns="47114" rIns="94229" bIns="47114">
            <a:normAutofit fontScale="25000" lnSpcReduction="20000"/>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7213" y="887413"/>
            <a:ext cx="3194050" cy="2397125"/>
          </a:xfrm>
          <a:prstGeom prst="rect">
            <a:avLst/>
          </a:prstGeom>
          <a:noFill/>
          <a:ln w="12700">
            <a:solidFill>
              <a:prstClr val="black"/>
            </a:solidFill>
          </a:ln>
        </p:spPr>
      </p:sp>
      <p:sp>
        <p:nvSpPr>
          <p:cNvPr id="3" name="Notes Placeholder 2"/>
          <p:cNvSpPr>
            <a:spLocks noGrp="1"/>
          </p:cNvSpPr>
          <p:nvPr>
            <p:ph type="body" idx="1"/>
          </p:nvPr>
        </p:nvSpPr>
        <p:spPr>
          <a:xfrm>
            <a:off x="938848" y="3418067"/>
            <a:ext cx="7510780" cy="2796599"/>
          </a:xfrm>
          <a:prstGeom prst="rect">
            <a:avLst/>
          </a:prstGeom>
        </p:spPr>
        <p:txBody>
          <a:bodyPr lIns="94229" tIns="47114" rIns="94229" bIns="47114"/>
          <a:lstStyle/>
          <a:p>
            <a:endParaRPr lang="en-US" dirty="0"/>
          </a:p>
        </p:txBody>
      </p:sp>
    </p:spTree>
    <p:extLst>
      <p:ext uri="{BB962C8B-B14F-4D97-AF65-F5344CB8AC3E}">
        <p14:creationId xmlns:p14="http://schemas.microsoft.com/office/powerpoint/2010/main" val="3496502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4229" tIns="47114" rIns="94229" bIns="47114">
            <a:normAutofit fontScale="25000" lnSpcReduction="20000"/>
          </a:bodyPr>
          <a:lstStyle/>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4229" tIns="47114" rIns="94229" bIns="47114">
            <a:normAutofit fontScale="25000" lnSpcReduction="20000"/>
          </a:bodyPr>
          <a:lstStyle/>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4229" tIns="47114" rIns="94229" bIns="47114">
            <a:normAutofit fontScale="25000" lnSpcReduction="20000"/>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7213" y="887413"/>
            <a:ext cx="3194050" cy="2397125"/>
          </a:xfrm>
          <a:prstGeom prst="rect">
            <a:avLst/>
          </a:prstGeom>
          <a:noFill/>
          <a:ln w="12700">
            <a:solidFill>
              <a:prstClr val="black"/>
            </a:solidFill>
          </a:ln>
        </p:spPr>
      </p:sp>
      <p:sp>
        <p:nvSpPr>
          <p:cNvPr id="3" name="Notes Placeholder 2"/>
          <p:cNvSpPr>
            <a:spLocks noGrp="1"/>
          </p:cNvSpPr>
          <p:nvPr>
            <p:ph type="body" idx="1"/>
          </p:nvPr>
        </p:nvSpPr>
        <p:spPr>
          <a:xfrm>
            <a:off x="938848" y="3418067"/>
            <a:ext cx="7510780" cy="2796599"/>
          </a:xfrm>
          <a:prstGeom prst="rect">
            <a:avLst/>
          </a:prstGeom>
        </p:spPr>
        <p:txBody>
          <a:bodyPr lIns="94229" tIns="47114" rIns="94229" bIns="47114"/>
          <a:lstStyle/>
          <a:p>
            <a:endParaRPr lang="en-US" dirty="0"/>
          </a:p>
        </p:txBody>
      </p:sp>
    </p:spTree>
    <p:extLst>
      <p:ext uri="{BB962C8B-B14F-4D97-AF65-F5344CB8AC3E}">
        <p14:creationId xmlns:p14="http://schemas.microsoft.com/office/powerpoint/2010/main" val="35323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4229" tIns="47114" rIns="94229" bIns="47114">
            <a:normAutofit fontScale="25000" lnSpcReduction="20000"/>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4229" tIns="47114" rIns="94229" bIns="47114">
            <a:normAutofit fontScale="25000" lnSpcReduction="20000"/>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4229" tIns="47114" rIns="94229" bIns="47114">
            <a:normAutofit fontScale="25000" lnSpcReduction="20000"/>
          </a:bodyPr>
          <a:lstStyle/>
          <a:p>
            <a:endParaRPr dirty="0"/>
          </a:p>
        </p:txBody>
      </p:sp>
    </p:spTree>
    <p:extLst>
      <p:ext uri="{BB962C8B-B14F-4D97-AF65-F5344CB8AC3E}">
        <p14:creationId xmlns:p14="http://schemas.microsoft.com/office/powerpoint/2010/main" val="1551634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4229" tIns="47114" rIns="94229" bIns="47114">
            <a:normAutofit fontScale="25000" lnSpcReduction="20000"/>
          </a:bodyPr>
          <a:lstStyle/>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4229" tIns="47114" rIns="94229" bIns="47114">
            <a:normAutofit fontScale="25000" lnSpcReduction="20000"/>
          </a:bodyPr>
          <a:lstStyle/>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7213" y="887413"/>
            <a:ext cx="3194050" cy="2397125"/>
          </a:xfrm>
          <a:prstGeom prst="rect">
            <a:avLst/>
          </a:prstGeom>
          <a:noFill/>
          <a:ln w="12700">
            <a:solidFill>
              <a:prstClr val="black"/>
            </a:solidFill>
          </a:ln>
        </p:spPr>
      </p:sp>
      <p:sp>
        <p:nvSpPr>
          <p:cNvPr id="3" name="Notes Placeholder 2"/>
          <p:cNvSpPr>
            <a:spLocks noGrp="1"/>
          </p:cNvSpPr>
          <p:nvPr>
            <p:ph type="body" idx="1"/>
          </p:nvPr>
        </p:nvSpPr>
        <p:spPr>
          <a:xfrm>
            <a:off x="938848" y="3418067"/>
            <a:ext cx="7510780" cy="2796599"/>
          </a:xfrm>
          <a:prstGeom prst="rect">
            <a:avLst/>
          </a:prstGeom>
        </p:spPr>
        <p:txBody>
          <a:bodyPr lIns="94229" tIns="47114" rIns="94229" bIns="47114"/>
          <a:lstStyle/>
          <a:p>
            <a:endParaRPr lang="en-US" dirty="0"/>
          </a:p>
        </p:txBody>
      </p:sp>
    </p:spTree>
    <p:extLst>
      <p:ext uri="{BB962C8B-B14F-4D97-AF65-F5344CB8AC3E}">
        <p14:creationId xmlns:p14="http://schemas.microsoft.com/office/powerpoint/2010/main" val="398718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327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36137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297104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46721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910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791405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10/4/2022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39192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10/4/2022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4238224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t>10/4/2022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193437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D8BD707-D9CF-40AE-B4C6-C98DA3205C09}" type="datetimeFigureOut">
              <a:rPr lang="en-US" smtClean="0"/>
              <a:t>10/4/2022</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3804149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27442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t>10/4/2022</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259565"/>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forms.office.com/pages/responsepage.aspx?id=0cN2UAI4n0uzauCkG9ZCp3nKWZMdZhBCjUZFCMJE6apURFI4Wks4TFhQWEgwVVJaSEJRVjZLVFBVUi4u"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hyperlink" Target="https://egrants.cns.gov/"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atsdr.cdc.gov/placeandhealth/svi/index.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gcc02.safelinks.protection.outlook.com/?url=https%3A%2F%2Famericorps.gov%2Ffunding-opportunity%2Ffy-2023-americorps-state-national-grants&amp;data=05%7C01%7CJBastressTahmasebi%40cns.gov%7C8496d3dbef3c4e93011808da6b0eb55b%7Cd2f850a78dce4fb3a79c6867f9514312%7C0%7C0%7C637940008187772260%7CUnknown%7CTWFpbGZsb3d8eyJWIjoiMC4wLjAwMDAiLCJQIjoiV2luMzIiLCJBTiI6Ik1haWwiLCJXVCI6Mn0%3D%7C3000%7C%7C%7C&amp;sdata=0StrZJJfwWyU0maH1TB6tsR5ebGDdEY35db7CNeBWrs%3D&amp;reserved=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gcc02.safelinks.protection.outlook.com/?url=https%3A%2F%2Famericorps.gov%2Ffunding-opportunity%2Ffy-2023-americorps-state-national-grants&amp;data=05%7C01%7CJBastressTahmasebi%40cns.gov%7C8496d3dbef3c4e93011808da6b0eb55b%7Cd2f850a78dce4fb3a79c6867f9514312%7C0%7C0%7C637940008187772260%7CUnknown%7CTWFpbGZsb3d8eyJWIjoiMC4wLjAwMDAiLCJQIjoiV2luMzIiLCJBTiI6Ik1haWwiLCJXVCI6Mn0%3D%7C3000%7C%7C%7C&amp;sdata=0StrZJJfwWyU0maH1TB6tsR5ebGDdEY35db7CNeBWrs%3D&amp;reserved=0"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gcc02.safelinks.protection.outlook.com/?url=https%3A%2F%2Famericorps.gov%2Ffunding-opportunity%2Ffy-2023-americorps-state-national-grants&amp;data=05%7C01%7CJBastressTahmasebi%40cns.gov%7C8496d3dbef3c4e93011808da6b0eb55b%7Cd2f850a78dce4fb3a79c6867f9514312%7C0%7C0%7C637940008187772260%7CUnknown%7CTWFpbGZsb3d8eyJWIjoiMC4wLjAwMDAiLCJQIjoiV2luMzIiLCJBTiI6Ik1haWwiLCJXVCI6Mn0%3D%7C3000%7C%7C%7C&amp;sdata=0StrZJJfwWyU0maH1TB6tsR5ebGDdEY35db7CNeBWrs%3D&amp;reserved=0"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s://gcc02.safelinks.protection.outlook.com/?url=https%3A%2F%2Famericorps.gov%2Ffunding-opportunity%2Ffy-2023-americorps-state-national-grants&amp;data=05%7C01%7CJBastressTahmasebi%40cns.gov%7C8496d3dbef3c4e93011808da6b0eb55b%7Cd2f850a78dce4fb3a79c6867f9514312%7C0%7C0%7C637940008187772260%7CUnknown%7CTWFpbGZsb3d8eyJWIjoiMC4wLjAwMDAiLCJQIjoiV2luMzIiLCJBTiI6Ik1haWwiLCJXVCI6Mn0%3D%7C3000%7C%7C%7C&amp;sdata=0StrZJJfwWyU0maH1TB6tsR5ebGDdEY35db7CNeBWrs%3D&amp;reserved=0"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americorps.gov/funding-opportunity/fy-2023-americorps-state-national-grant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ecfr.gov/"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AmeriCorps.NJ@sos.nj.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tate.nj.us/state/volunteer-grant-opportunities.shtml" TargetMode="External"/><Relationship Id="rId7" Type="http://schemas.openxmlformats.org/officeDocument/2006/relationships/hyperlink" Target="https://egrants.cns.gov/"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forms.office.com/g/690iKDXzH0" TargetMode="External"/><Relationship Id="rId5" Type="http://schemas.openxmlformats.org/officeDocument/2006/relationships/hyperlink" Target="https://us02web.zoom.us/meeting/register/tZIkceGpqT0jGN1V_txhKQTlyp44bTsq1Q-O" TargetMode="External"/><Relationship Id="rId4" Type="http://schemas.openxmlformats.org/officeDocument/2006/relationships/hyperlink" Target="https://us02web.zoom.us/meeting/register/tZAvdOiuqT4uH90hoY7wBf3A-QfXB0wxwWfR"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A2A7FB-88E0-4264-AAE3-FC566407FBB0}"/>
              </a:ext>
            </a:extLst>
          </p:cNvPr>
          <p:cNvSpPr txBox="1"/>
          <p:nvPr/>
        </p:nvSpPr>
        <p:spPr>
          <a:xfrm>
            <a:off x="189089" y="304800"/>
            <a:ext cx="8991600" cy="1733808"/>
          </a:xfrm>
          <a:prstGeom prst="rect">
            <a:avLst/>
          </a:prstGeom>
          <a:noFill/>
        </p:spPr>
        <p:txBody>
          <a:bodyPr wrap="square">
            <a:spAutoFit/>
          </a:bodyPr>
          <a:lstStyle/>
          <a:p>
            <a:pPr marL="12700" marR="5080" lvl="0" indent="1423035" algn="l" defTabSz="914400" rtl="0" eaLnBrk="1" fontAlgn="auto" latinLnBrk="0" hangingPunct="1">
              <a:lnSpc>
                <a:spcPts val="4780"/>
              </a:lnSpc>
              <a:spcBef>
                <a:spcPts val="270"/>
              </a:spcBef>
              <a:spcAft>
                <a:spcPts val="0"/>
              </a:spcAft>
              <a:buClrTx/>
              <a:buSzTx/>
              <a:buFontTx/>
              <a:buNone/>
              <a:tabLst/>
              <a:defRPr/>
            </a:pPr>
            <a:r>
              <a:rPr kumimoji="0" lang="en-US" sz="4400" b="0" i="0" u="none" strike="noStrike" kern="1200" cap="none" spc="-100" normalizeH="0" baseline="0" noProof="0" dirty="0" smtClean="0">
                <a:ln>
                  <a:noFill/>
                </a:ln>
                <a:solidFill>
                  <a:schemeClr val="accent2">
                    <a:lumMod val="75000"/>
                  </a:schemeClr>
                </a:solidFill>
                <a:effectLst/>
                <a:uLnTx/>
                <a:uFillTx/>
                <a:latin typeface="Cambria"/>
                <a:ea typeface="+mj-ea"/>
                <a:cs typeface="Cambria"/>
              </a:rPr>
              <a:t>PUBLIC</a:t>
            </a:r>
            <a:r>
              <a:rPr kumimoji="0" lang="en-US" sz="4400" b="0" i="0" u="none" strike="noStrike" kern="1200" cap="none" spc="-100" normalizeH="0" noProof="0" dirty="0" smtClean="0">
                <a:ln>
                  <a:noFill/>
                </a:ln>
                <a:solidFill>
                  <a:schemeClr val="accent2">
                    <a:lumMod val="75000"/>
                  </a:schemeClr>
                </a:solidFill>
                <a:effectLst/>
                <a:uLnTx/>
                <a:uFillTx/>
                <a:latin typeface="Cambria"/>
                <a:ea typeface="+mj-ea"/>
                <a:cs typeface="Cambria"/>
              </a:rPr>
              <a:t> HEALTH </a:t>
            </a:r>
            <a:r>
              <a:rPr kumimoji="0" lang="en-US" sz="4400" b="0" i="0" u="none" strike="noStrike" kern="1200" cap="none" spc="-100" normalizeH="0" baseline="0" noProof="0" dirty="0" smtClean="0">
                <a:ln>
                  <a:noFill/>
                </a:ln>
                <a:solidFill>
                  <a:schemeClr val="accent2">
                    <a:lumMod val="75000"/>
                  </a:schemeClr>
                </a:solidFill>
                <a:effectLst/>
                <a:uLnTx/>
                <a:uFillTx/>
                <a:latin typeface="Cambria"/>
                <a:ea typeface="+mj-ea"/>
                <a:cs typeface="Cambria"/>
              </a:rPr>
              <a:t>AMERICORPS</a:t>
            </a:r>
            <a:r>
              <a:rPr kumimoji="0" lang="en-US" sz="4400" b="0" i="0" u="none" strike="noStrike" kern="1200" cap="none" spc="90" normalizeH="0" baseline="0" noProof="0" dirty="0" smtClean="0">
                <a:ln>
                  <a:noFill/>
                </a:ln>
                <a:solidFill>
                  <a:schemeClr val="accent2">
                    <a:lumMod val="75000"/>
                  </a:schemeClr>
                </a:solidFill>
                <a:effectLst/>
                <a:uLnTx/>
                <a:uFillTx/>
                <a:latin typeface="Cambria"/>
                <a:ea typeface="+mj-ea"/>
                <a:cs typeface="Cambria"/>
              </a:rPr>
              <a:t> </a:t>
            </a:r>
            <a:r>
              <a:rPr kumimoji="0" lang="en-US" sz="4400" b="0" i="0" u="none" strike="noStrike" kern="1200" cap="none" spc="-50" normalizeH="0" baseline="0" noProof="0" dirty="0" smtClean="0">
                <a:ln>
                  <a:noFill/>
                </a:ln>
                <a:solidFill>
                  <a:schemeClr val="accent2">
                    <a:lumMod val="75000"/>
                  </a:schemeClr>
                </a:solidFill>
                <a:effectLst/>
                <a:uLnTx/>
                <a:uFillTx/>
                <a:latin typeface="Cambria"/>
                <a:ea typeface="+mj-ea"/>
                <a:cs typeface="Cambria"/>
              </a:rPr>
              <a:t>NOTICE</a:t>
            </a:r>
            <a:r>
              <a:rPr kumimoji="0" lang="en-US" sz="4400" b="0" i="0" u="none" strike="noStrike" kern="1200" cap="none" spc="114" normalizeH="0" baseline="0" noProof="0" dirty="0" smtClean="0">
                <a:ln>
                  <a:noFill/>
                </a:ln>
                <a:solidFill>
                  <a:schemeClr val="accent2">
                    <a:lumMod val="75000"/>
                  </a:schemeClr>
                </a:solidFill>
                <a:effectLst/>
                <a:uLnTx/>
                <a:uFillTx/>
                <a:latin typeface="Cambria"/>
                <a:ea typeface="+mj-ea"/>
                <a:cs typeface="Cambria"/>
              </a:rPr>
              <a:t> </a:t>
            </a:r>
            <a:r>
              <a:rPr kumimoji="0" lang="en-US" sz="4400" b="0" i="0" u="none" strike="noStrike" kern="1200" cap="none" spc="-70" normalizeH="0" baseline="0" noProof="0" dirty="0">
                <a:ln>
                  <a:noFill/>
                </a:ln>
                <a:solidFill>
                  <a:schemeClr val="accent2">
                    <a:lumMod val="75000"/>
                  </a:schemeClr>
                </a:solidFill>
                <a:effectLst/>
                <a:uLnTx/>
                <a:uFillTx/>
                <a:latin typeface="Cambria"/>
                <a:ea typeface="+mj-ea"/>
                <a:cs typeface="Cambria"/>
              </a:rPr>
              <a:t>OF</a:t>
            </a:r>
            <a:r>
              <a:rPr kumimoji="0" lang="en-US" sz="4400" b="0" i="0" u="none" strike="noStrike" kern="1200" cap="none" spc="105" normalizeH="0" baseline="0" noProof="0" dirty="0">
                <a:ln>
                  <a:noFill/>
                </a:ln>
                <a:solidFill>
                  <a:schemeClr val="accent2">
                    <a:lumMod val="75000"/>
                  </a:schemeClr>
                </a:solidFill>
                <a:effectLst/>
                <a:uLnTx/>
                <a:uFillTx/>
                <a:latin typeface="Cambria"/>
                <a:ea typeface="+mj-ea"/>
                <a:cs typeface="Cambria"/>
              </a:rPr>
              <a:t> </a:t>
            </a:r>
            <a:r>
              <a:rPr kumimoji="0" lang="en-US" sz="4400" b="0" i="0" u="none" strike="noStrike" kern="1200" cap="none" spc="-10" normalizeH="0" baseline="0" noProof="0" dirty="0">
                <a:ln>
                  <a:noFill/>
                </a:ln>
                <a:solidFill>
                  <a:schemeClr val="accent2">
                    <a:lumMod val="75000"/>
                  </a:schemeClr>
                </a:solidFill>
                <a:effectLst/>
                <a:uLnTx/>
                <a:uFillTx/>
                <a:latin typeface="Cambria"/>
                <a:ea typeface="+mj-ea"/>
                <a:cs typeface="Cambria"/>
              </a:rPr>
              <a:t>FUNDING </a:t>
            </a:r>
            <a:r>
              <a:rPr kumimoji="0" lang="en-US" sz="4400" b="0" i="0" u="none" strike="noStrike" kern="1200" cap="none" spc="-95" normalizeH="0" baseline="0" noProof="0" dirty="0">
                <a:ln>
                  <a:noFill/>
                </a:ln>
                <a:solidFill>
                  <a:schemeClr val="accent2">
                    <a:lumMod val="75000"/>
                  </a:schemeClr>
                </a:solidFill>
                <a:effectLst/>
                <a:uLnTx/>
                <a:uFillTx/>
                <a:latin typeface="Cambria"/>
                <a:ea typeface="+mj-ea"/>
                <a:cs typeface="Cambria"/>
              </a:rPr>
              <a:t>OPPORTUNITY</a:t>
            </a:r>
          </a:p>
          <a:p>
            <a:pPr marL="1270" marR="0" lvl="0" indent="0" algn="ctr" defTabSz="914400" rtl="0" eaLnBrk="1" fontAlgn="auto" latinLnBrk="0" hangingPunct="1">
              <a:lnSpc>
                <a:spcPts val="3155"/>
              </a:lnSpc>
              <a:spcBef>
                <a:spcPct val="0"/>
              </a:spcBef>
              <a:spcAft>
                <a:spcPts val="0"/>
              </a:spcAft>
              <a:buClrTx/>
              <a:buSzTx/>
              <a:buFontTx/>
              <a:buNone/>
              <a:tabLst/>
              <a:defRPr/>
            </a:pPr>
            <a:r>
              <a:rPr kumimoji="0" lang="en-US" sz="3200" b="1" i="0" u="none" strike="noStrike" kern="1200" cap="none" spc="-35" normalizeH="0" baseline="0" noProof="0" dirty="0" smtClean="0">
                <a:ln>
                  <a:noFill/>
                </a:ln>
                <a:solidFill>
                  <a:srgbClr val="000000"/>
                </a:solidFill>
                <a:effectLst/>
                <a:uLnTx/>
                <a:uFillTx/>
                <a:latin typeface="Calibri Light" panose="020F0302020204030204"/>
                <a:ea typeface="+mj-ea"/>
                <a:cs typeface="+mj-cs"/>
              </a:rPr>
              <a:t>2023/24</a:t>
            </a:r>
            <a:endParaRPr lang="en-US" sz="2400" b="1" dirty="0"/>
          </a:p>
        </p:txBody>
      </p:sp>
      <p:sp>
        <p:nvSpPr>
          <p:cNvPr id="7" name="TextBox 6">
            <a:extLst>
              <a:ext uri="{FF2B5EF4-FFF2-40B4-BE49-F238E27FC236}">
                <a16:creationId xmlns:a16="http://schemas.microsoft.com/office/drawing/2014/main" id="{6D6AEEA3-69F8-4D07-AED6-E19A8108EDBC}"/>
              </a:ext>
            </a:extLst>
          </p:cNvPr>
          <p:cNvSpPr txBox="1"/>
          <p:nvPr/>
        </p:nvSpPr>
        <p:spPr>
          <a:xfrm>
            <a:off x="2436876" y="2209296"/>
            <a:ext cx="4673600" cy="1732910"/>
          </a:xfrm>
          <a:prstGeom prst="rect">
            <a:avLst/>
          </a:prstGeom>
          <a:noFill/>
        </p:spPr>
        <p:txBody>
          <a:bodyPr wrap="square">
            <a:spAutoFit/>
          </a:bodyPr>
          <a:lstStyle/>
          <a:p>
            <a:pPr algn="ctr">
              <a:lnSpc>
                <a:spcPct val="100000"/>
              </a:lnSpc>
              <a:spcBef>
                <a:spcPts val="100"/>
              </a:spcBef>
            </a:pPr>
            <a:r>
              <a:rPr lang="en-US" sz="1600" spc="-5" dirty="0">
                <a:latin typeface="Corbel"/>
                <a:cs typeface="Corbel"/>
              </a:rPr>
              <a:t>TECHNICAL</a:t>
            </a:r>
            <a:r>
              <a:rPr lang="en-US" sz="1600" spc="-80" dirty="0">
                <a:latin typeface="Corbel"/>
                <a:cs typeface="Corbel"/>
              </a:rPr>
              <a:t> </a:t>
            </a:r>
            <a:r>
              <a:rPr lang="en-US" sz="1600" spc="-15" dirty="0">
                <a:latin typeface="Corbel"/>
                <a:cs typeface="Corbel"/>
              </a:rPr>
              <a:t>ASSISTANCE</a:t>
            </a:r>
            <a:r>
              <a:rPr lang="en-US" sz="1600" spc="-75" dirty="0">
                <a:latin typeface="Corbel"/>
                <a:cs typeface="Corbel"/>
              </a:rPr>
              <a:t> </a:t>
            </a:r>
            <a:r>
              <a:rPr lang="en-US" sz="1600" spc="-5" dirty="0">
                <a:latin typeface="Corbel"/>
                <a:cs typeface="Corbel"/>
              </a:rPr>
              <a:t>SESSIONS</a:t>
            </a:r>
            <a:endParaRPr lang="en-US" sz="1600" dirty="0">
              <a:latin typeface="Corbel"/>
              <a:cs typeface="Corbel"/>
            </a:endParaRPr>
          </a:p>
          <a:p>
            <a:pPr algn="ctr">
              <a:lnSpc>
                <a:spcPct val="100000"/>
              </a:lnSpc>
              <a:spcBef>
                <a:spcPts val="15"/>
              </a:spcBef>
            </a:pPr>
            <a:r>
              <a:rPr lang="en-US" sz="1800" b="1" spc="5" dirty="0">
                <a:solidFill>
                  <a:srgbClr val="FF0000"/>
                </a:solidFill>
                <a:latin typeface="Corbel"/>
                <a:cs typeface="Corbel"/>
              </a:rPr>
              <a:t>General T/A Session,</a:t>
            </a:r>
          </a:p>
          <a:p>
            <a:pPr algn="ctr">
              <a:lnSpc>
                <a:spcPct val="100000"/>
              </a:lnSpc>
              <a:spcBef>
                <a:spcPts val="15"/>
              </a:spcBef>
            </a:pPr>
            <a:r>
              <a:rPr lang="en-US" b="1" spc="5" dirty="0" smtClean="0">
                <a:solidFill>
                  <a:srgbClr val="FF0000"/>
                </a:solidFill>
                <a:latin typeface="Corbel"/>
                <a:cs typeface="Corbel"/>
              </a:rPr>
              <a:t>Tuesday</a:t>
            </a:r>
            <a:r>
              <a:rPr lang="en-US" sz="1800" b="1" spc="5" dirty="0" smtClean="0">
                <a:solidFill>
                  <a:srgbClr val="FF0000"/>
                </a:solidFill>
                <a:latin typeface="Corbel"/>
                <a:cs typeface="Corbel"/>
              </a:rPr>
              <a:t>, </a:t>
            </a:r>
            <a:r>
              <a:rPr lang="en-US" sz="1800" b="1" spc="5" dirty="0">
                <a:solidFill>
                  <a:srgbClr val="FF0000"/>
                </a:solidFill>
                <a:latin typeface="Corbel"/>
                <a:cs typeface="Corbel"/>
              </a:rPr>
              <a:t>October </a:t>
            </a:r>
            <a:r>
              <a:rPr lang="en-US" sz="1800" b="1" spc="5" dirty="0" smtClean="0">
                <a:solidFill>
                  <a:srgbClr val="FF0000"/>
                </a:solidFill>
                <a:latin typeface="Corbel"/>
                <a:cs typeface="Corbel"/>
              </a:rPr>
              <a:t>4, </a:t>
            </a:r>
            <a:r>
              <a:rPr lang="en-US" sz="1800" b="1" spc="5" dirty="0">
                <a:solidFill>
                  <a:srgbClr val="FF0000"/>
                </a:solidFill>
                <a:latin typeface="Corbel"/>
                <a:cs typeface="Corbel"/>
              </a:rPr>
              <a:t>2021,</a:t>
            </a:r>
            <a:r>
              <a:rPr lang="en-US" sz="1800" b="1" spc="-15" dirty="0">
                <a:solidFill>
                  <a:srgbClr val="FF0000"/>
                </a:solidFill>
                <a:latin typeface="Corbel"/>
                <a:cs typeface="Corbel"/>
              </a:rPr>
              <a:t> </a:t>
            </a:r>
            <a:r>
              <a:rPr lang="en-US" sz="1800" b="1" spc="10" dirty="0">
                <a:solidFill>
                  <a:srgbClr val="FF0000"/>
                </a:solidFill>
                <a:latin typeface="Corbel"/>
                <a:cs typeface="Corbel"/>
              </a:rPr>
              <a:t>1</a:t>
            </a:r>
            <a:r>
              <a:rPr lang="en-US" sz="1800" b="1" spc="5" dirty="0">
                <a:solidFill>
                  <a:srgbClr val="FF0000"/>
                </a:solidFill>
                <a:latin typeface="Corbel"/>
                <a:cs typeface="Corbel"/>
              </a:rPr>
              <a:t>0:0</a:t>
            </a:r>
            <a:r>
              <a:rPr lang="en-US" sz="1800" b="1" spc="10" dirty="0">
                <a:solidFill>
                  <a:srgbClr val="FF0000"/>
                </a:solidFill>
                <a:latin typeface="Corbel"/>
                <a:cs typeface="Corbel"/>
              </a:rPr>
              <a:t>0</a:t>
            </a:r>
            <a:r>
              <a:rPr lang="en-US" sz="1800" b="1" spc="-30" dirty="0">
                <a:solidFill>
                  <a:srgbClr val="FF0000"/>
                </a:solidFill>
                <a:latin typeface="Corbel"/>
                <a:cs typeface="Corbel"/>
              </a:rPr>
              <a:t> </a:t>
            </a:r>
            <a:r>
              <a:rPr lang="en-US" sz="1800" b="1" spc="15" dirty="0">
                <a:solidFill>
                  <a:srgbClr val="FF0000"/>
                </a:solidFill>
                <a:latin typeface="Corbel"/>
                <a:cs typeface="Corbel"/>
              </a:rPr>
              <a:t>am</a:t>
            </a:r>
            <a:endParaRPr lang="en-US" sz="1800" dirty="0">
              <a:latin typeface="Corbel"/>
              <a:cs typeface="Corbel"/>
            </a:endParaRPr>
          </a:p>
          <a:p>
            <a:pPr>
              <a:lnSpc>
                <a:spcPct val="100000"/>
              </a:lnSpc>
              <a:spcBef>
                <a:spcPts val="55"/>
              </a:spcBef>
            </a:pPr>
            <a:endParaRPr lang="en-US" sz="1800" dirty="0">
              <a:latin typeface="Corbel"/>
              <a:cs typeface="Corbel"/>
            </a:endParaRPr>
          </a:p>
          <a:p>
            <a:pPr marL="64135" marR="57785" indent="1270" algn="ctr">
              <a:lnSpc>
                <a:spcPct val="101000"/>
              </a:lnSpc>
            </a:pPr>
            <a:r>
              <a:rPr lang="en-US" sz="1800" b="1" spc="10" dirty="0">
                <a:solidFill>
                  <a:srgbClr val="FF0000"/>
                </a:solidFill>
                <a:latin typeface="Corbel"/>
                <a:cs typeface="Corbel"/>
              </a:rPr>
              <a:t>T</a:t>
            </a:r>
            <a:r>
              <a:rPr lang="en-US" sz="1800" b="1" spc="15" dirty="0">
                <a:solidFill>
                  <a:srgbClr val="FF0000"/>
                </a:solidFill>
                <a:latin typeface="Corbel"/>
                <a:cs typeface="Corbel"/>
              </a:rPr>
              <a:t>heo</a:t>
            </a:r>
            <a:r>
              <a:rPr lang="en-US" sz="1800" b="1" dirty="0">
                <a:solidFill>
                  <a:srgbClr val="FF0000"/>
                </a:solidFill>
                <a:latin typeface="Corbel"/>
                <a:cs typeface="Corbel"/>
              </a:rPr>
              <a:t>r</a:t>
            </a:r>
            <a:r>
              <a:rPr lang="en-US" sz="1800" b="1" spc="10" dirty="0">
                <a:solidFill>
                  <a:srgbClr val="FF0000"/>
                </a:solidFill>
                <a:latin typeface="Corbel"/>
                <a:cs typeface="Corbel"/>
              </a:rPr>
              <a:t>y</a:t>
            </a:r>
            <a:r>
              <a:rPr lang="en-US" sz="1800" b="1" spc="-15" dirty="0">
                <a:solidFill>
                  <a:srgbClr val="FF0000"/>
                </a:solidFill>
                <a:latin typeface="Corbel"/>
                <a:cs typeface="Corbel"/>
              </a:rPr>
              <a:t> </a:t>
            </a:r>
            <a:r>
              <a:rPr lang="en-US" sz="1800" b="1" spc="10" dirty="0">
                <a:solidFill>
                  <a:srgbClr val="FF0000"/>
                </a:solidFill>
                <a:latin typeface="Corbel"/>
                <a:cs typeface="Corbel"/>
              </a:rPr>
              <a:t>of</a:t>
            </a:r>
            <a:r>
              <a:rPr lang="en-US" sz="1800" b="1" spc="-85" dirty="0">
                <a:solidFill>
                  <a:srgbClr val="FF0000"/>
                </a:solidFill>
                <a:latin typeface="Corbel"/>
                <a:cs typeface="Corbel"/>
              </a:rPr>
              <a:t> </a:t>
            </a:r>
            <a:r>
              <a:rPr lang="en-US" sz="1800" b="1" spc="15" dirty="0">
                <a:solidFill>
                  <a:srgbClr val="FF0000"/>
                </a:solidFill>
                <a:latin typeface="Corbel"/>
                <a:cs typeface="Corbel"/>
              </a:rPr>
              <a:t>Ch</a:t>
            </a:r>
            <a:r>
              <a:rPr lang="en-US" sz="1800" b="1" spc="5" dirty="0">
                <a:solidFill>
                  <a:srgbClr val="FF0000"/>
                </a:solidFill>
                <a:latin typeface="Corbel"/>
                <a:cs typeface="Corbel"/>
              </a:rPr>
              <a:t>a</a:t>
            </a:r>
            <a:r>
              <a:rPr lang="en-US" sz="1800" b="1" spc="15" dirty="0">
                <a:solidFill>
                  <a:srgbClr val="FF0000"/>
                </a:solidFill>
                <a:latin typeface="Corbel"/>
                <a:cs typeface="Corbel"/>
              </a:rPr>
              <a:t>nge</a:t>
            </a:r>
            <a:r>
              <a:rPr lang="en-US" sz="1800" b="1" spc="-160" dirty="0">
                <a:solidFill>
                  <a:srgbClr val="FF0000"/>
                </a:solidFill>
                <a:latin typeface="Corbel"/>
                <a:cs typeface="Corbel"/>
              </a:rPr>
              <a:t> </a:t>
            </a:r>
            <a:r>
              <a:rPr lang="en-US" sz="1800" b="1" spc="-100" dirty="0">
                <a:solidFill>
                  <a:srgbClr val="FF0000"/>
                </a:solidFill>
                <a:latin typeface="Corbel"/>
                <a:cs typeface="Corbel"/>
              </a:rPr>
              <a:t>T/</a:t>
            </a:r>
            <a:r>
              <a:rPr lang="en-US" sz="1800" b="1" spc="15" dirty="0">
                <a:solidFill>
                  <a:srgbClr val="FF0000"/>
                </a:solidFill>
                <a:latin typeface="Corbel"/>
                <a:cs typeface="Corbel"/>
              </a:rPr>
              <a:t>A</a:t>
            </a:r>
            <a:r>
              <a:rPr lang="en-US" sz="1800" b="1" spc="-65" dirty="0">
                <a:solidFill>
                  <a:srgbClr val="FF0000"/>
                </a:solidFill>
                <a:latin typeface="Corbel"/>
                <a:cs typeface="Corbel"/>
              </a:rPr>
              <a:t> </a:t>
            </a:r>
            <a:r>
              <a:rPr lang="en-US" sz="1800" b="1" spc="20" dirty="0">
                <a:solidFill>
                  <a:srgbClr val="FF0000"/>
                </a:solidFill>
                <a:latin typeface="Corbel"/>
                <a:cs typeface="Corbel"/>
              </a:rPr>
              <a:t>S</a:t>
            </a:r>
            <a:r>
              <a:rPr lang="en-US" sz="1800" b="1" spc="10" dirty="0">
                <a:solidFill>
                  <a:srgbClr val="FF0000"/>
                </a:solidFill>
                <a:latin typeface="Corbel"/>
                <a:cs typeface="Corbel"/>
              </a:rPr>
              <a:t>ess</a:t>
            </a:r>
            <a:r>
              <a:rPr lang="en-US" sz="1800" b="1" dirty="0">
                <a:solidFill>
                  <a:srgbClr val="FF0000"/>
                </a:solidFill>
                <a:latin typeface="Corbel"/>
                <a:cs typeface="Corbel"/>
              </a:rPr>
              <a:t>i</a:t>
            </a:r>
            <a:r>
              <a:rPr lang="en-US" sz="1800" b="1" spc="15" dirty="0">
                <a:solidFill>
                  <a:srgbClr val="FF0000"/>
                </a:solidFill>
                <a:latin typeface="Corbel"/>
                <a:cs typeface="Corbel"/>
              </a:rPr>
              <a:t>on</a:t>
            </a:r>
            <a:r>
              <a:rPr lang="en-US" sz="1800" b="1" spc="-25" dirty="0">
                <a:solidFill>
                  <a:srgbClr val="FF0000"/>
                </a:solidFill>
                <a:latin typeface="Corbel"/>
                <a:cs typeface="Corbel"/>
              </a:rPr>
              <a:t> </a:t>
            </a:r>
            <a:r>
              <a:rPr lang="en-US" sz="1800" b="1" spc="10" dirty="0">
                <a:solidFill>
                  <a:srgbClr val="FF0000"/>
                </a:solidFill>
                <a:latin typeface="Corbel"/>
                <a:cs typeface="Corbel"/>
              </a:rPr>
              <a:t>on  Tuesday, October </a:t>
            </a:r>
            <a:r>
              <a:rPr lang="en-US" sz="1800" b="1" spc="10" dirty="0" smtClean="0">
                <a:solidFill>
                  <a:srgbClr val="FF0000"/>
                </a:solidFill>
                <a:latin typeface="Corbel"/>
                <a:cs typeface="Corbel"/>
              </a:rPr>
              <a:t>11, 2022</a:t>
            </a:r>
            <a:r>
              <a:rPr lang="en-US" sz="1800" b="1" spc="5" dirty="0" smtClean="0">
                <a:solidFill>
                  <a:srgbClr val="FF0000"/>
                </a:solidFill>
                <a:latin typeface="Corbel"/>
                <a:cs typeface="Corbel"/>
              </a:rPr>
              <a:t>,</a:t>
            </a:r>
            <a:r>
              <a:rPr lang="en-US" sz="1800" b="1" spc="-15" dirty="0" smtClean="0">
                <a:solidFill>
                  <a:srgbClr val="FF0000"/>
                </a:solidFill>
                <a:latin typeface="Corbel"/>
                <a:cs typeface="Corbel"/>
              </a:rPr>
              <a:t> </a:t>
            </a:r>
            <a:r>
              <a:rPr lang="en-US" sz="1800" b="1" spc="10" dirty="0">
                <a:solidFill>
                  <a:srgbClr val="FF0000"/>
                </a:solidFill>
                <a:latin typeface="Corbel"/>
                <a:cs typeface="Corbel"/>
              </a:rPr>
              <a:t>1</a:t>
            </a:r>
            <a:r>
              <a:rPr lang="en-US" sz="1800" b="1" spc="5" dirty="0">
                <a:solidFill>
                  <a:srgbClr val="FF0000"/>
                </a:solidFill>
                <a:latin typeface="Corbel"/>
                <a:cs typeface="Corbel"/>
              </a:rPr>
              <a:t>0:0</a:t>
            </a:r>
            <a:r>
              <a:rPr lang="en-US" sz="1800" b="1" spc="10" dirty="0">
                <a:solidFill>
                  <a:srgbClr val="FF0000"/>
                </a:solidFill>
                <a:latin typeface="Corbel"/>
                <a:cs typeface="Corbel"/>
              </a:rPr>
              <a:t>0</a:t>
            </a:r>
            <a:r>
              <a:rPr lang="en-US" sz="1800" b="1" spc="-30" dirty="0">
                <a:solidFill>
                  <a:srgbClr val="FF0000"/>
                </a:solidFill>
                <a:latin typeface="Corbel"/>
                <a:cs typeface="Corbel"/>
              </a:rPr>
              <a:t> </a:t>
            </a:r>
            <a:r>
              <a:rPr lang="en-US" sz="1800" b="1" spc="15" dirty="0">
                <a:solidFill>
                  <a:srgbClr val="FF0000"/>
                </a:solidFill>
                <a:latin typeface="Corbel"/>
                <a:cs typeface="Corbel"/>
              </a:rPr>
              <a:t>am</a:t>
            </a:r>
            <a:endParaRPr lang="en-US" sz="1800" dirty="0">
              <a:latin typeface="Corbel"/>
              <a:cs typeface="Corbel"/>
            </a:endParaRPr>
          </a:p>
        </p:txBody>
      </p:sp>
      <p:grpSp>
        <p:nvGrpSpPr>
          <p:cNvPr id="8" name="object 2">
            <a:extLst>
              <a:ext uri="{FF2B5EF4-FFF2-40B4-BE49-F238E27FC236}">
                <a16:creationId xmlns:a16="http://schemas.microsoft.com/office/drawing/2014/main" id="{E6F04AB2-EFE7-41B7-9A13-CF7F7DB7DB6E}"/>
              </a:ext>
            </a:extLst>
          </p:cNvPr>
          <p:cNvGrpSpPr/>
          <p:nvPr/>
        </p:nvGrpSpPr>
        <p:grpSpPr>
          <a:xfrm>
            <a:off x="1490980" y="4079535"/>
            <a:ext cx="6568440" cy="2014855"/>
            <a:chOff x="1897379" y="4622291"/>
            <a:chExt cx="6568440" cy="2014855"/>
          </a:xfrm>
        </p:grpSpPr>
        <p:sp>
          <p:nvSpPr>
            <p:cNvPr id="9" name="object 3">
              <a:extLst>
                <a:ext uri="{FF2B5EF4-FFF2-40B4-BE49-F238E27FC236}">
                  <a16:creationId xmlns:a16="http://schemas.microsoft.com/office/drawing/2014/main" id="{E8EB323B-3EC4-41A9-8701-286D438ECEF2}"/>
                </a:ext>
              </a:extLst>
            </p:cNvPr>
            <p:cNvSpPr/>
            <p:nvPr/>
          </p:nvSpPr>
          <p:spPr>
            <a:xfrm>
              <a:off x="1904999" y="4629911"/>
              <a:ext cx="6553200" cy="1999614"/>
            </a:xfrm>
            <a:custGeom>
              <a:avLst/>
              <a:gdLst/>
              <a:ahLst/>
              <a:cxnLst/>
              <a:rect l="l" t="t" r="r" b="b"/>
              <a:pathLst>
                <a:path w="6553200" h="1999615">
                  <a:moveTo>
                    <a:pt x="6553200" y="0"/>
                  </a:moveTo>
                  <a:lnTo>
                    <a:pt x="0" y="0"/>
                  </a:lnTo>
                  <a:lnTo>
                    <a:pt x="0" y="1999488"/>
                  </a:lnTo>
                  <a:lnTo>
                    <a:pt x="6553200" y="1999488"/>
                  </a:lnTo>
                  <a:lnTo>
                    <a:pt x="6553200" y="0"/>
                  </a:lnTo>
                  <a:close/>
                </a:path>
              </a:pathLst>
            </a:custGeom>
            <a:solidFill>
              <a:srgbClr val="BB1C1C"/>
            </a:solidFill>
          </p:spPr>
          <p:txBody>
            <a:bodyPr wrap="square" lIns="0" tIns="0" rIns="0" bIns="0" rtlCol="0"/>
            <a:lstStyle/>
            <a:p>
              <a:endParaRPr dirty="0"/>
            </a:p>
          </p:txBody>
        </p:sp>
        <p:sp>
          <p:nvSpPr>
            <p:cNvPr id="10" name="object 4">
              <a:extLst>
                <a:ext uri="{FF2B5EF4-FFF2-40B4-BE49-F238E27FC236}">
                  <a16:creationId xmlns:a16="http://schemas.microsoft.com/office/drawing/2014/main" id="{1DBF1672-91AD-44CA-8C69-243E704FC7B5}"/>
                </a:ext>
              </a:extLst>
            </p:cNvPr>
            <p:cNvSpPr/>
            <p:nvPr/>
          </p:nvSpPr>
          <p:spPr>
            <a:xfrm>
              <a:off x="1904999" y="4629911"/>
              <a:ext cx="6553200" cy="1999614"/>
            </a:xfrm>
            <a:custGeom>
              <a:avLst/>
              <a:gdLst/>
              <a:ahLst/>
              <a:cxnLst/>
              <a:rect l="l" t="t" r="r" b="b"/>
              <a:pathLst>
                <a:path w="6553200" h="1999615">
                  <a:moveTo>
                    <a:pt x="0" y="0"/>
                  </a:moveTo>
                  <a:lnTo>
                    <a:pt x="6553200" y="0"/>
                  </a:lnTo>
                  <a:lnTo>
                    <a:pt x="6553200" y="1999488"/>
                  </a:lnTo>
                  <a:lnTo>
                    <a:pt x="0" y="1999488"/>
                  </a:lnTo>
                  <a:lnTo>
                    <a:pt x="0" y="0"/>
                  </a:lnTo>
                  <a:close/>
                </a:path>
              </a:pathLst>
            </a:custGeom>
            <a:ln w="15240">
              <a:solidFill>
                <a:srgbClr val="881111"/>
              </a:solidFill>
            </a:ln>
          </p:spPr>
          <p:txBody>
            <a:bodyPr wrap="square" lIns="0" tIns="0" rIns="0" bIns="0" rtlCol="0"/>
            <a:lstStyle/>
            <a:p>
              <a:endParaRPr dirty="0"/>
            </a:p>
          </p:txBody>
        </p:sp>
        <p:pic>
          <p:nvPicPr>
            <p:cNvPr id="11" name="object 5">
              <a:extLst>
                <a:ext uri="{FF2B5EF4-FFF2-40B4-BE49-F238E27FC236}">
                  <a16:creationId xmlns:a16="http://schemas.microsoft.com/office/drawing/2014/main" id="{47FD89DC-C8C0-4117-8E20-FAEF54735502}"/>
                </a:ext>
              </a:extLst>
            </p:cNvPr>
            <p:cNvPicPr/>
            <p:nvPr/>
          </p:nvPicPr>
          <p:blipFill>
            <a:blip r:embed="rId2" cstate="print"/>
            <a:stretch>
              <a:fillRect/>
            </a:stretch>
          </p:blipFill>
          <p:spPr>
            <a:xfrm>
              <a:off x="2057399" y="4800599"/>
              <a:ext cx="6245352" cy="1676399"/>
            </a:xfrm>
            <a:prstGeom prst="rect">
              <a:avLst/>
            </a:prstGeom>
          </p:spPr>
        </p:pic>
      </p:grpSp>
    </p:spTree>
    <p:extLst>
      <p:ext uri="{BB962C8B-B14F-4D97-AF65-F5344CB8AC3E}">
        <p14:creationId xmlns:p14="http://schemas.microsoft.com/office/powerpoint/2010/main" val="2263956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620753"/>
            <a:ext cx="7239000" cy="750847"/>
          </a:xfrm>
          <a:prstGeom prst="rect">
            <a:avLst/>
          </a:prstGeom>
        </p:spPr>
        <p:txBody>
          <a:bodyPr vert="horz" wrap="square" lIns="0" tIns="12065" rIns="0" bIns="0" rtlCol="0">
            <a:spAutoFit/>
          </a:bodyPr>
          <a:lstStyle/>
          <a:p>
            <a:pPr marL="12700">
              <a:lnSpc>
                <a:spcPct val="100000"/>
              </a:lnSpc>
              <a:spcBef>
                <a:spcPts val="95"/>
              </a:spcBef>
            </a:pPr>
            <a:r>
              <a:rPr spc="-20" dirty="0"/>
              <a:t>Performance</a:t>
            </a:r>
            <a:r>
              <a:rPr spc="-75" dirty="0"/>
              <a:t> </a:t>
            </a:r>
            <a:r>
              <a:rPr spc="-5" dirty="0"/>
              <a:t>Measures</a:t>
            </a:r>
          </a:p>
        </p:txBody>
      </p:sp>
      <p:sp>
        <p:nvSpPr>
          <p:cNvPr id="3" name="object 3"/>
          <p:cNvSpPr txBox="1"/>
          <p:nvPr/>
        </p:nvSpPr>
        <p:spPr>
          <a:xfrm>
            <a:off x="304800" y="1828800"/>
            <a:ext cx="8153400" cy="5395067"/>
          </a:xfrm>
          <a:prstGeom prst="rect">
            <a:avLst/>
          </a:prstGeom>
        </p:spPr>
        <p:txBody>
          <a:bodyPr vert="horz" wrap="square" lIns="0" tIns="49530" rIns="0" bIns="0" rtlCol="0">
            <a:spAutoFit/>
          </a:bodyPr>
          <a:lstStyle/>
          <a:p>
            <a:r>
              <a:rPr lang="en-US" sz="3200" dirty="0"/>
              <a:t>All applications must include at least </a:t>
            </a:r>
            <a:r>
              <a:rPr lang="en-US" sz="3200" b="1" dirty="0"/>
              <a:t>one aligned performance measure (output and outcome) </a:t>
            </a:r>
            <a:r>
              <a:rPr lang="en-US" sz="3200" dirty="0"/>
              <a:t>that corresponds to the proposed primary intervention. This may be a National Performance Measure or an applicant-determined measure. See the Performance Measure Instructions for details about performance measure requirements and selection </a:t>
            </a:r>
            <a:r>
              <a:rPr lang="en-US" sz="3200" dirty="0" smtClean="0"/>
              <a:t>rules for PHA in the Index of the NOFO.  </a:t>
            </a:r>
            <a:endParaRPr lang="en-US" sz="3200" dirty="0"/>
          </a:p>
          <a:p>
            <a:r>
              <a:rPr lang="en-US" dirty="0"/>
              <a:t> </a:t>
            </a:r>
          </a:p>
          <a:p>
            <a:r>
              <a:rPr lang="en-US" dirty="0"/>
              <a:t> </a:t>
            </a:r>
          </a:p>
          <a:p>
            <a:pPr marL="299085" marR="1130935" indent="-287020" algn="just">
              <a:lnSpc>
                <a:spcPts val="2380"/>
              </a:lnSpc>
              <a:spcBef>
                <a:spcPts val="390"/>
              </a:spcBef>
              <a:buClr>
                <a:srgbClr val="8D1414"/>
              </a:buClr>
              <a:buSzPct val="145454"/>
              <a:buFont typeface="Arial"/>
              <a:buChar char="•"/>
              <a:tabLst>
                <a:tab pos="299720" algn="l"/>
              </a:tabLst>
            </a:pPr>
            <a:endParaRPr sz="2200" dirty="0">
              <a:latin typeface="Corbel"/>
              <a:cs typeface="Corbe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494184-F23D-4EDE-A9D7-08B40DF557C1}"/>
              </a:ext>
            </a:extLst>
          </p:cNvPr>
          <p:cNvSpPr txBox="1"/>
          <p:nvPr/>
        </p:nvSpPr>
        <p:spPr>
          <a:xfrm>
            <a:off x="609600" y="457200"/>
            <a:ext cx="6477000" cy="1323439"/>
          </a:xfrm>
          <a:prstGeom prst="rect">
            <a:avLst/>
          </a:prstGeom>
          <a:noFill/>
        </p:spPr>
        <p:txBody>
          <a:bodyPr wrap="square">
            <a:spAutoFit/>
          </a:bodyPr>
          <a:lstStyle/>
          <a:p>
            <a:pPr algn="ctr"/>
            <a:r>
              <a:rPr kumimoji="0" lang="en-US" sz="4000" b="1" i="0" u="none" strike="noStrike" kern="1200" cap="none" spc="-5" normalizeH="0" baseline="0" noProof="0" dirty="0" smtClean="0">
                <a:ln>
                  <a:noFill/>
                </a:ln>
                <a:solidFill>
                  <a:srgbClr val="000000">
                    <a:lumMod val="75000"/>
                    <a:lumOff val="25000"/>
                  </a:srgbClr>
                </a:solidFill>
                <a:effectLst/>
                <a:uLnTx/>
                <a:uFillTx/>
                <a:latin typeface="Calibri Light" panose="020F0302020204030204"/>
                <a:ea typeface="+mj-ea"/>
                <a:cs typeface="+mj-cs"/>
              </a:rPr>
              <a:t>Organizations Eligible</a:t>
            </a:r>
            <a:r>
              <a:rPr kumimoji="0" lang="en-US" sz="4000" b="1" i="0" u="none" strike="noStrike" kern="1200" cap="none" spc="-25" normalizeH="0" baseline="0" noProof="0" dirty="0" smtClean="0">
                <a:ln>
                  <a:noFill/>
                </a:ln>
                <a:solidFill>
                  <a:srgbClr val="000000">
                    <a:lumMod val="75000"/>
                    <a:lumOff val="25000"/>
                  </a:srgbClr>
                </a:solidFill>
                <a:effectLst/>
                <a:uLnTx/>
                <a:uFillTx/>
                <a:latin typeface="Calibri Light" panose="020F0302020204030204"/>
                <a:ea typeface="+mj-ea"/>
                <a:cs typeface="+mj-cs"/>
              </a:rPr>
              <a:t> </a:t>
            </a:r>
            <a:r>
              <a:rPr kumimoji="0" lang="en-US" sz="4000" b="1"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to</a:t>
            </a:r>
            <a:r>
              <a:rPr kumimoji="0" lang="en-US" sz="4000" b="1" i="0" u="none" strike="noStrike" kern="1200" cap="none" spc="-175" normalizeH="0" baseline="0" noProof="0" dirty="0">
                <a:ln>
                  <a:noFill/>
                </a:ln>
                <a:solidFill>
                  <a:srgbClr val="000000">
                    <a:lumMod val="75000"/>
                    <a:lumOff val="25000"/>
                  </a:srgbClr>
                </a:solidFill>
                <a:effectLst/>
                <a:uLnTx/>
                <a:uFillTx/>
                <a:latin typeface="Calibri Light" panose="020F0302020204030204"/>
                <a:ea typeface="+mj-ea"/>
                <a:cs typeface="+mj-cs"/>
              </a:rPr>
              <a:t> </a:t>
            </a:r>
            <a:r>
              <a:rPr kumimoji="0" lang="en-US" sz="4000" b="1" i="0" u="none" strike="noStrike" kern="1200" cap="none" spc="-5" normalizeH="0" baseline="0" noProof="0" dirty="0" smtClean="0">
                <a:ln>
                  <a:noFill/>
                </a:ln>
                <a:solidFill>
                  <a:srgbClr val="000000">
                    <a:lumMod val="75000"/>
                    <a:lumOff val="25000"/>
                  </a:srgbClr>
                </a:solidFill>
                <a:effectLst/>
                <a:uLnTx/>
                <a:uFillTx/>
                <a:latin typeface="Calibri Light" panose="020F0302020204030204"/>
                <a:ea typeface="+mj-ea"/>
                <a:cs typeface="+mj-cs"/>
              </a:rPr>
              <a:t>Apply</a:t>
            </a:r>
          </a:p>
          <a:p>
            <a:pPr algn="ctr"/>
            <a:endParaRPr lang="en-US" sz="4000" b="1" dirty="0"/>
          </a:p>
        </p:txBody>
      </p:sp>
      <p:sp>
        <p:nvSpPr>
          <p:cNvPr id="5" name="TextBox 4">
            <a:extLst>
              <a:ext uri="{FF2B5EF4-FFF2-40B4-BE49-F238E27FC236}">
                <a16:creationId xmlns:a16="http://schemas.microsoft.com/office/drawing/2014/main" id="{B6751812-31F4-4911-9336-FE315CD0010A}"/>
              </a:ext>
            </a:extLst>
          </p:cNvPr>
          <p:cNvSpPr txBox="1"/>
          <p:nvPr/>
        </p:nvSpPr>
        <p:spPr>
          <a:xfrm>
            <a:off x="609600" y="1828800"/>
            <a:ext cx="8077200" cy="4475584"/>
          </a:xfrm>
          <a:prstGeom prst="rect">
            <a:avLst/>
          </a:prstGeom>
          <a:noFill/>
        </p:spPr>
        <p:txBody>
          <a:bodyPr wrap="square">
            <a:spAutoFit/>
          </a:bodyPr>
          <a:lstStyle/>
          <a:p>
            <a:pPr marL="285750" lvl="0" indent="-285750">
              <a:buFont typeface="Arial" panose="020B0604020202020204" pitchFamily="34" charset="0"/>
              <a:buChar char="•"/>
            </a:pPr>
            <a:r>
              <a:rPr lang="en-US" sz="4400" dirty="0" smtClean="0"/>
              <a:t>Indian </a:t>
            </a:r>
            <a:r>
              <a:rPr lang="en-US" sz="4400" dirty="0"/>
              <a:t>Tribes </a:t>
            </a:r>
          </a:p>
          <a:p>
            <a:pPr marL="285750" lvl="0" indent="-285750">
              <a:buFont typeface="Arial" panose="020B0604020202020204" pitchFamily="34" charset="0"/>
              <a:buChar char="•"/>
            </a:pPr>
            <a:r>
              <a:rPr lang="en-US" sz="4400" dirty="0"/>
              <a:t>institutions of higher education </a:t>
            </a:r>
          </a:p>
          <a:p>
            <a:pPr marL="285750" lvl="0" indent="-285750">
              <a:buFont typeface="Arial" panose="020B0604020202020204" pitchFamily="34" charset="0"/>
              <a:buChar char="•"/>
            </a:pPr>
            <a:r>
              <a:rPr lang="en-US" sz="4400" dirty="0"/>
              <a:t>local governments </a:t>
            </a:r>
          </a:p>
          <a:p>
            <a:pPr marL="285750" lvl="0" indent="-285750">
              <a:buFont typeface="Arial" panose="020B0604020202020204" pitchFamily="34" charset="0"/>
              <a:buChar char="•"/>
            </a:pPr>
            <a:r>
              <a:rPr lang="en-US" sz="4400" dirty="0"/>
              <a:t>public health departments</a:t>
            </a:r>
          </a:p>
          <a:p>
            <a:pPr marL="285750" lvl="0" indent="-285750">
              <a:buFont typeface="Arial" panose="020B0604020202020204" pitchFamily="34" charset="0"/>
              <a:buChar char="•"/>
            </a:pPr>
            <a:r>
              <a:rPr lang="en-US" sz="4400" dirty="0"/>
              <a:t>nonprofit organizations </a:t>
            </a:r>
          </a:p>
          <a:p>
            <a:pPr marL="285750" lvl="0" indent="-285750">
              <a:buFont typeface="Arial" panose="020B0604020202020204" pitchFamily="34" charset="0"/>
              <a:buChar char="•"/>
            </a:pPr>
            <a:r>
              <a:rPr lang="en-US" sz="4400" dirty="0"/>
              <a:t>state service commissions</a:t>
            </a:r>
          </a:p>
          <a:p>
            <a:pPr marL="821690" marR="0" lvl="0" indent="-91440" algn="l" defTabSz="914400" rtl="0" eaLnBrk="1" fontAlgn="auto" latinLnBrk="0" hangingPunct="1">
              <a:lnSpc>
                <a:spcPct val="100000"/>
              </a:lnSpc>
              <a:spcBef>
                <a:spcPts val="100"/>
              </a:spcBef>
              <a:spcAft>
                <a:spcPts val="200"/>
              </a:spcAft>
              <a:buClr>
                <a:srgbClr val="E48312"/>
              </a:buClr>
              <a:buSzPct val="100000"/>
              <a:buFont typeface="Calibri" panose="020F0502020204030204" pitchFamily="34" charset="0"/>
              <a:buChar char=" "/>
              <a:tabLst/>
              <a:defRPr/>
            </a:pPr>
            <a:endParaRPr kumimoji="0" lang="en-US" sz="2000" b="1" i="0" u="none" strike="noStrike" kern="1200" cap="none" spc="0" normalizeH="0" baseline="0" noProof="0" dirty="0">
              <a:ln>
                <a:noFill/>
              </a:ln>
              <a:solidFill>
                <a:srgbClr val="000000">
                  <a:lumMod val="75000"/>
                  <a:lumOff val="25000"/>
                </a:srgbClr>
              </a:solidFill>
              <a:effectLst/>
              <a:uLnTx/>
              <a:uFillTx/>
              <a:latin typeface="Corbel"/>
              <a:ea typeface="+mn-ea"/>
              <a:cs typeface="Corbel"/>
            </a:endParaRPr>
          </a:p>
        </p:txBody>
      </p:sp>
    </p:spTree>
    <p:extLst>
      <p:ext uri="{BB962C8B-B14F-4D97-AF65-F5344CB8AC3E}">
        <p14:creationId xmlns:p14="http://schemas.microsoft.com/office/powerpoint/2010/main" val="4038174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A51FBC-A333-433D-97B9-FE05BA1D9DD2}"/>
              </a:ext>
            </a:extLst>
          </p:cNvPr>
          <p:cNvSpPr txBox="1"/>
          <p:nvPr/>
        </p:nvSpPr>
        <p:spPr>
          <a:xfrm>
            <a:off x="533400" y="228600"/>
            <a:ext cx="4572000" cy="830997"/>
          </a:xfrm>
          <a:prstGeom prst="rect">
            <a:avLst/>
          </a:prstGeom>
          <a:noFill/>
        </p:spPr>
        <p:txBody>
          <a:bodyPr wrap="square">
            <a:spAutoFit/>
          </a:bodyPr>
          <a:lstStyle/>
          <a:p>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Page</a:t>
            </a:r>
            <a:r>
              <a:rPr kumimoji="0" lang="en-US" sz="4800" b="0" i="0" u="none" strike="noStrike" kern="1200" cap="none" spc="-65" normalizeH="0" baseline="0" noProof="0" dirty="0">
                <a:ln>
                  <a:noFill/>
                </a:ln>
                <a:solidFill>
                  <a:srgbClr val="000000">
                    <a:lumMod val="75000"/>
                    <a:lumOff val="25000"/>
                  </a:srgbClr>
                </a:solidFill>
                <a:effectLst/>
                <a:uLnTx/>
                <a:uFillTx/>
                <a:latin typeface="Calibri Light" panose="020F0302020204030204"/>
                <a:ea typeface="+mj-ea"/>
                <a:cs typeface="+mj-cs"/>
              </a:rPr>
              <a:t> </a:t>
            </a:r>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Limitations</a:t>
            </a:r>
            <a:endParaRPr lang="en-US" dirty="0"/>
          </a:p>
        </p:txBody>
      </p:sp>
      <p:sp>
        <p:nvSpPr>
          <p:cNvPr id="5" name="TextBox 4">
            <a:extLst>
              <a:ext uri="{FF2B5EF4-FFF2-40B4-BE49-F238E27FC236}">
                <a16:creationId xmlns:a16="http://schemas.microsoft.com/office/drawing/2014/main" id="{F01479EA-740A-4C2B-B4EF-3F8EB4E9A9CF}"/>
              </a:ext>
            </a:extLst>
          </p:cNvPr>
          <p:cNvSpPr txBox="1"/>
          <p:nvPr/>
        </p:nvSpPr>
        <p:spPr>
          <a:xfrm>
            <a:off x="266700" y="1059597"/>
            <a:ext cx="8610600" cy="5173852"/>
          </a:xfrm>
          <a:prstGeom prst="rect">
            <a:avLst/>
          </a:prstGeom>
          <a:noFill/>
        </p:spPr>
        <p:txBody>
          <a:bodyPr wrap="square">
            <a:spAutoFit/>
          </a:bodyPr>
          <a:lstStyle/>
          <a:p>
            <a:pPr marL="299085" indent="-287020">
              <a:lnSpc>
                <a:spcPts val="3080"/>
              </a:lnSpc>
              <a:spcBef>
                <a:spcPts val="100"/>
              </a:spcBef>
              <a:buClr>
                <a:srgbClr val="8D1414"/>
              </a:buClr>
              <a:buSzPct val="144444"/>
              <a:buFont typeface="Arial"/>
              <a:buChar char="•"/>
              <a:tabLst>
                <a:tab pos="299720" algn="l"/>
              </a:tabLst>
            </a:pPr>
            <a:r>
              <a:rPr lang="en-US" sz="1800" spc="-5" dirty="0">
                <a:latin typeface="Corbel"/>
                <a:cs typeface="Corbel"/>
              </a:rPr>
              <a:t>There</a:t>
            </a:r>
            <a:r>
              <a:rPr lang="en-US" sz="1800" spc="-30" dirty="0">
                <a:latin typeface="Corbel"/>
                <a:cs typeface="Corbel"/>
              </a:rPr>
              <a:t> </a:t>
            </a:r>
            <a:r>
              <a:rPr lang="en-US" sz="1800" spc="-5" dirty="0">
                <a:latin typeface="Corbel"/>
                <a:cs typeface="Corbel"/>
              </a:rPr>
              <a:t>are</a:t>
            </a:r>
            <a:r>
              <a:rPr lang="en-US" sz="1800" dirty="0">
                <a:latin typeface="Corbel"/>
                <a:cs typeface="Corbel"/>
              </a:rPr>
              <a:t> </a:t>
            </a:r>
            <a:r>
              <a:rPr lang="en-US" sz="1800" spc="-5" dirty="0">
                <a:latin typeface="Corbel"/>
                <a:cs typeface="Corbel"/>
              </a:rPr>
              <a:t>two sections with mandatory page limits: </a:t>
            </a:r>
            <a:r>
              <a:rPr lang="en-US" sz="1800" b="1" dirty="0">
                <a:latin typeface="Corbel"/>
                <a:cs typeface="Corbel"/>
              </a:rPr>
              <a:t>Narrative</a:t>
            </a:r>
            <a:r>
              <a:rPr lang="en-US" sz="1800" b="1" spc="-15" dirty="0">
                <a:latin typeface="Corbel"/>
                <a:cs typeface="Corbel"/>
              </a:rPr>
              <a:t> </a:t>
            </a:r>
            <a:r>
              <a:rPr lang="en-US" sz="1800" spc="-5" dirty="0">
                <a:latin typeface="Corbel"/>
                <a:cs typeface="Corbel"/>
              </a:rPr>
              <a:t>and</a:t>
            </a:r>
            <a:r>
              <a:rPr lang="en-US" sz="1800" spc="-10" dirty="0">
                <a:latin typeface="Corbel"/>
                <a:cs typeface="Corbel"/>
              </a:rPr>
              <a:t> </a:t>
            </a:r>
            <a:r>
              <a:rPr lang="en-US" sz="1800" b="1" dirty="0">
                <a:latin typeface="Corbel"/>
                <a:cs typeface="Corbel"/>
              </a:rPr>
              <a:t>Logic</a:t>
            </a:r>
            <a:r>
              <a:rPr lang="en-US" sz="1800" b="1" spc="-20" dirty="0">
                <a:latin typeface="Corbel"/>
                <a:cs typeface="Corbel"/>
              </a:rPr>
              <a:t> </a:t>
            </a:r>
            <a:r>
              <a:rPr lang="en-US" sz="1800" b="1" spc="-5" dirty="0">
                <a:latin typeface="Corbel"/>
                <a:cs typeface="Corbel"/>
              </a:rPr>
              <a:t>Model.</a:t>
            </a:r>
            <a:endParaRPr lang="en-US" sz="1800" dirty="0">
              <a:latin typeface="Corbel"/>
              <a:cs typeface="Corbel"/>
            </a:endParaRPr>
          </a:p>
          <a:p>
            <a:pPr marL="299085" marR="1124585" indent="-287020">
              <a:lnSpc>
                <a:spcPts val="2920"/>
              </a:lnSpc>
              <a:spcBef>
                <a:spcPts val="1285"/>
              </a:spcBef>
              <a:buClr>
                <a:srgbClr val="8D1414"/>
              </a:buClr>
              <a:buSzPct val="144444"/>
              <a:buFont typeface="Arial"/>
              <a:buChar char="•"/>
              <a:tabLst>
                <a:tab pos="299720" algn="l"/>
              </a:tabLst>
            </a:pPr>
            <a:r>
              <a:rPr lang="en-US" sz="1800" spc="-5" dirty="0">
                <a:latin typeface="Corbel"/>
                <a:cs typeface="Corbel"/>
              </a:rPr>
              <a:t>Applications </a:t>
            </a:r>
            <a:r>
              <a:rPr lang="en-US" sz="1800" spc="-10" dirty="0">
                <a:latin typeface="Corbel"/>
                <a:cs typeface="Corbel"/>
              </a:rPr>
              <a:t>must </a:t>
            </a:r>
            <a:r>
              <a:rPr lang="en-US" sz="1800" spc="-5" dirty="0">
                <a:latin typeface="Corbel"/>
                <a:cs typeface="Corbel"/>
              </a:rPr>
              <a:t>not exceed </a:t>
            </a:r>
            <a:r>
              <a:rPr lang="en-US" sz="1800" dirty="0">
                <a:latin typeface="Corbel"/>
                <a:cs typeface="Corbel"/>
              </a:rPr>
              <a:t>10 </a:t>
            </a:r>
            <a:r>
              <a:rPr lang="en-US" sz="1800" spc="-5" dirty="0">
                <a:latin typeface="Corbel"/>
                <a:cs typeface="Corbel"/>
              </a:rPr>
              <a:t>pages </a:t>
            </a:r>
            <a:r>
              <a:rPr lang="en-US" sz="1800" dirty="0">
                <a:latin typeface="Corbel"/>
                <a:cs typeface="Corbel"/>
              </a:rPr>
              <a:t>for </a:t>
            </a:r>
            <a:r>
              <a:rPr lang="en-US" sz="1800" spc="-5" dirty="0">
                <a:latin typeface="Corbel"/>
                <a:cs typeface="Corbel"/>
              </a:rPr>
              <a:t>the Narrative</a:t>
            </a:r>
            <a:r>
              <a:rPr lang="en-US" sz="1800" spc="-20" dirty="0">
                <a:latin typeface="Corbel"/>
                <a:cs typeface="Corbel"/>
              </a:rPr>
              <a:t> </a:t>
            </a:r>
            <a:r>
              <a:rPr lang="en-US" sz="1800" spc="-5" dirty="0">
                <a:latin typeface="Corbel"/>
                <a:cs typeface="Corbel"/>
              </a:rPr>
              <a:t>or</a:t>
            </a:r>
            <a:r>
              <a:rPr lang="en-US" sz="1800" spc="-15" dirty="0">
                <a:latin typeface="Corbel"/>
                <a:cs typeface="Corbel"/>
              </a:rPr>
              <a:t> </a:t>
            </a:r>
            <a:r>
              <a:rPr lang="en-US" sz="1800" dirty="0">
                <a:latin typeface="Corbel"/>
                <a:cs typeface="Corbel"/>
              </a:rPr>
              <a:t>12</a:t>
            </a:r>
            <a:r>
              <a:rPr lang="en-US" sz="1800" spc="-15" dirty="0">
                <a:latin typeface="Corbel"/>
                <a:cs typeface="Corbel"/>
              </a:rPr>
              <a:t> </a:t>
            </a:r>
            <a:r>
              <a:rPr lang="en-US" sz="1800" spc="-5" dirty="0">
                <a:latin typeface="Corbel"/>
                <a:cs typeface="Corbel"/>
              </a:rPr>
              <a:t>pages</a:t>
            </a:r>
            <a:r>
              <a:rPr lang="en-US" sz="1800" spc="5" dirty="0">
                <a:latin typeface="Corbel"/>
                <a:cs typeface="Corbel"/>
              </a:rPr>
              <a:t> </a:t>
            </a:r>
            <a:r>
              <a:rPr lang="en-US" sz="1800" dirty="0">
                <a:latin typeface="Corbel"/>
                <a:cs typeface="Corbel"/>
              </a:rPr>
              <a:t>for</a:t>
            </a:r>
            <a:r>
              <a:rPr lang="en-US" sz="1800" spc="-15" dirty="0">
                <a:latin typeface="Corbel"/>
                <a:cs typeface="Corbel"/>
              </a:rPr>
              <a:t> Rural</a:t>
            </a:r>
            <a:r>
              <a:rPr lang="en-US" sz="1800" spc="5" dirty="0">
                <a:latin typeface="Corbel"/>
                <a:cs typeface="Corbel"/>
              </a:rPr>
              <a:t> </a:t>
            </a:r>
            <a:r>
              <a:rPr lang="en-US" sz="1800" spc="-5" dirty="0">
                <a:latin typeface="Corbel"/>
                <a:cs typeface="Corbel"/>
              </a:rPr>
              <a:t>Intermediaries.</a:t>
            </a:r>
            <a:endParaRPr lang="en-US" sz="1800" dirty="0">
              <a:latin typeface="Corbel"/>
              <a:cs typeface="Corbel"/>
            </a:endParaRPr>
          </a:p>
          <a:p>
            <a:pPr marL="299085" marR="419734" indent="-287020">
              <a:lnSpc>
                <a:spcPts val="2590"/>
              </a:lnSpc>
              <a:spcBef>
                <a:spcPts val="1180"/>
              </a:spcBef>
              <a:buClr>
                <a:srgbClr val="8D1414"/>
              </a:buClr>
              <a:buSzPct val="143750"/>
              <a:buFont typeface="Arial"/>
              <a:buChar char="•"/>
              <a:tabLst>
                <a:tab pos="360045" algn="l"/>
                <a:tab pos="360680" algn="l"/>
              </a:tabLst>
            </a:pPr>
            <a:r>
              <a:rPr lang="en-US" sz="1800" dirty="0"/>
              <a:t>	</a:t>
            </a:r>
            <a:r>
              <a:rPr lang="en-US" sz="1800" spc="-5" dirty="0">
                <a:latin typeface="Corbel"/>
                <a:cs typeface="Corbel"/>
              </a:rPr>
              <a:t>In</a:t>
            </a:r>
            <a:r>
              <a:rPr lang="en-US" sz="1800" spc="-20" dirty="0">
                <a:latin typeface="Corbel"/>
                <a:cs typeface="Corbel"/>
              </a:rPr>
              <a:t> </a:t>
            </a:r>
            <a:r>
              <a:rPr lang="en-US" sz="1800" spc="-5" dirty="0">
                <a:latin typeface="Corbel"/>
                <a:cs typeface="Corbel"/>
              </a:rPr>
              <a:t>determining</a:t>
            </a:r>
            <a:r>
              <a:rPr lang="en-US" sz="1800" spc="30" dirty="0">
                <a:latin typeface="Corbel"/>
                <a:cs typeface="Corbel"/>
              </a:rPr>
              <a:t> </a:t>
            </a:r>
            <a:r>
              <a:rPr lang="en-US" sz="1800" spc="-5" dirty="0">
                <a:latin typeface="Corbel"/>
                <a:cs typeface="Corbel"/>
              </a:rPr>
              <a:t>whether</a:t>
            </a:r>
            <a:r>
              <a:rPr lang="en-US" sz="1800" spc="10" dirty="0">
                <a:latin typeface="Corbel"/>
                <a:cs typeface="Corbel"/>
              </a:rPr>
              <a:t> </a:t>
            </a:r>
            <a:r>
              <a:rPr lang="en-US" sz="1800" dirty="0">
                <a:latin typeface="Corbel"/>
                <a:cs typeface="Corbel"/>
              </a:rPr>
              <a:t>an</a:t>
            </a:r>
            <a:r>
              <a:rPr lang="en-US" sz="1800" spc="-10" dirty="0">
                <a:latin typeface="Corbel"/>
                <a:cs typeface="Corbel"/>
              </a:rPr>
              <a:t> </a:t>
            </a:r>
            <a:r>
              <a:rPr lang="en-US" sz="1800" spc="-5" dirty="0">
                <a:latin typeface="Corbel"/>
                <a:cs typeface="Corbel"/>
              </a:rPr>
              <a:t>application</a:t>
            </a:r>
            <a:r>
              <a:rPr lang="en-US" sz="1800" spc="15" dirty="0">
                <a:latin typeface="Corbel"/>
                <a:cs typeface="Corbel"/>
              </a:rPr>
              <a:t> </a:t>
            </a:r>
            <a:r>
              <a:rPr lang="en-US" sz="1800" spc="-5" dirty="0">
                <a:latin typeface="Corbel"/>
                <a:cs typeface="Corbel"/>
              </a:rPr>
              <a:t>complies</a:t>
            </a:r>
            <a:r>
              <a:rPr lang="en-US" sz="1800" dirty="0">
                <a:latin typeface="Corbel"/>
                <a:cs typeface="Corbel"/>
              </a:rPr>
              <a:t> </a:t>
            </a:r>
            <a:r>
              <a:rPr lang="en-US" sz="1800" spc="-5" dirty="0">
                <a:latin typeface="Corbel"/>
                <a:cs typeface="Corbel"/>
              </a:rPr>
              <a:t>with</a:t>
            </a:r>
            <a:r>
              <a:rPr lang="en-US" sz="1800" spc="15" dirty="0">
                <a:latin typeface="Corbel"/>
                <a:cs typeface="Corbel"/>
              </a:rPr>
              <a:t> </a:t>
            </a:r>
            <a:r>
              <a:rPr lang="en-US" sz="1800" spc="-5" dirty="0">
                <a:latin typeface="Corbel"/>
                <a:cs typeface="Corbel"/>
              </a:rPr>
              <a:t>page </a:t>
            </a:r>
            <a:r>
              <a:rPr lang="en-US" sz="1800" spc="-465" dirty="0">
                <a:latin typeface="Corbel"/>
                <a:cs typeface="Corbel"/>
              </a:rPr>
              <a:t> </a:t>
            </a:r>
            <a:r>
              <a:rPr lang="en-US" sz="1800" spc="-5" dirty="0">
                <a:latin typeface="Corbel"/>
                <a:cs typeface="Corbel"/>
              </a:rPr>
              <a:t>limits, </a:t>
            </a:r>
            <a:r>
              <a:rPr lang="en-US" sz="1800" spc="-10" dirty="0">
                <a:latin typeface="Corbel"/>
                <a:cs typeface="Corbel"/>
              </a:rPr>
              <a:t>the </a:t>
            </a:r>
            <a:r>
              <a:rPr lang="en-US" sz="1800" spc="-5" dirty="0">
                <a:latin typeface="Corbel"/>
                <a:cs typeface="Corbel"/>
              </a:rPr>
              <a:t>Corporation will count </a:t>
            </a:r>
            <a:r>
              <a:rPr lang="en-US" sz="1800" spc="-10" dirty="0">
                <a:latin typeface="Corbel"/>
                <a:cs typeface="Corbel"/>
              </a:rPr>
              <a:t>the </a:t>
            </a:r>
            <a:r>
              <a:rPr lang="en-US" sz="1800" spc="-5" dirty="0">
                <a:latin typeface="Corbel"/>
                <a:cs typeface="Corbel"/>
              </a:rPr>
              <a:t>following </a:t>
            </a:r>
            <a:r>
              <a:rPr lang="en-US" sz="1800" dirty="0">
                <a:latin typeface="Corbel"/>
                <a:cs typeface="Corbel"/>
              </a:rPr>
              <a:t>for </a:t>
            </a:r>
            <a:r>
              <a:rPr lang="en-US" sz="1800" spc="-10" dirty="0">
                <a:latin typeface="Corbel"/>
                <a:cs typeface="Corbel"/>
              </a:rPr>
              <a:t>the </a:t>
            </a:r>
            <a:r>
              <a:rPr lang="en-US" sz="1800" b="1" spc="-5" dirty="0">
                <a:latin typeface="Corbel"/>
                <a:cs typeface="Corbel"/>
              </a:rPr>
              <a:t>N</a:t>
            </a:r>
            <a:r>
              <a:rPr lang="en-US" sz="1800" b="1" dirty="0">
                <a:latin typeface="Corbel"/>
                <a:cs typeface="Corbel"/>
              </a:rPr>
              <a:t>arrative:</a:t>
            </a:r>
            <a:endParaRPr lang="en-US" sz="1800" dirty="0">
              <a:latin typeface="Corbel"/>
              <a:cs typeface="Corbel"/>
            </a:endParaRPr>
          </a:p>
          <a:p>
            <a:pPr marL="299085" marR="141605" indent="-287020">
              <a:lnSpc>
                <a:spcPts val="2590"/>
              </a:lnSpc>
              <a:spcBef>
                <a:spcPts val="1185"/>
              </a:spcBef>
              <a:buClr>
                <a:srgbClr val="8D1414"/>
              </a:buClr>
              <a:buSzPct val="143750"/>
              <a:buFont typeface="Arial"/>
              <a:buChar char="•"/>
              <a:tabLst>
                <a:tab pos="299720" algn="l"/>
              </a:tabLst>
            </a:pPr>
            <a:r>
              <a:rPr lang="en-US" sz="1800" spc="-5" dirty="0">
                <a:latin typeface="Corbel"/>
                <a:cs typeface="Corbel"/>
              </a:rPr>
              <a:t>The </a:t>
            </a:r>
            <a:r>
              <a:rPr lang="en-US" sz="1800" spc="-10" dirty="0">
                <a:latin typeface="Corbel"/>
                <a:cs typeface="Corbel"/>
              </a:rPr>
              <a:t>application’s </a:t>
            </a:r>
            <a:r>
              <a:rPr lang="en-US" sz="1800" spc="-5" dirty="0">
                <a:latin typeface="Corbel"/>
                <a:cs typeface="Corbel"/>
              </a:rPr>
              <a:t>Executive </a:t>
            </a:r>
            <a:r>
              <a:rPr lang="en-US" sz="1800" spc="-15" dirty="0">
                <a:latin typeface="Corbel"/>
                <a:cs typeface="Corbel"/>
              </a:rPr>
              <a:t>Summary, </a:t>
            </a:r>
            <a:r>
              <a:rPr lang="en-US" sz="1800" spc="-5" dirty="0">
                <a:latin typeface="Corbel"/>
                <a:cs typeface="Corbel"/>
              </a:rPr>
              <a:t>SF 424 </a:t>
            </a:r>
            <a:r>
              <a:rPr lang="en-US" sz="1800" spc="-5" dirty="0" err="1">
                <a:latin typeface="Corbel"/>
                <a:cs typeface="Corbel"/>
              </a:rPr>
              <a:t>Facesheet</a:t>
            </a:r>
            <a:r>
              <a:rPr lang="en-US" sz="1800" spc="-5" dirty="0">
                <a:latin typeface="Corbel"/>
                <a:cs typeface="Corbel"/>
              </a:rPr>
              <a:t>, </a:t>
            </a:r>
            <a:r>
              <a:rPr lang="en-US" sz="1800" spc="-10" dirty="0">
                <a:latin typeface="Corbel"/>
                <a:cs typeface="Corbel"/>
              </a:rPr>
              <a:t>and </a:t>
            </a:r>
            <a:r>
              <a:rPr lang="en-US" sz="1800" spc="-470" dirty="0">
                <a:latin typeface="Corbel"/>
                <a:cs typeface="Corbel"/>
              </a:rPr>
              <a:t> </a:t>
            </a:r>
            <a:r>
              <a:rPr lang="en-US" sz="1800" spc="-5" dirty="0">
                <a:latin typeface="Corbel"/>
                <a:cs typeface="Corbel"/>
              </a:rPr>
              <a:t>The Narrative</a:t>
            </a:r>
            <a:r>
              <a:rPr lang="en-US" sz="1800" spc="25" dirty="0">
                <a:latin typeface="Corbel"/>
                <a:cs typeface="Corbel"/>
              </a:rPr>
              <a:t> </a:t>
            </a:r>
            <a:r>
              <a:rPr lang="en-US" sz="1800" spc="-5" dirty="0">
                <a:latin typeface="Corbel"/>
                <a:cs typeface="Corbel"/>
              </a:rPr>
              <a:t>portions</a:t>
            </a:r>
            <a:r>
              <a:rPr lang="en-US" sz="1800" dirty="0">
                <a:latin typeface="Corbel"/>
                <a:cs typeface="Corbel"/>
              </a:rPr>
              <a:t> </a:t>
            </a:r>
            <a:r>
              <a:rPr lang="en-US" sz="1800" spc="-5" dirty="0">
                <a:latin typeface="Corbel"/>
                <a:cs typeface="Corbel"/>
              </a:rPr>
              <a:t>contained</a:t>
            </a:r>
            <a:r>
              <a:rPr lang="en-US" sz="1800" spc="5" dirty="0">
                <a:latin typeface="Corbel"/>
                <a:cs typeface="Corbel"/>
              </a:rPr>
              <a:t> </a:t>
            </a:r>
            <a:r>
              <a:rPr lang="en-US" sz="1800" spc="-5" dirty="0">
                <a:latin typeface="Corbel"/>
                <a:cs typeface="Corbel"/>
              </a:rPr>
              <a:t>in </a:t>
            </a:r>
            <a:r>
              <a:rPr lang="en-US" sz="1800" spc="-10" dirty="0">
                <a:latin typeface="Corbel"/>
                <a:cs typeface="Corbel"/>
              </a:rPr>
              <a:t>the</a:t>
            </a:r>
            <a:r>
              <a:rPr lang="en-US" sz="1800" spc="15" dirty="0">
                <a:latin typeface="Corbel"/>
                <a:cs typeface="Corbel"/>
              </a:rPr>
              <a:t> </a:t>
            </a:r>
            <a:r>
              <a:rPr lang="en-US" sz="1800" spc="-5" dirty="0">
                <a:latin typeface="Corbel"/>
                <a:cs typeface="Corbel"/>
              </a:rPr>
              <a:t>Program</a:t>
            </a:r>
            <a:r>
              <a:rPr lang="en-US" sz="1800" spc="-15" dirty="0">
                <a:latin typeface="Corbel"/>
                <a:cs typeface="Corbel"/>
              </a:rPr>
              <a:t> </a:t>
            </a:r>
            <a:r>
              <a:rPr lang="en-US" sz="1800" spc="-5" dirty="0">
                <a:latin typeface="Corbel"/>
                <a:cs typeface="Corbel"/>
              </a:rPr>
              <a:t>Design, </a:t>
            </a:r>
            <a:r>
              <a:rPr lang="en-US" sz="1800" dirty="0">
                <a:latin typeface="Corbel"/>
                <a:cs typeface="Corbel"/>
              </a:rPr>
              <a:t> </a:t>
            </a:r>
            <a:r>
              <a:rPr lang="en-US" sz="1800" spc="-5" dirty="0">
                <a:latin typeface="Corbel"/>
                <a:cs typeface="Corbel"/>
              </a:rPr>
              <a:t>Organizational </a:t>
            </a:r>
            <a:r>
              <a:rPr lang="en-US" sz="1800" spc="-15" dirty="0">
                <a:latin typeface="Corbel"/>
                <a:cs typeface="Corbel"/>
              </a:rPr>
              <a:t>Capacity, </a:t>
            </a:r>
            <a:r>
              <a:rPr lang="en-US" sz="1800" spc="-5" dirty="0">
                <a:latin typeface="Corbel"/>
                <a:cs typeface="Corbel"/>
              </a:rPr>
              <a:t>and </a:t>
            </a:r>
            <a:r>
              <a:rPr lang="en-US" sz="1800" dirty="0">
                <a:latin typeface="Corbel"/>
                <a:cs typeface="Corbel"/>
              </a:rPr>
              <a:t>Cost </a:t>
            </a:r>
            <a:r>
              <a:rPr lang="en-US" sz="1800" spc="-5" dirty="0">
                <a:latin typeface="Corbel"/>
                <a:cs typeface="Corbel"/>
              </a:rPr>
              <a:t>Effectiveness and </a:t>
            </a:r>
            <a:r>
              <a:rPr lang="en-US" sz="1800" dirty="0">
                <a:latin typeface="Corbel"/>
                <a:cs typeface="Corbel"/>
              </a:rPr>
              <a:t>Budget </a:t>
            </a:r>
            <a:r>
              <a:rPr lang="en-US" sz="1800" spc="5" dirty="0">
                <a:latin typeface="Corbel"/>
                <a:cs typeface="Corbel"/>
              </a:rPr>
              <a:t> </a:t>
            </a:r>
            <a:r>
              <a:rPr lang="en-US" sz="1800" dirty="0">
                <a:latin typeface="Corbel"/>
                <a:cs typeface="Corbel"/>
              </a:rPr>
              <a:t>Adequacy</a:t>
            </a:r>
            <a:r>
              <a:rPr lang="en-US" sz="1800" spc="-20" dirty="0">
                <a:latin typeface="Corbel"/>
                <a:cs typeface="Corbel"/>
              </a:rPr>
              <a:t> </a:t>
            </a:r>
            <a:r>
              <a:rPr lang="en-US" sz="1800" spc="-5" dirty="0">
                <a:latin typeface="Corbel"/>
                <a:cs typeface="Corbel"/>
              </a:rPr>
              <a:t>sections</a:t>
            </a:r>
            <a:r>
              <a:rPr lang="en-US" sz="1800" dirty="0">
                <a:latin typeface="Corbel"/>
                <a:cs typeface="Corbel"/>
              </a:rPr>
              <a:t> of</a:t>
            </a:r>
            <a:r>
              <a:rPr lang="en-US" sz="1800" spc="-10" dirty="0">
                <a:latin typeface="Corbel"/>
                <a:cs typeface="Corbel"/>
              </a:rPr>
              <a:t> the</a:t>
            </a:r>
            <a:r>
              <a:rPr lang="en-US" sz="1800" spc="5" dirty="0">
                <a:latin typeface="Corbel"/>
                <a:cs typeface="Corbel"/>
              </a:rPr>
              <a:t> </a:t>
            </a:r>
            <a:r>
              <a:rPr lang="en-US" sz="1800" spc="-5" dirty="0">
                <a:latin typeface="Corbel"/>
                <a:cs typeface="Corbel"/>
              </a:rPr>
              <a:t>application.</a:t>
            </a:r>
            <a:endParaRPr lang="en-US" sz="1800" dirty="0">
              <a:latin typeface="Corbel"/>
              <a:cs typeface="Corbel"/>
            </a:endParaRPr>
          </a:p>
          <a:p>
            <a:pPr marL="299085" marR="5080" indent="-287020">
              <a:lnSpc>
                <a:spcPts val="2590"/>
              </a:lnSpc>
              <a:spcBef>
                <a:spcPts val="1180"/>
              </a:spcBef>
              <a:buClr>
                <a:srgbClr val="8D1414"/>
              </a:buClr>
              <a:buSzPct val="143750"/>
              <a:buFont typeface="Arial"/>
              <a:buChar char="•"/>
              <a:tabLst>
                <a:tab pos="299720" algn="l"/>
              </a:tabLst>
            </a:pPr>
            <a:r>
              <a:rPr lang="en-US" sz="1800" spc="-5" dirty="0">
                <a:latin typeface="Corbel"/>
                <a:cs typeface="Corbel"/>
              </a:rPr>
              <a:t>The Corporation strongly </a:t>
            </a:r>
            <a:r>
              <a:rPr lang="en-US" sz="1800" dirty="0">
                <a:latin typeface="Corbel"/>
                <a:cs typeface="Corbel"/>
              </a:rPr>
              <a:t>encourages </a:t>
            </a:r>
            <a:r>
              <a:rPr lang="en-US" sz="1800" spc="-5" dirty="0">
                <a:latin typeface="Corbel"/>
                <a:cs typeface="Corbel"/>
              </a:rPr>
              <a:t>applicants to print </a:t>
            </a:r>
            <a:r>
              <a:rPr lang="en-US" sz="1800" dirty="0">
                <a:latin typeface="Corbel"/>
                <a:cs typeface="Corbel"/>
              </a:rPr>
              <a:t>out </a:t>
            </a:r>
            <a:r>
              <a:rPr lang="en-US" sz="1800" spc="-10" dirty="0">
                <a:latin typeface="Corbel"/>
                <a:cs typeface="Corbel"/>
              </a:rPr>
              <a:t>the</a:t>
            </a:r>
            <a:r>
              <a:rPr lang="en-US" sz="1800" spc="15" dirty="0">
                <a:latin typeface="Corbel"/>
                <a:cs typeface="Corbel"/>
              </a:rPr>
              <a:t> </a:t>
            </a:r>
            <a:r>
              <a:rPr lang="en-US" sz="1800" spc="-5" dirty="0">
                <a:latin typeface="Corbel"/>
                <a:cs typeface="Corbel"/>
              </a:rPr>
              <a:t>application</a:t>
            </a:r>
            <a:r>
              <a:rPr lang="en-US" sz="1800" spc="20" dirty="0">
                <a:latin typeface="Corbel"/>
                <a:cs typeface="Corbel"/>
              </a:rPr>
              <a:t> </a:t>
            </a:r>
            <a:r>
              <a:rPr lang="en-US" sz="1800" dirty="0">
                <a:latin typeface="Corbel"/>
                <a:cs typeface="Corbel"/>
              </a:rPr>
              <a:t>from</a:t>
            </a:r>
            <a:r>
              <a:rPr lang="en-US" sz="1800" spc="-25" dirty="0">
                <a:latin typeface="Corbel"/>
                <a:cs typeface="Corbel"/>
              </a:rPr>
              <a:t> </a:t>
            </a:r>
            <a:r>
              <a:rPr lang="en-US" sz="1800" spc="-10" dirty="0">
                <a:latin typeface="Corbel"/>
                <a:cs typeface="Corbel"/>
              </a:rPr>
              <a:t>the</a:t>
            </a:r>
            <a:r>
              <a:rPr lang="en-US" sz="1800" spc="5" dirty="0">
                <a:latin typeface="Corbel"/>
                <a:cs typeface="Corbel"/>
              </a:rPr>
              <a:t> </a:t>
            </a:r>
            <a:r>
              <a:rPr lang="en-US" sz="1800" spc="-10" dirty="0">
                <a:latin typeface="Corbel"/>
                <a:cs typeface="Corbel"/>
              </a:rPr>
              <a:t>“</a:t>
            </a:r>
            <a:r>
              <a:rPr lang="en-US" sz="1800" b="1" spc="-10" dirty="0">
                <a:latin typeface="Corbel"/>
                <a:cs typeface="Corbel"/>
              </a:rPr>
              <a:t>Review”</a:t>
            </a:r>
            <a:r>
              <a:rPr lang="en-US" sz="1800" b="1" spc="-40" dirty="0">
                <a:latin typeface="Corbel"/>
                <a:cs typeface="Corbel"/>
              </a:rPr>
              <a:t> </a:t>
            </a:r>
            <a:r>
              <a:rPr lang="en-US" sz="1800" spc="-5" dirty="0">
                <a:latin typeface="Corbel"/>
                <a:cs typeface="Corbel"/>
              </a:rPr>
              <a:t>tab</a:t>
            </a:r>
            <a:r>
              <a:rPr lang="en-US" sz="1800" dirty="0">
                <a:latin typeface="Corbel"/>
                <a:cs typeface="Corbel"/>
              </a:rPr>
              <a:t> </a:t>
            </a:r>
            <a:r>
              <a:rPr lang="en-US" sz="1800" spc="-5" dirty="0">
                <a:latin typeface="Corbel"/>
                <a:cs typeface="Corbel"/>
              </a:rPr>
              <a:t>prior to submission</a:t>
            </a:r>
            <a:r>
              <a:rPr lang="en-US" sz="1800" spc="10" dirty="0">
                <a:latin typeface="Corbel"/>
                <a:cs typeface="Corbel"/>
              </a:rPr>
              <a:t> </a:t>
            </a:r>
            <a:r>
              <a:rPr lang="en-US" sz="1800" spc="-10" dirty="0">
                <a:latin typeface="Corbel"/>
                <a:cs typeface="Corbel"/>
              </a:rPr>
              <a:t>to </a:t>
            </a:r>
            <a:r>
              <a:rPr lang="en-US" sz="1800" spc="-5" dirty="0">
                <a:latin typeface="Corbel"/>
                <a:cs typeface="Corbel"/>
              </a:rPr>
              <a:t> check </a:t>
            </a:r>
            <a:r>
              <a:rPr lang="en-US" sz="1800" spc="-10" dirty="0">
                <a:latin typeface="Corbel"/>
                <a:cs typeface="Corbel"/>
              </a:rPr>
              <a:t>that the </a:t>
            </a:r>
            <a:r>
              <a:rPr lang="en-US" sz="1800" spc="-5" dirty="0">
                <a:latin typeface="Corbel"/>
                <a:cs typeface="Corbel"/>
              </a:rPr>
              <a:t>application </a:t>
            </a:r>
            <a:r>
              <a:rPr lang="en-US" sz="1800" dirty="0">
                <a:latin typeface="Corbel"/>
                <a:cs typeface="Corbel"/>
              </a:rPr>
              <a:t>does </a:t>
            </a:r>
            <a:r>
              <a:rPr lang="en-US" sz="1800" spc="-5" dirty="0">
                <a:latin typeface="Corbel"/>
                <a:cs typeface="Corbel"/>
              </a:rPr>
              <a:t>not </a:t>
            </a:r>
            <a:r>
              <a:rPr lang="en-US" sz="1800" dirty="0">
                <a:latin typeface="Corbel"/>
                <a:cs typeface="Corbel"/>
              </a:rPr>
              <a:t>exceed </a:t>
            </a:r>
            <a:r>
              <a:rPr lang="en-US" sz="1800" spc="-10" dirty="0">
                <a:latin typeface="Corbel"/>
                <a:cs typeface="Corbel"/>
              </a:rPr>
              <a:t>the </a:t>
            </a:r>
            <a:r>
              <a:rPr lang="en-US" sz="1800" spc="-5" dirty="0">
                <a:latin typeface="Corbel"/>
                <a:cs typeface="Corbel"/>
              </a:rPr>
              <a:t>page limit. </a:t>
            </a:r>
            <a:r>
              <a:rPr lang="en-US" sz="1800" spc="-10" dirty="0">
                <a:latin typeface="Corbel"/>
                <a:cs typeface="Corbel"/>
              </a:rPr>
              <a:t>The </a:t>
            </a:r>
            <a:r>
              <a:rPr lang="en-US" sz="1800" spc="-470" dirty="0">
                <a:latin typeface="Corbel"/>
                <a:cs typeface="Corbel"/>
              </a:rPr>
              <a:t> </a:t>
            </a:r>
            <a:r>
              <a:rPr lang="en-US" sz="1800" spc="-5" dirty="0">
                <a:latin typeface="Corbel"/>
                <a:cs typeface="Corbel"/>
              </a:rPr>
              <a:t>application</a:t>
            </a:r>
            <a:r>
              <a:rPr lang="en-US" sz="1800" spc="20" dirty="0">
                <a:latin typeface="Corbel"/>
                <a:cs typeface="Corbel"/>
              </a:rPr>
              <a:t> </a:t>
            </a:r>
            <a:r>
              <a:rPr lang="en-US" sz="1800" spc="-5" dirty="0">
                <a:latin typeface="Corbel"/>
                <a:cs typeface="Corbel"/>
              </a:rPr>
              <a:t>page</a:t>
            </a:r>
            <a:r>
              <a:rPr lang="en-US" sz="1800" spc="5" dirty="0">
                <a:latin typeface="Corbel"/>
                <a:cs typeface="Corbel"/>
              </a:rPr>
              <a:t> </a:t>
            </a:r>
            <a:r>
              <a:rPr lang="en-US" sz="1800" spc="-5" dirty="0">
                <a:latin typeface="Corbel"/>
                <a:cs typeface="Corbel"/>
              </a:rPr>
              <a:t>limit</a:t>
            </a:r>
            <a:r>
              <a:rPr lang="en-US" sz="1800" spc="35" dirty="0">
                <a:latin typeface="Corbel"/>
                <a:cs typeface="Corbel"/>
              </a:rPr>
              <a:t> </a:t>
            </a:r>
            <a:r>
              <a:rPr lang="en-US" sz="1800" u="heavy" spc="-5" dirty="0">
                <a:uFill>
                  <a:solidFill>
                    <a:srgbClr val="000000"/>
                  </a:solidFill>
                </a:uFill>
                <a:latin typeface="Corbel"/>
                <a:cs typeface="Corbel"/>
              </a:rPr>
              <a:t>does</a:t>
            </a:r>
            <a:r>
              <a:rPr lang="en-US" sz="1800" u="heavy" spc="-10" dirty="0">
                <a:uFill>
                  <a:solidFill>
                    <a:srgbClr val="000000"/>
                  </a:solidFill>
                </a:uFill>
                <a:latin typeface="Corbel"/>
                <a:cs typeface="Corbel"/>
              </a:rPr>
              <a:t> </a:t>
            </a:r>
            <a:r>
              <a:rPr lang="en-US" sz="1800" u="heavy" spc="-5" dirty="0">
                <a:uFill>
                  <a:solidFill>
                    <a:srgbClr val="000000"/>
                  </a:solidFill>
                </a:uFill>
                <a:latin typeface="Corbel"/>
                <a:cs typeface="Corbel"/>
              </a:rPr>
              <a:t>not</a:t>
            </a:r>
            <a:r>
              <a:rPr lang="en-US" sz="1800" u="heavy" dirty="0">
                <a:uFill>
                  <a:solidFill>
                    <a:srgbClr val="000000"/>
                  </a:solidFill>
                </a:uFill>
                <a:latin typeface="Corbel"/>
                <a:cs typeface="Corbel"/>
              </a:rPr>
              <a:t> </a:t>
            </a:r>
            <a:r>
              <a:rPr lang="en-US" sz="1800" spc="-5" dirty="0">
                <a:latin typeface="Corbel"/>
                <a:cs typeface="Corbel"/>
              </a:rPr>
              <a:t>include</a:t>
            </a:r>
            <a:r>
              <a:rPr lang="en-US" sz="1800" spc="20" dirty="0">
                <a:latin typeface="Corbel"/>
                <a:cs typeface="Corbel"/>
              </a:rPr>
              <a:t> </a:t>
            </a:r>
            <a:r>
              <a:rPr lang="en-US" sz="1800" spc="-10" dirty="0">
                <a:latin typeface="Corbel"/>
                <a:cs typeface="Corbel"/>
              </a:rPr>
              <a:t>the</a:t>
            </a:r>
            <a:r>
              <a:rPr lang="en-US" sz="1800" spc="5" dirty="0">
                <a:latin typeface="Corbel"/>
                <a:cs typeface="Corbel"/>
              </a:rPr>
              <a:t> </a:t>
            </a:r>
            <a:r>
              <a:rPr lang="en-US" sz="1800" spc="-5" dirty="0">
                <a:latin typeface="Corbel"/>
                <a:cs typeface="Corbel"/>
              </a:rPr>
              <a:t>Budget,</a:t>
            </a:r>
            <a:r>
              <a:rPr lang="en-US" sz="1800" spc="5" dirty="0">
                <a:latin typeface="Corbel"/>
                <a:cs typeface="Corbel"/>
              </a:rPr>
              <a:t> </a:t>
            </a:r>
            <a:r>
              <a:rPr lang="en-US" sz="1800" spc="-10" dirty="0">
                <a:latin typeface="Corbel"/>
                <a:cs typeface="Corbel"/>
              </a:rPr>
              <a:t>narrative</a:t>
            </a:r>
            <a:r>
              <a:rPr lang="en-US" sz="1800" spc="-5" dirty="0">
                <a:latin typeface="Corbel"/>
                <a:cs typeface="Corbel"/>
              </a:rPr>
              <a:t> portion</a:t>
            </a:r>
            <a:r>
              <a:rPr lang="en-US" sz="1800" spc="-10" dirty="0">
                <a:latin typeface="Corbel"/>
                <a:cs typeface="Corbel"/>
              </a:rPr>
              <a:t> </a:t>
            </a:r>
            <a:r>
              <a:rPr lang="en-US" sz="1800" dirty="0">
                <a:latin typeface="Corbel"/>
                <a:cs typeface="Corbel"/>
              </a:rPr>
              <a:t>of</a:t>
            </a:r>
            <a:r>
              <a:rPr lang="en-US" sz="1800" spc="-15" dirty="0">
                <a:latin typeface="Corbel"/>
                <a:cs typeface="Corbel"/>
              </a:rPr>
              <a:t> </a:t>
            </a:r>
            <a:r>
              <a:rPr lang="en-US" sz="1800" spc="-10" dirty="0">
                <a:latin typeface="Corbel"/>
                <a:cs typeface="Corbel"/>
              </a:rPr>
              <a:t>the</a:t>
            </a:r>
            <a:r>
              <a:rPr lang="en-US" sz="1800" spc="20" dirty="0">
                <a:latin typeface="Corbel"/>
                <a:cs typeface="Corbel"/>
              </a:rPr>
              <a:t> </a:t>
            </a:r>
            <a:r>
              <a:rPr lang="en-US" sz="1800" spc="-5" dirty="0">
                <a:latin typeface="Corbel"/>
                <a:cs typeface="Corbel"/>
              </a:rPr>
              <a:t>Evaluation</a:t>
            </a:r>
            <a:r>
              <a:rPr lang="en-US" sz="1800" spc="15" dirty="0">
                <a:latin typeface="Corbel"/>
                <a:cs typeface="Corbel"/>
              </a:rPr>
              <a:t> </a:t>
            </a:r>
            <a:r>
              <a:rPr lang="en-US" sz="1800" spc="-5" dirty="0">
                <a:latin typeface="Corbel"/>
                <a:cs typeface="Corbel"/>
              </a:rPr>
              <a:t>Plan,</a:t>
            </a:r>
            <a:r>
              <a:rPr lang="en-US" sz="1800" spc="15" dirty="0">
                <a:latin typeface="Corbel"/>
                <a:cs typeface="Corbel"/>
              </a:rPr>
              <a:t> </a:t>
            </a:r>
            <a:r>
              <a:rPr lang="en-US" sz="1800" spc="-10" dirty="0">
                <a:latin typeface="Corbel"/>
                <a:cs typeface="Corbel"/>
              </a:rPr>
              <a:t>the</a:t>
            </a:r>
            <a:r>
              <a:rPr lang="en-US" sz="1800" spc="5" dirty="0">
                <a:latin typeface="Corbel"/>
                <a:cs typeface="Corbel"/>
              </a:rPr>
              <a:t> </a:t>
            </a:r>
            <a:r>
              <a:rPr lang="en-US" sz="1800" spc="-5" dirty="0">
                <a:latin typeface="Corbel"/>
                <a:cs typeface="Corbel"/>
              </a:rPr>
              <a:t>Logic</a:t>
            </a:r>
            <a:r>
              <a:rPr lang="en-US" sz="1800" spc="5" dirty="0">
                <a:latin typeface="Corbel"/>
                <a:cs typeface="Corbel"/>
              </a:rPr>
              <a:t> </a:t>
            </a:r>
            <a:r>
              <a:rPr lang="en-US" sz="1800" spc="-5" dirty="0">
                <a:latin typeface="Corbel"/>
                <a:cs typeface="Corbel"/>
              </a:rPr>
              <a:t>Model,</a:t>
            </a:r>
            <a:r>
              <a:rPr lang="en-US" sz="1800" spc="10" dirty="0">
                <a:latin typeface="Corbel"/>
                <a:cs typeface="Corbel"/>
              </a:rPr>
              <a:t> </a:t>
            </a:r>
            <a:r>
              <a:rPr lang="en-US" sz="1800" spc="-5" dirty="0">
                <a:latin typeface="Corbel"/>
                <a:cs typeface="Corbel"/>
              </a:rPr>
              <a:t>performance </a:t>
            </a:r>
            <a:r>
              <a:rPr lang="en-US" sz="1800" dirty="0">
                <a:latin typeface="Corbel"/>
                <a:cs typeface="Corbel"/>
              </a:rPr>
              <a:t> measures,</a:t>
            </a:r>
            <a:r>
              <a:rPr lang="en-US" sz="1800" spc="-10" dirty="0">
                <a:latin typeface="Corbel"/>
                <a:cs typeface="Corbel"/>
              </a:rPr>
              <a:t> </a:t>
            </a:r>
            <a:r>
              <a:rPr lang="en-US" sz="1800" dirty="0">
                <a:latin typeface="Corbel"/>
                <a:cs typeface="Corbel"/>
              </a:rPr>
              <a:t>or</a:t>
            </a:r>
            <a:r>
              <a:rPr lang="en-US" sz="1800" spc="-25" dirty="0">
                <a:latin typeface="Corbel"/>
                <a:cs typeface="Corbel"/>
              </a:rPr>
              <a:t> </a:t>
            </a:r>
            <a:r>
              <a:rPr lang="en-US" sz="1800" spc="-10" dirty="0">
                <a:latin typeface="Corbel"/>
                <a:cs typeface="Corbel"/>
              </a:rPr>
              <a:t>the</a:t>
            </a:r>
            <a:r>
              <a:rPr lang="en-US" sz="1800" spc="20" dirty="0">
                <a:latin typeface="Corbel"/>
                <a:cs typeface="Corbel"/>
              </a:rPr>
              <a:t> </a:t>
            </a:r>
            <a:r>
              <a:rPr lang="en-US" sz="1800" spc="-5" dirty="0">
                <a:latin typeface="Corbel"/>
                <a:cs typeface="Corbel"/>
              </a:rPr>
              <a:t>supplementary</a:t>
            </a:r>
            <a:r>
              <a:rPr lang="en-US" sz="1800" dirty="0">
                <a:latin typeface="Corbel"/>
                <a:cs typeface="Corbel"/>
              </a:rPr>
              <a:t> </a:t>
            </a:r>
            <a:r>
              <a:rPr lang="en-US" sz="1800" spc="-5" dirty="0">
                <a:latin typeface="Corbel"/>
                <a:cs typeface="Corbel"/>
              </a:rPr>
              <a:t>materials,</a:t>
            </a:r>
            <a:r>
              <a:rPr lang="en-US" sz="1800" spc="25" dirty="0">
                <a:latin typeface="Corbel"/>
                <a:cs typeface="Corbel"/>
              </a:rPr>
              <a:t> </a:t>
            </a:r>
            <a:r>
              <a:rPr lang="en-US" sz="1800" spc="-5" dirty="0">
                <a:latin typeface="Corbel"/>
                <a:cs typeface="Corbel"/>
              </a:rPr>
              <a:t>if</a:t>
            </a:r>
            <a:r>
              <a:rPr lang="en-US" sz="1800" spc="5" dirty="0">
                <a:latin typeface="Corbel"/>
                <a:cs typeface="Corbel"/>
              </a:rPr>
              <a:t> </a:t>
            </a:r>
            <a:r>
              <a:rPr lang="en-US" sz="1800" spc="-5" dirty="0">
                <a:latin typeface="Corbel"/>
                <a:cs typeface="Corbel"/>
              </a:rPr>
              <a:t>applicable.</a:t>
            </a:r>
            <a:endParaRPr lang="en-US" sz="1800" dirty="0">
              <a:latin typeface="Corbel"/>
              <a:cs typeface="Corbel"/>
            </a:endParaRPr>
          </a:p>
        </p:txBody>
      </p:sp>
    </p:spTree>
    <p:extLst>
      <p:ext uri="{BB962C8B-B14F-4D97-AF65-F5344CB8AC3E}">
        <p14:creationId xmlns:p14="http://schemas.microsoft.com/office/powerpoint/2010/main" val="3834841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381000"/>
            <a:ext cx="5334000" cy="750888"/>
          </a:xfrm>
          <a:prstGeom prst="rect">
            <a:avLst/>
          </a:prstGeom>
        </p:spPr>
        <p:txBody>
          <a:bodyPr vert="horz" wrap="square" lIns="0" tIns="12065" rIns="0" bIns="0" rtlCol="0">
            <a:spAutoFit/>
          </a:bodyPr>
          <a:lstStyle/>
          <a:p>
            <a:pPr marL="12700">
              <a:lnSpc>
                <a:spcPct val="100000"/>
              </a:lnSpc>
              <a:spcBef>
                <a:spcPts val="95"/>
              </a:spcBef>
            </a:pPr>
            <a:r>
              <a:rPr spc="-5" dirty="0"/>
              <a:t>Page</a:t>
            </a:r>
            <a:r>
              <a:rPr spc="-65" dirty="0"/>
              <a:t> </a:t>
            </a:r>
            <a:r>
              <a:rPr spc="-5" dirty="0"/>
              <a:t>Limitations</a:t>
            </a:r>
          </a:p>
        </p:txBody>
      </p:sp>
      <p:sp>
        <p:nvSpPr>
          <p:cNvPr id="3" name="object 3"/>
          <p:cNvSpPr txBox="1"/>
          <p:nvPr/>
        </p:nvSpPr>
        <p:spPr>
          <a:xfrm>
            <a:off x="571500" y="1524000"/>
            <a:ext cx="8001000" cy="4332596"/>
          </a:xfrm>
          <a:prstGeom prst="rect">
            <a:avLst/>
          </a:prstGeom>
        </p:spPr>
        <p:txBody>
          <a:bodyPr vert="horz" wrap="square" lIns="0" tIns="13335" rIns="0" bIns="0" rtlCol="0">
            <a:spAutoFit/>
          </a:bodyPr>
          <a:lstStyle/>
          <a:p>
            <a:pPr marL="299085" indent="-287020">
              <a:lnSpc>
                <a:spcPct val="100000"/>
              </a:lnSpc>
              <a:spcBef>
                <a:spcPts val="105"/>
              </a:spcBef>
              <a:buClr>
                <a:srgbClr val="8D1414"/>
              </a:buClr>
              <a:buSzPct val="144444"/>
              <a:buFont typeface="Arial"/>
              <a:buChar char="•"/>
              <a:tabLst>
                <a:tab pos="299720" algn="l"/>
              </a:tabLst>
            </a:pPr>
            <a:r>
              <a:rPr lang="en-US" sz="2400" b="1" spc="-5" dirty="0">
                <a:latin typeface="Corbel"/>
                <a:cs typeface="Corbel"/>
              </a:rPr>
              <a:t>LOGIC</a:t>
            </a:r>
            <a:r>
              <a:rPr lang="en-US" sz="2400" b="1" spc="-20" dirty="0">
                <a:latin typeface="Corbel"/>
                <a:cs typeface="Corbel"/>
              </a:rPr>
              <a:t> </a:t>
            </a:r>
            <a:r>
              <a:rPr lang="en-US" sz="2400" b="1" spc="-5" dirty="0">
                <a:latin typeface="Corbel"/>
                <a:cs typeface="Corbel"/>
              </a:rPr>
              <a:t>MODEL</a:t>
            </a:r>
            <a:r>
              <a:rPr lang="en-US" sz="2250" b="1" dirty="0">
                <a:latin typeface="Corbel"/>
                <a:cs typeface="Corbel"/>
              </a:rPr>
              <a:t/>
            </a:r>
            <a:br>
              <a:rPr lang="en-US" sz="2250" b="1" dirty="0">
                <a:latin typeface="Corbel"/>
                <a:cs typeface="Corbel"/>
              </a:rPr>
            </a:br>
            <a:r>
              <a:rPr sz="2250" spc="-5" dirty="0">
                <a:latin typeface="Corbel"/>
                <a:cs typeface="Corbel"/>
              </a:rPr>
              <a:t>The </a:t>
            </a:r>
            <a:r>
              <a:rPr sz="2250" dirty="0">
                <a:latin typeface="Corbel"/>
                <a:cs typeface="Corbel"/>
              </a:rPr>
              <a:t>Logic Model may </a:t>
            </a:r>
            <a:r>
              <a:rPr sz="2250" spc="-5" dirty="0">
                <a:latin typeface="Corbel"/>
                <a:cs typeface="Corbel"/>
              </a:rPr>
              <a:t>not </a:t>
            </a:r>
            <a:r>
              <a:rPr sz="2250" spc="5" dirty="0">
                <a:latin typeface="Corbel"/>
                <a:cs typeface="Corbel"/>
              </a:rPr>
              <a:t>exceed </a:t>
            </a:r>
            <a:r>
              <a:rPr sz="2250" u="heavy" spc="-5" dirty="0">
                <a:uFill>
                  <a:solidFill>
                    <a:srgbClr val="000000"/>
                  </a:solidFill>
                </a:uFill>
                <a:latin typeface="Corbel"/>
                <a:cs typeface="Corbel"/>
              </a:rPr>
              <a:t>three </a:t>
            </a:r>
            <a:r>
              <a:rPr sz="2250" u="heavy" dirty="0">
                <a:uFill>
                  <a:solidFill>
                    <a:srgbClr val="000000"/>
                  </a:solidFill>
                </a:uFill>
                <a:latin typeface="Corbel"/>
                <a:cs typeface="Corbel"/>
              </a:rPr>
              <a:t>pages </a:t>
            </a:r>
            <a:r>
              <a:rPr sz="2250" dirty="0">
                <a:latin typeface="Corbel"/>
                <a:cs typeface="Corbel"/>
              </a:rPr>
              <a:t>when printed with </a:t>
            </a:r>
            <a:r>
              <a:rPr sz="2250" spc="-440" dirty="0">
                <a:latin typeface="Corbel"/>
                <a:cs typeface="Corbel"/>
              </a:rPr>
              <a:t> </a:t>
            </a:r>
            <a:r>
              <a:rPr sz="2250" spc="-5" dirty="0">
                <a:latin typeface="Corbel"/>
                <a:cs typeface="Corbel"/>
              </a:rPr>
              <a:t>the </a:t>
            </a:r>
            <a:r>
              <a:rPr sz="2250" dirty="0">
                <a:latin typeface="Corbel"/>
                <a:cs typeface="Corbel"/>
              </a:rPr>
              <a:t>application</a:t>
            </a:r>
            <a:r>
              <a:rPr sz="2250" spc="-20" dirty="0">
                <a:latin typeface="Corbel"/>
                <a:cs typeface="Corbel"/>
              </a:rPr>
              <a:t> </a:t>
            </a:r>
            <a:r>
              <a:rPr sz="2250" dirty="0">
                <a:latin typeface="Corbel"/>
                <a:cs typeface="Corbel"/>
              </a:rPr>
              <a:t>from</a:t>
            </a:r>
            <a:r>
              <a:rPr sz="2250" spc="-30" dirty="0">
                <a:latin typeface="Corbel"/>
                <a:cs typeface="Corbel"/>
              </a:rPr>
              <a:t> </a:t>
            </a:r>
            <a:r>
              <a:rPr sz="2250" spc="-5" dirty="0">
                <a:latin typeface="Corbel"/>
                <a:cs typeface="Corbel"/>
              </a:rPr>
              <a:t>the </a:t>
            </a:r>
            <a:r>
              <a:rPr sz="2250" spc="-10" dirty="0">
                <a:latin typeface="Corbel"/>
                <a:cs typeface="Corbel"/>
              </a:rPr>
              <a:t>“Review” </a:t>
            </a:r>
            <a:r>
              <a:rPr sz="2250" spc="-5" dirty="0">
                <a:latin typeface="Corbel"/>
                <a:cs typeface="Corbel"/>
              </a:rPr>
              <a:t>tab</a:t>
            </a:r>
            <a:r>
              <a:rPr sz="2250" spc="-30" dirty="0">
                <a:latin typeface="Corbel"/>
                <a:cs typeface="Corbel"/>
              </a:rPr>
              <a:t> </a:t>
            </a:r>
            <a:r>
              <a:rPr sz="2250" dirty="0">
                <a:latin typeface="Corbel"/>
                <a:cs typeface="Corbel"/>
              </a:rPr>
              <a:t>in</a:t>
            </a:r>
            <a:r>
              <a:rPr sz="2250" spc="-10" dirty="0">
                <a:latin typeface="Corbel"/>
                <a:cs typeface="Corbel"/>
              </a:rPr>
              <a:t> </a:t>
            </a:r>
            <a:r>
              <a:rPr sz="2250" dirty="0">
                <a:latin typeface="Corbel"/>
                <a:cs typeface="Corbel"/>
              </a:rPr>
              <a:t>eGrants.</a:t>
            </a:r>
          </a:p>
          <a:p>
            <a:pPr marL="12065" marR="5080">
              <a:lnSpc>
                <a:spcPct val="100000"/>
              </a:lnSpc>
              <a:spcBef>
                <a:spcPts val="1140"/>
              </a:spcBef>
              <a:buClr>
                <a:srgbClr val="8D1414"/>
              </a:buClr>
              <a:buSzPct val="144444"/>
              <a:tabLst>
                <a:tab pos="299720" algn="l"/>
              </a:tabLst>
            </a:pPr>
            <a:r>
              <a:rPr sz="2250" b="1" spc="-5" dirty="0">
                <a:latin typeface="Corbel"/>
                <a:cs typeface="Corbel"/>
              </a:rPr>
              <a:t>Please note the length </a:t>
            </a:r>
            <a:r>
              <a:rPr sz="2250" b="1" dirty="0">
                <a:latin typeface="Corbel"/>
                <a:cs typeface="Corbel"/>
              </a:rPr>
              <a:t>of a </a:t>
            </a:r>
            <a:r>
              <a:rPr sz="2250" b="1" spc="-5" dirty="0">
                <a:latin typeface="Corbel"/>
                <a:cs typeface="Corbel"/>
              </a:rPr>
              <a:t>document </a:t>
            </a:r>
            <a:r>
              <a:rPr sz="2250" b="1" dirty="0">
                <a:latin typeface="Corbel"/>
                <a:cs typeface="Corbel"/>
              </a:rPr>
              <a:t>in word processing </a:t>
            </a:r>
            <a:r>
              <a:rPr sz="2250" b="1" spc="5" dirty="0">
                <a:latin typeface="Corbel"/>
                <a:cs typeface="Corbel"/>
              </a:rPr>
              <a:t> </a:t>
            </a:r>
            <a:r>
              <a:rPr sz="2250" b="1" dirty="0">
                <a:latin typeface="Corbel"/>
                <a:cs typeface="Corbel"/>
              </a:rPr>
              <a:t>software may be different than what </a:t>
            </a:r>
            <a:r>
              <a:rPr sz="2250" b="1" spc="-5" dirty="0">
                <a:latin typeface="Corbel"/>
                <a:cs typeface="Corbel"/>
              </a:rPr>
              <a:t>will </a:t>
            </a:r>
            <a:r>
              <a:rPr sz="2250" b="1" dirty="0">
                <a:latin typeface="Corbel"/>
                <a:cs typeface="Corbel"/>
              </a:rPr>
              <a:t>print </a:t>
            </a:r>
            <a:r>
              <a:rPr sz="2250" b="1" spc="-5" dirty="0">
                <a:latin typeface="Corbel"/>
                <a:cs typeface="Corbel"/>
              </a:rPr>
              <a:t>out </a:t>
            </a:r>
            <a:r>
              <a:rPr sz="2250" b="1" dirty="0">
                <a:latin typeface="Corbel"/>
                <a:cs typeface="Corbel"/>
              </a:rPr>
              <a:t>in </a:t>
            </a:r>
            <a:r>
              <a:rPr sz="2250" b="1" spc="-5" dirty="0">
                <a:latin typeface="Corbel"/>
                <a:cs typeface="Corbel"/>
              </a:rPr>
              <a:t>the </a:t>
            </a:r>
            <a:r>
              <a:rPr sz="2250" b="1" dirty="0">
                <a:latin typeface="Corbel"/>
                <a:cs typeface="Corbel"/>
              </a:rPr>
              <a:t> </a:t>
            </a:r>
            <a:r>
              <a:rPr lang="en-US" sz="2250" b="1" spc="-20" dirty="0">
                <a:latin typeface="Corbel"/>
                <a:cs typeface="Corbel"/>
              </a:rPr>
              <a:t>AmeriCorps' </a:t>
            </a:r>
            <a:r>
              <a:rPr sz="2250" b="1" dirty="0">
                <a:latin typeface="Corbel"/>
                <a:cs typeface="Corbel"/>
              </a:rPr>
              <a:t>web-based system. </a:t>
            </a:r>
            <a:r>
              <a:rPr sz="2250" spc="-5" dirty="0">
                <a:latin typeface="Corbel"/>
                <a:cs typeface="Corbel"/>
              </a:rPr>
              <a:t>Reviewers </a:t>
            </a:r>
            <a:r>
              <a:rPr sz="2250" dirty="0">
                <a:latin typeface="Corbel"/>
                <a:cs typeface="Corbel"/>
              </a:rPr>
              <a:t>will </a:t>
            </a:r>
            <a:r>
              <a:rPr sz="2250" spc="-5" dirty="0">
                <a:latin typeface="Corbel"/>
                <a:cs typeface="Corbel"/>
              </a:rPr>
              <a:t>not </a:t>
            </a:r>
            <a:r>
              <a:rPr sz="2250" dirty="0">
                <a:latin typeface="Corbel"/>
                <a:cs typeface="Corbel"/>
              </a:rPr>
              <a:t>consider </a:t>
            </a:r>
            <a:r>
              <a:rPr sz="2250" spc="-5" dirty="0">
                <a:latin typeface="Corbel"/>
                <a:cs typeface="Corbel"/>
              </a:rPr>
              <a:t>any </a:t>
            </a:r>
            <a:r>
              <a:rPr sz="2250" dirty="0">
                <a:latin typeface="Corbel"/>
                <a:cs typeface="Corbel"/>
              </a:rPr>
              <a:t>submitted material </a:t>
            </a:r>
            <a:r>
              <a:rPr sz="2250" spc="-5" dirty="0">
                <a:latin typeface="Corbel"/>
                <a:cs typeface="Corbel"/>
              </a:rPr>
              <a:t>that </a:t>
            </a:r>
            <a:r>
              <a:rPr sz="2250" spc="5" dirty="0">
                <a:latin typeface="Corbel"/>
                <a:cs typeface="Corbel"/>
              </a:rPr>
              <a:t>exceeds </a:t>
            </a:r>
            <a:r>
              <a:rPr sz="2250" spc="-5" dirty="0">
                <a:latin typeface="Corbel"/>
                <a:cs typeface="Corbel"/>
              </a:rPr>
              <a:t>the </a:t>
            </a:r>
            <a:r>
              <a:rPr sz="2250" dirty="0">
                <a:latin typeface="Corbel"/>
                <a:cs typeface="Corbel"/>
              </a:rPr>
              <a:t>page limits in </a:t>
            </a:r>
            <a:r>
              <a:rPr sz="2250" spc="-5" dirty="0">
                <a:latin typeface="Corbel"/>
                <a:cs typeface="Corbel"/>
              </a:rPr>
              <a:t>the </a:t>
            </a:r>
            <a:r>
              <a:rPr sz="2250" dirty="0">
                <a:latin typeface="Corbel"/>
                <a:cs typeface="Corbel"/>
              </a:rPr>
              <a:t>printed report, </a:t>
            </a:r>
            <a:r>
              <a:rPr sz="2250" spc="-5" dirty="0">
                <a:latin typeface="Corbel"/>
                <a:cs typeface="Corbel"/>
              </a:rPr>
              <a:t>also, </a:t>
            </a:r>
            <a:r>
              <a:rPr sz="2250" b="1" spc="-5" dirty="0">
                <a:solidFill>
                  <a:srgbClr val="BB1C1C"/>
                </a:solidFill>
                <a:latin typeface="Corbel"/>
                <a:cs typeface="Corbel"/>
              </a:rPr>
              <a:t>note </a:t>
            </a:r>
            <a:r>
              <a:rPr sz="2250" b="1" dirty="0">
                <a:solidFill>
                  <a:srgbClr val="BB1C1C"/>
                </a:solidFill>
                <a:latin typeface="Corbel"/>
                <a:cs typeface="Corbel"/>
              </a:rPr>
              <a:t>that </a:t>
            </a:r>
            <a:r>
              <a:rPr sz="2250" b="1" spc="-5" dirty="0">
                <a:solidFill>
                  <a:srgbClr val="BB1C1C"/>
                </a:solidFill>
                <a:latin typeface="Corbel"/>
                <a:cs typeface="Corbel"/>
              </a:rPr>
              <a:t>the </a:t>
            </a:r>
            <a:r>
              <a:rPr sz="2250" b="1" dirty="0">
                <a:solidFill>
                  <a:srgbClr val="BB1C1C"/>
                </a:solidFill>
                <a:latin typeface="Corbel"/>
                <a:cs typeface="Corbel"/>
              </a:rPr>
              <a:t>system </a:t>
            </a:r>
            <a:r>
              <a:rPr sz="2250" b="1" spc="-5" dirty="0">
                <a:solidFill>
                  <a:srgbClr val="BB1C1C"/>
                </a:solidFill>
                <a:latin typeface="Corbel"/>
                <a:cs typeface="Corbel"/>
              </a:rPr>
              <a:t>will not prevent </a:t>
            </a:r>
            <a:r>
              <a:rPr sz="2250" b="1" dirty="0">
                <a:solidFill>
                  <a:srgbClr val="BB1C1C"/>
                </a:solidFill>
                <a:latin typeface="Corbel"/>
                <a:cs typeface="Corbel"/>
              </a:rPr>
              <a:t>an </a:t>
            </a:r>
            <a:r>
              <a:rPr sz="2250" b="1" spc="-5" dirty="0">
                <a:solidFill>
                  <a:srgbClr val="BB1C1C"/>
                </a:solidFill>
                <a:latin typeface="Corbel"/>
                <a:cs typeface="Corbel"/>
              </a:rPr>
              <a:t>applicant </a:t>
            </a:r>
            <a:r>
              <a:rPr sz="2250" b="1" spc="-450" dirty="0">
                <a:solidFill>
                  <a:srgbClr val="BB1C1C"/>
                </a:solidFill>
                <a:latin typeface="Corbel"/>
                <a:cs typeface="Corbel"/>
              </a:rPr>
              <a:t> </a:t>
            </a:r>
            <a:r>
              <a:rPr sz="2250" b="1" dirty="0">
                <a:solidFill>
                  <a:srgbClr val="BB1C1C"/>
                </a:solidFill>
                <a:latin typeface="Corbel"/>
                <a:cs typeface="Corbel"/>
              </a:rPr>
              <a:t>from </a:t>
            </a:r>
            <a:r>
              <a:rPr sz="2250" b="1" spc="-5" dirty="0">
                <a:solidFill>
                  <a:srgbClr val="BB1C1C"/>
                </a:solidFill>
                <a:latin typeface="Corbel"/>
                <a:cs typeface="Corbel"/>
              </a:rPr>
              <a:t>entering </a:t>
            </a:r>
            <a:r>
              <a:rPr sz="2250" b="1" dirty="0">
                <a:solidFill>
                  <a:srgbClr val="BB1C1C"/>
                </a:solidFill>
                <a:latin typeface="Corbel"/>
                <a:cs typeface="Corbel"/>
              </a:rPr>
              <a:t>text that </a:t>
            </a:r>
            <a:r>
              <a:rPr sz="2250" b="1" spc="-5" dirty="0">
                <a:solidFill>
                  <a:srgbClr val="BB1C1C"/>
                </a:solidFill>
                <a:latin typeface="Corbel"/>
                <a:cs typeface="Corbel"/>
              </a:rPr>
              <a:t>will </a:t>
            </a:r>
            <a:r>
              <a:rPr sz="2250" b="1" spc="-10" dirty="0">
                <a:solidFill>
                  <a:srgbClr val="BB1C1C"/>
                </a:solidFill>
                <a:latin typeface="Corbel"/>
                <a:cs typeface="Corbel"/>
              </a:rPr>
              <a:t>exceed </a:t>
            </a:r>
            <a:r>
              <a:rPr sz="2250" b="1" dirty="0">
                <a:solidFill>
                  <a:srgbClr val="BB1C1C"/>
                </a:solidFill>
                <a:latin typeface="Corbel"/>
                <a:cs typeface="Corbel"/>
              </a:rPr>
              <a:t>page </a:t>
            </a:r>
            <a:r>
              <a:rPr sz="2250" b="1" spc="-5" dirty="0">
                <a:solidFill>
                  <a:srgbClr val="BB1C1C"/>
                </a:solidFill>
                <a:latin typeface="Corbel"/>
                <a:cs typeface="Corbel"/>
              </a:rPr>
              <a:t>limitations. </a:t>
            </a:r>
            <a:r>
              <a:rPr lang="en-US" sz="2250" b="1" spc="-5" dirty="0">
                <a:solidFill>
                  <a:srgbClr val="BB1C1C"/>
                </a:solidFill>
                <a:latin typeface="Corbel"/>
                <a:cs typeface="Corbel"/>
              </a:rPr>
              <a:t/>
            </a:r>
            <a:br>
              <a:rPr lang="en-US" sz="2250" b="1" spc="-5" dirty="0">
                <a:solidFill>
                  <a:srgbClr val="BB1C1C"/>
                </a:solidFill>
                <a:latin typeface="Corbel"/>
                <a:cs typeface="Corbel"/>
              </a:rPr>
            </a:br>
            <a:r>
              <a:rPr lang="en-US" sz="2250" b="1" spc="-5" dirty="0">
                <a:solidFill>
                  <a:srgbClr val="BB1C1C"/>
                </a:solidFill>
                <a:latin typeface="Corbel"/>
                <a:cs typeface="Corbel"/>
              </a:rPr>
              <a:t/>
            </a:r>
            <a:br>
              <a:rPr lang="en-US" sz="2250" b="1" spc="-5" dirty="0">
                <a:solidFill>
                  <a:srgbClr val="BB1C1C"/>
                </a:solidFill>
                <a:latin typeface="Corbel"/>
                <a:cs typeface="Corbel"/>
              </a:rPr>
            </a:br>
            <a:r>
              <a:rPr sz="2250" dirty="0">
                <a:latin typeface="Corbel"/>
                <a:cs typeface="Corbel"/>
              </a:rPr>
              <a:t>This</a:t>
            </a:r>
            <a:r>
              <a:rPr sz="2250" spc="5" dirty="0">
                <a:latin typeface="Corbel"/>
                <a:cs typeface="Corbel"/>
              </a:rPr>
              <a:t> </a:t>
            </a:r>
            <a:r>
              <a:rPr sz="2250" dirty="0">
                <a:latin typeface="Corbel"/>
                <a:cs typeface="Corbel"/>
              </a:rPr>
              <a:t>applies to both </a:t>
            </a:r>
            <a:r>
              <a:rPr sz="2250" spc="-5" dirty="0">
                <a:latin typeface="Corbel"/>
                <a:cs typeface="Corbel"/>
              </a:rPr>
              <a:t>the </a:t>
            </a:r>
            <a:r>
              <a:rPr sz="2250" dirty="0">
                <a:latin typeface="Corbel"/>
                <a:cs typeface="Corbel"/>
              </a:rPr>
              <a:t>application page limit </a:t>
            </a:r>
            <a:r>
              <a:rPr sz="2250" spc="-5" dirty="0">
                <a:latin typeface="Corbel"/>
                <a:cs typeface="Corbel"/>
              </a:rPr>
              <a:t>and the </a:t>
            </a:r>
            <a:r>
              <a:rPr sz="2250" dirty="0">
                <a:latin typeface="Corbel"/>
                <a:cs typeface="Corbel"/>
              </a:rPr>
              <a:t>Logic </a:t>
            </a:r>
            <a:r>
              <a:rPr sz="2250" spc="5" dirty="0">
                <a:latin typeface="Corbel"/>
                <a:cs typeface="Corbel"/>
              </a:rPr>
              <a:t>Model</a:t>
            </a:r>
            <a:r>
              <a:rPr sz="2250" spc="10" dirty="0">
                <a:latin typeface="Corbel"/>
                <a:cs typeface="Corbel"/>
              </a:rPr>
              <a:t> </a:t>
            </a:r>
            <a:r>
              <a:rPr sz="2250" dirty="0">
                <a:latin typeface="Corbel"/>
                <a:cs typeface="Corbel"/>
              </a:rPr>
              <a:t>page</a:t>
            </a:r>
            <a:r>
              <a:rPr sz="2250" spc="-5" dirty="0">
                <a:latin typeface="Corbel"/>
                <a:cs typeface="Corbel"/>
              </a:rPr>
              <a:t> </a:t>
            </a:r>
            <a:r>
              <a:rPr sz="2250" dirty="0">
                <a:latin typeface="Corbel"/>
                <a:cs typeface="Corbel"/>
              </a:rPr>
              <a:t>limit.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FCE960-6D67-413E-B73F-07B9C12DB5CB}"/>
              </a:ext>
            </a:extLst>
          </p:cNvPr>
          <p:cNvSpPr txBox="1"/>
          <p:nvPr/>
        </p:nvSpPr>
        <p:spPr>
          <a:xfrm>
            <a:off x="381000" y="228600"/>
            <a:ext cx="4572000" cy="830997"/>
          </a:xfrm>
          <a:prstGeom prst="rect">
            <a:avLst/>
          </a:prstGeom>
          <a:noFill/>
        </p:spPr>
        <p:txBody>
          <a:bodyPr wrap="square">
            <a:spAutoFit/>
          </a:bodyPr>
          <a:lstStyle/>
          <a:p>
            <a:r>
              <a:rPr kumimoji="0" lang="en-US" sz="4800" b="0" i="0" u="none" strike="noStrike" kern="1200" cap="none" spc="-5" normalizeH="0" baseline="0" noProof="0">
                <a:ln>
                  <a:noFill/>
                </a:ln>
                <a:solidFill>
                  <a:srgbClr val="000000">
                    <a:lumMod val="75000"/>
                    <a:lumOff val="25000"/>
                  </a:srgbClr>
                </a:solidFill>
                <a:effectLst/>
                <a:uLnTx/>
                <a:uFillTx/>
                <a:latin typeface="Calibri Light" panose="020F0302020204030204"/>
                <a:ea typeface="+mj-ea"/>
                <a:cs typeface="+mj-cs"/>
              </a:rPr>
              <a:t>Funding</a:t>
            </a:r>
            <a:r>
              <a:rPr kumimoji="0" lang="en-US" sz="4800" b="0" i="0" u="none" strike="noStrike" kern="1200" cap="none" spc="-70" normalizeH="0" baseline="0" noProof="0">
                <a:ln>
                  <a:noFill/>
                </a:ln>
                <a:solidFill>
                  <a:srgbClr val="000000">
                    <a:lumMod val="75000"/>
                    <a:lumOff val="25000"/>
                  </a:srgbClr>
                </a:solidFill>
                <a:effectLst/>
                <a:uLnTx/>
                <a:uFillTx/>
                <a:latin typeface="Calibri Light" panose="020F0302020204030204"/>
                <a:ea typeface="+mj-ea"/>
                <a:cs typeface="+mj-cs"/>
              </a:rPr>
              <a:t> </a:t>
            </a:r>
            <a:r>
              <a:rPr kumimoji="0" lang="en-US" sz="4800" b="0" i="0" u="none" strike="noStrike" kern="1200" cap="none" spc="-35" normalizeH="0" baseline="0" noProof="0">
                <a:ln>
                  <a:noFill/>
                </a:ln>
                <a:solidFill>
                  <a:srgbClr val="000000">
                    <a:lumMod val="75000"/>
                    <a:lumOff val="25000"/>
                  </a:srgbClr>
                </a:solidFill>
                <a:effectLst/>
                <a:uLnTx/>
                <a:uFillTx/>
                <a:latin typeface="Calibri Light" panose="020F0302020204030204"/>
                <a:ea typeface="+mj-ea"/>
                <a:cs typeface="+mj-cs"/>
              </a:rPr>
              <a:t>Period</a:t>
            </a:r>
            <a:endParaRPr lang="en-US" dirty="0"/>
          </a:p>
        </p:txBody>
      </p:sp>
      <p:sp>
        <p:nvSpPr>
          <p:cNvPr id="7" name="TextBox 6">
            <a:extLst>
              <a:ext uri="{FF2B5EF4-FFF2-40B4-BE49-F238E27FC236}">
                <a16:creationId xmlns:a16="http://schemas.microsoft.com/office/drawing/2014/main" id="{9CBA4091-8FD4-43FF-9056-DD93BF65409E}"/>
              </a:ext>
            </a:extLst>
          </p:cNvPr>
          <p:cNvSpPr txBox="1"/>
          <p:nvPr/>
        </p:nvSpPr>
        <p:spPr>
          <a:xfrm>
            <a:off x="152400" y="1219200"/>
            <a:ext cx="8610600" cy="2013372"/>
          </a:xfrm>
          <a:prstGeom prst="rect">
            <a:avLst/>
          </a:prstGeom>
          <a:noFill/>
        </p:spPr>
        <p:txBody>
          <a:bodyPr wrap="square">
            <a:spAutoFit/>
          </a:bodyPr>
          <a:lstStyle/>
          <a:p>
            <a:pPr marL="12065" marR="5080" algn="just">
              <a:lnSpc>
                <a:spcPct val="100000"/>
              </a:lnSpc>
              <a:spcBef>
                <a:spcPts val="100"/>
              </a:spcBef>
              <a:buClr>
                <a:srgbClr val="8D1414"/>
              </a:buClr>
              <a:buSzPct val="143750"/>
              <a:tabLst>
                <a:tab pos="299720" algn="l"/>
              </a:tabLst>
            </a:pPr>
            <a:r>
              <a:rPr lang="en-US" sz="2400" b="1" spc="-5" dirty="0">
                <a:latin typeface="Corbel"/>
                <a:cs typeface="Corbel"/>
              </a:rPr>
              <a:t>F</a:t>
            </a:r>
            <a:r>
              <a:rPr lang="en-US" sz="2400" b="1" dirty="0">
                <a:latin typeface="Corbel"/>
                <a:cs typeface="Corbel"/>
              </a:rPr>
              <a:t>or</a:t>
            </a:r>
            <a:r>
              <a:rPr lang="en-US" sz="2400" b="1" spc="-5" dirty="0">
                <a:latin typeface="Corbel"/>
                <a:cs typeface="Corbel"/>
              </a:rPr>
              <a:t> </a:t>
            </a:r>
            <a:r>
              <a:rPr lang="en-US" sz="2400" b="1" spc="5" dirty="0" smtClean="0">
                <a:latin typeface="Corbel"/>
                <a:cs typeface="Corbel"/>
              </a:rPr>
              <a:t>Ne</a:t>
            </a:r>
            <a:r>
              <a:rPr lang="en-US" sz="2400" b="1" dirty="0" smtClean="0">
                <a:latin typeface="Corbel"/>
                <a:cs typeface="Corbel"/>
              </a:rPr>
              <a:t>w</a:t>
            </a:r>
            <a:r>
              <a:rPr lang="en-US" sz="2400" b="1" spc="10" dirty="0" smtClean="0">
                <a:latin typeface="Corbel"/>
                <a:cs typeface="Corbel"/>
              </a:rPr>
              <a:t> </a:t>
            </a:r>
            <a:r>
              <a:rPr lang="en-US" sz="2400" b="1" dirty="0">
                <a:latin typeface="Corbel"/>
                <a:cs typeface="Corbel"/>
              </a:rPr>
              <a:t>app</a:t>
            </a:r>
            <a:r>
              <a:rPr lang="en-US" sz="2400" b="1" spc="-5" dirty="0">
                <a:latin typeface="Corbel"/>
                <a:cs typeface="Corbel"/>
              </a:rPr>
              <a:t>l</a:t>
            </a:r>
            <a:r>
              <a:rPr lang="en-US" sz="2400" b="1" dirty="0">
                <a:latin typeface="Corbel"/>
                <a:cs typeface="Corbel"/>
              </a:rPr>
              <a:t>i</a:t>
            </a:r>
            <a:r>
              <a:rPr lang="en-US" sz="2400" b="1" spc="-5" dirty="0">
                <a:latin typeface="Corbel"/>
                <a:cs typeface="Corbel"/>
              </a:rPr>
              <a:t>c</a:t>
            </a:r>
            <a:r>
              <a:rPr lang="en-US" sz="2400" b="1" dirty="0">
                <a:latin typeface="Corbel"/>
                <a:cs typeface="Corbel"/>
              </a:rPr>
              <a:t>ants,</a:t>
            </a:r>
            <a:r>
              <a:rPr lang="en-US" sz="2400" b="1" spc="35" dirty="0">
                <a:latin typeface="Corbel"/>
                <a:cs typeface="Corbel"/>
              </a:rPr>
              <a:t> </a:t>
            </a:r>
            <a:r>
              <a:rPr lang="en-US" sz="2400" b="1" dirty="0">
                <a:latin typeface="Corbel"/>
                <a:cs typeface="Corbel"/>
              </a:rPr>
              <a:t>this</a:t>
            </a:r>
            <a:r>
              <a:rPr lang="en-US" sz="2400" b="1" spc="-15" dirty="0">
                <a:latin typeface="Corbel"/>
                <a:cs typeface="Corbel"/>
              </a:rPr>
              <a:t> </a:t>
            </a:r>
            <a:r>
              <a:rPr lang="en-US" sz="2400" b="1" dirty="0">
                <a:latin typeface="Corbel"/>
                <a:cs typeface="Corbel"/>
              </a:rPr>
              <a:t>is</a:t>
            </a:r>
            <a:r>
              <a:rPr lang="en-US" sz="2400" b="1" spc="-265" dirty="0">
                <a:latin typeface="Corbel"/>
                <a:cs typeface="Corbel"/>
              </a:rPr>
              <a:t> </a:t>
            </a:r>
            <a:r>
              <a:rPr lang="en-US" sz="2400" b="1" spc="-195" dirty="0">
                <a:latin typeface="Corbel"/>
                <a:cs typeface="Corbel"/>
              </a:rPr>
              <a:t>Y</a:t>
            </a:r>
            <a:r>
              <a:rPr lang="en-US" sz="2400" b="1" spc="5" dirty="0">
                <a:latin typeface="Corbel"/>
                <a:cs typeface="Corbel"/>
              </a:rPr>
              <a:t>e</a:t>
            </a:r>
            <a:r>
              <a:rPr lang="en-US" sz="2400" b="1" dirty="0">
                <a:latin typeface="Corbel"/>
                <a:cs typeface="Corbel"/>
              </a:rPr>
              <a:t>ar</a:t>
            </a:r>
            <a:r>
              <a:rPr lang="en-US" sz="2400" b="1" spc="-5" dirty="0">
                <a:latin typeface="Corbel"/>
                <a:cs typeface="Corbel"/>
              </a:rPr>
              <a:t> </a:t>
            </a:r>
            <a:r>
              <a:rPr lang="en-US" sz="2400" b="1" dirty="0">
                <a:latin typeface="Corbel"/>
                <a:cs typeface="Corbel"/>
              </a:rPr>
              <a:t>1</a:t>
            </a:r>
            <a:r>
              <a:rPr lang="en-US" sz="2400" b="1" spc="10" dirty="0">
                <a:latin typeface="Corbel"/>
                <a:cs typeface="Corbel"/>
              </a:rPr>
              <a:t> </a:t>
            </a:r>
            <a:r>
              <a:rPr lang="en-US" sz="2400" b="1" dirty="0">
                <a:latin typeface="Corbel"/>
                <a:cs typeface="Corbel"/>
              </a:rPr>
              <a:t>of </a:t>
            </a:r>
            <a:r>
              <a:rPr lang="en-US" sz="2400" b="1" dirty="0" smtClean="0">
                <a:latin typeface="Corbel"/>
                <a:cs typeface="Corbel"/>
              </a:rPr>
              <a:t>2 </a:t>
            </a:r>
            <a:r>
              <a:rPr lang="en-US" sz="2400" b="1" dirty="0">
                <a:latin typeface="Corbel"/>
                <a:cs typeface="Corbel"/>
              </a:rPr>
              <a:t>of a </a:t>
            </a:r>
            <a:r>
              <a:rPr lang="en-US" sz="2400" b="1" spc="-5" dirty="0">
                <a:latin typeface="Corbel"/>
                <a:cs typeface="Corbel"/>
              </a:rPr>
              <a:t>multi-year </a:t>
            </a:r>
            <a:r>
              <a:rPr lang="en-US" sz="2400" b="1" dirty="0">
                <a:latin typeface="Corbel"/>
                <a:cs typeface="Corbel"/>
              </a:rPr>
              <a:t>grant period </a:t>
            </a:r>
            <a:r>
              <a:rPr lang="en-US" sz="2400" b="1" spc="-5" dirty="0">
                <a:latin typeface="Corbel"/>
                <a:cs typeface="Corbel"/>
              </a:rPr>
              <a:t>covering </a:t>
            </a:r>
            <a:r>
              <a:rPr lang="en-US" sz="2400" b="1" dirty="0">
                <a:latin typeface="Corbel"/>
                <a:cs typeface="Corbel"/>
              </a:rPr>
              <a:t>the </a:t>
            </a:r>
            <a:r>
              <a:rPr lang="en-US" sz="2400" b="1" spc="-5" dirty="0">
                <a:latin typeface="Corbel"/>
                <a:cs typeface="Corbel"/>
              </a:rPr>
              <a:t>following </a:t>
            </a:r>
            <a:r>
              <a:rPr lang="en-US" sz="2400" b="1" dirty="0">
                <a:latin typeface="Corbel"/>
                <a:cs typeface="Corbel"/>
              </a:rPr>
              <a:t>funding </a:t>
            </a:r>
            <a:r>
              <a:rPr lang="en-US" sz="2400" b="1" spc="5" dirty="0">
                <a:latin typeface="Corbel"/>
                <a:cs typeface="Corbel"/>
              </a:rPr>
              <a:t> </a:t>
            </a:r>
            <a:r>
              <a:rPr lang="en-US" sz="2400" b="1" dirty="0">
                <a:latin typeface="Corbel"/>
                <a:cs typeface="Corbel"/>
              </a:rPr>
              <a:t>periods:</a:t>
            </a:r>
            <a:endParaRPr lang="en-US" sz="2400" dirty="0">
              <a:latin typeface="Corbel"/>
              <a:cs typeface="Corbel"/>
            </a:endParaRPr>
          </a:p>
          <a:p>
            <a:pPr marL="1213485" lvl="1" indent="-287655">
              <a:lnSpc>
                <a:spcPct val="100000"/>
              </a:lnSpc>
              <a:spcBef>
                <a:spcPts val="1240"/>
              </a:spcBef>
              <a:buClr>
                <a:srgbClr val="8D1414"/>
              </a:buClr>
              <a:buSzPct val="144642"/>
              <a:buFont typeface="Arial"/>
              <a:buChar char="•"/>
              <a:tabLst>
                <a:tab pos="1214120" algn="l"/>
              </a:tabLst>
            </a:pPr>
            <a:r>
              <a:rPr lang="en-US" sz="2800" spc="-229" dirty="0">
                <a:latin typeface="Corbel"/>
                <a:cs typeface="Corbel"/>
              </a:rPr>
              <a:t>Y</a:t>
            </a:r>
            <a:r>
              <a:rPr lang="en-US" sz="2800" spc="-5" dirty="0">
                <a:latin typeface="Corbel"/>
                <a:cs typeface="Corbel"/>
              </a:rPr>
              <a:t>e</a:t>
            </a:r>
            <a:r>
              <a:rPr lang="en-US" sz="2800" spc="-10" dirty="0">
                <a:latin typeface="Corbel"/>
                <a:cs typeface="Corbel"/>
              </a:rPr>
              <a:t>a</a:t>
            </a:r>
            <a:r>
              <a:rPr lang="en-US" sz="2800" spc="-5" dirty="0">
                <a:latin typeface="Corbel"/>
                <a:cs typeface="Corbel"/>
              </a:rPr>
              <a:t>r</a:t>
            </a:r>
            <a:r>
              <a:rPr lang="en-US" sz="2800" dirty="0">
                <a:latin typeface="Corbel"/>
                <a:cs typeface="Corbel"/>
              </a:rPr>
              <a:t> </a:t>
            </a:r>
            <a:r>
              <a:rPr lang="en-US" sz="2800" spc="-15" dirty="0">
                <a:latin typeface="Corbel"/>
                <a:cs typeface="Corbel"/>
              </a:rPr>
              <a:t>1</a:t>
            </a:r>
            <a:r>
              <a:rPr lang="en-US" sz="2800" spc="-5" dirty="0">
                <a:latin typeface="Corbel"/>
                <a:cs typeface="Corbel"/>
              </a:rPr>
              <a:t>:</a:t>
            </a:r>
            <a:r>
              <a:rPr lang="en-US" sz="2800" dirty="0">
                <a:latin typeface="Corbel"/>
                <a:cs typeface="Corbel"/>
              </a:rPr>
              <a:t> </a:t>
            </a:r>
            <a:r>
              <a:rPr lang="en-US" sz="2800" spc="-270" dirty="0">
                <a:latin typeface="Corbel"/>
                <a:cs typeface="Corbel"/>
              </a:rPr>
              <a:t> </a:t>
            </a:r>
            <a:r>
              <a:rPr lang="en-US" sz="2800" dirty="0" smtClean="0">
                <a:latin typeface="Corbel"/>
                <a:cs typeface="Corbel"/>
              </a:rPr>
              <a:t>August </a:t>
            </a:r>
            <a:r>
              <a:rPr lang="en-US" sz="2800" spc="-15" dirty="0">
                <a:latin typeface="Corbel"/>
                <a:cs typeface="Corbel"/>
              </a:rPr>
              <a:t>1</a:t>
            </a:r>
            <a:r>
              <a:rPr lang="en-US" sz="2800" spc="-5" dirty="0">
                <a:latin typeface="Corbel"/>
                <a:cs typeface="Corbel"/>
              </a:rPr>
              <a:t>, </a:t>
            </a:r>
            <a:r>
              <a:rPr lang="en-US" sz="2800" spc="-65" dirty="0" smtClean="0">
                <a:latin typeface="Corbel"/>
                <a:cs typeface="Corbel"/>
              </a:rPr>
              <a:t>20</a:t>
            </a:r>
            <a:r>
              <a:rPr lang="en-US" sz="2800" spc="-10" dirty="0" smtClean="0">
                <a:latin typeface="Corbel"/>
                <a:cs typeface="Corbel"/>
              </a:rPr>
              <a:t>2</a:t>
            </a:r>
            <a:r>
              <a:rPr lang="en-US" sz="2800" spc="-5" dirty="0">
                <a:latin typeface="Corbel"/>
                <a:cs typeface="Corbel"/>
              </a:rPr>
              <a:t>3</a:t>
            </a:r>
            <a:r>
              <a:rPr lang="en-US" sz="2800" spc="5" dirty="0" smtClean="0">
                <a:latin typeface="Corbel"/>
                <a:cs typeface="Corbel"/>
              </a:rPr>
              <a:t> </a:t>
            </a:r>
            <a:r>
              <a:rPr lang="en-US" sz="2800" spc="-5" dirty="0">
                <a:latin typeface="Corbel"/>
                <a:cs typeface="Corbel"/>
              </a:rPr>
              <a:t>to</a:t>
            </a:r>
            <a:r>
              <a:rPr lang="en-US" sz="2800" spc="-135" dirty="0">
                <a:latin typeface="Corbel"/>
                <a:cs typeface="Corbel"/>
              </a:rPr>
              <a:t> </a:t>
            </a:r>
            <a:r>
              <a:rPr lang="en-US" sz="2800" spc="-10" dirty="0" smtClean="0">
                <a:latin typeface="Corbel"/>
                <a:cs typeface="Corbel"/>
              </a:rPr>
              <a:t>July</a:t>
            </a:r>
            <a:r>
              <a:rPr lang="en-US" sz="2800" spc="15" dirty="0" smtClean="0">
                <a:latin typeface="Corbel"/>
                <a:cs typeface="Corbel"/>
              </a:rPr>
              <a:t> </a:t>
            </a:r>
            <a:r>
              <a:rPr lang="en-US" sz="2800" dirty="0">
                <a:latin typeface="Corbel"/>
                <a:cs typeface="Corbel"/>
              </a:rPr>
              <a:t>3</a:t>
            </a:r>
            <a:r>
              <a:rPr lang="en-US" sz="2800" spc="-15" dirty="0">
                <a:latin typeface="Corbel"/>
                <a:cs typeface="Corbel"/>
              </a:rPr>
              <a:t>1</a:t>
            </a:r>
            <a:r>
              <a:rPr lang="en-US" sz="2800" spc="-5" dirty="0">
                <a:latin typeface="Corbel"/>
                <a:cs typeface="Corbel"/>
              </a:rPr>
              <a:t>,</a:t>
            </a:r>
            <a:r>
              <a:rPr lang="en-US" sz="2800" spc="5" dirty="0">
                <a:latin typeface="Corbel"/>
                <a:cs typeface="Corbel"/>
              </a:rPr>
              <a:t> </a:t>
            </a:r>
            <a:r>
              <a:rPr lang="en-US" sz="2800" spc="-70" dirty="0" smtClean="0">
                <a:latin typeface="Corbel"/>
                <a:cs typeface="Corbel"/>
              </a:rPr>
              <a:t>2</a:t>
            </a:r>
            <a:r>
              <a:rPr lang="en-US" sz="2800" spc="-65" dirty="0" smtClean="0">
                <a:latin typeface="Corbel"/>
                <a:cs typeface="Corbel"/>
              </a:rPr>
              <a:t>0</a:t>
            </a:r>
            <a:r>
              <a:rPr lang="en-US" sz="2800" spc="-130" dirty="0" smtClean="0">
                <a:latin typeface="Corbel"/>
                <a:cs typeface="Corbel"/>
              </a:rPr>
              <a:t>2</a:t>
            </a:r>
            <a:r>
              <a:rPr lang="en-US" sz="2800" spc="-5" dirty="0">
                <a:latin typeface="Corbel"/>
                <a:cs typeface="Corbel"/>
              </a:rPr>
              <a:t>4</a:t>
            </a:r>
            <a:endParaRPr lang="en-US" sz="2800" dirty="0">
              <a:latin typeface="Corbel"/>
              <a:cs typeface="Corbel"/>
            </a:endParaRPr>
          </a:p>
          <a:p>
            <a:pPr marL="1213485" lvl="1" indent="-287655">
              <a:lnSpc>
                <a:spcPct val="100000"/>
              </a:lnSpc>
              <a:spcBef>
                <a:spcPts val="1275"/>
              </a:spcBef>
              <a:buClr>
                <a:srgbClr val="8D1414"/>
              </a:buClr>
              <a:buSzPct val="144642"/>
              <a:buFont typeface="Arial"/>
              <a:buChar char="•"/>
              <a:tabLst>
                <a:tab pos="1214120" algn="l"/>
              </a:tabLst>
            </a:pPr>
            <a:r>
              <a:rPr lang="en-US" sz="2800" spc="-60" dirty="0">
                <a:latin typeface="Corbel"/>
                <a:cs typeface="Corbel"/>
              </a:rPr>
              <a:t>Year</a:t>
            </a:r>
            <a:r>
              <a:rPr lang="en-US" sz="2800" spc="-5" dirty="0">
                <a:latin typeface="Corbel"/>
                <a:cs typeface="Corbel"/>
              </a:rPr>
              <a:t> 2</a:t>
            </a:r>
            <a:r>
              <a:rPr lang="en-US" sz="2800" spc="-5" dirty="0" smtClean="0">
                <a:latin typeface="Corbel"/>
                <a:cs typeface="Corbel"/>
              </a:rPr>
              <a:t>: </a:t>
            </a:r>
            <a:r>
              <a:rPr lang="en-US" sz="2800" dirty="0">
                <a:latin typeface="Corbel"/>
                <a:cs typeface="Corbel"/>
              </a:rPr>
              <a:t>August </a:t>
            </a:r>
            <a:r>
              <a:rPr lang="en-US" sz="2800" spc="-15" dirty="0">
                <a:latin typeface="Corbel"/>
                <a:cs typeface="Corbel"/>
              </a:rPr>
              <a:t>1</a:t>
            </a:r>
            <a:r>
              <a:rPr lang="en-US" sz="2800" spc="-5" dirty="0">
                <a:latin typeface="Corbel"/>
                <a:cs typeface="Corbel"/>
              </a:rPr>
              <a:t>, </a:t>
            </a:r>
            <a:r>
              <a:rPr lang="en-US" sz="2800" spc="-65" dirty="0" smtClean="0">
                <a:latin typeface="Corbel"/>
                <a:cs typeface="Corbel"/>
              </a:rPr>
              <a:t>20</a:t>
            </a:r>
            <a:r>
              <a:rPr lang="en-US" sz="2800" spc="-10" dirty="0" smtClean="0">
                <a:latin typeface="Corbel"/>
                <a:cs typeface="Corbel"/>
              </a:rPr>
              <a:t>2</a:t>
            </a:r>
            <a:r>
              <a:rPr lang="en-US" sz="2800" spc="-5" dirty="0" smtClean="0">
                <a:latin typeface="Corbel"/>
                <a:cs typeface="Corbel"/>
              </a:rPr>
              <a:t>4</a:t>
            </a:r>
            <a:r>
              <a:rPr lang="en-US" sz="2800" spc="5" dirty="0" smtClean="0">
                <a:latin typeface="Corbel"/>
                <a:cs typeface="Corbel"/>
              </a:rPr>
              <a:t> </a:t>
            </a:r>
            <a:r>
              <a:rPr lang="en-US" sz="2800" spc="-5" dirty="0">
                <a:latin typeface="Corbel"/>
                <a:cs typeface="Corbel"/>
              </a:rPr>
              <a:t>to</a:t>
            </a:r>
            <a:r>
              <a:rPr lang="en-US" sz="2800" spc="-135" dirty="0">
                <a:latin typeface="Corbel"/>
                <a:cs typeface="Corbel"/>
              </a:rPr>
              <a:t> </a:t>
            </a:r>
            <a:r>
              <a:rPr lang="en-US" sz="2800" spc="-10" dirty="0">
                <a:latin typeface="Corbel"/>
                <a:cs typeface="Corbel"/>
              </a:rPr>
              <a:t>July</a:t>
            </a:r>
            <a:r>
              <a:rPr lang="en-US" sz="2800" spc="15" dirty="0">
                <a:latin typeface="Corbel"/>
                <a:cs typeface="Corbel"/>
              </a:rPr>
              <a:t> </a:t>
            </a:r>
            <a:r>
              <a:rPr lang="en-US" sz="2800" dirty="0">
                <a:latin typeface="Corbel"/>
                <a:cs typeface="Corbel"/>
              </a:rPr>
              <a:t>3</a:t>
            </a:r>
            <a:r>
              <a:rPr lang="en-US" sz="2800" spc="-15" dirty="0">
                <a:latin typeface="Corbel"/>
                <a:cs typeface="Corbel"/>
              </a:rPr>
              <a:t>1</a:t>
            </a:r>
            <a:r>
              <a:rPr lang="en-US" sz="2800" spc="-5" dirty="0">
                <a:latin typeface="Corbel"/>
                <a:cs typeface="Corbel"/>
              </a:rPr>
              <a:t>,</a:t>
            </a:r>
            <a:r>
              <a:rPr lang="en-US" sz="2800" spc="5" dirty="0">
                <a:latin typeface="Corbel"/>
                <a:cs typeface="Corbel"/>
              </a:rPr>
              <a:t> </a:t>
            </a:r>
            <a:r>
              <a:rPr lang="en-US" sz="2800" spc="-70" dirty="0" smtClean="0">
                <a:latin typeface="Corbel"/>
                <a:cs typeface="Corbel"/>
              </a:rPr>
              <a:t>2</a:t>
            </a:r>
            <a:r>
              <a:rPr lang="en-US" sz="2800" spc="-65" dirty="0" smtClean="0">
                <a:latin typeface="Corbel"/>
                <a:cs typeface="Corbel"/>
              </a:rPr>
              <a:t>0</a:t>
            </a:r>
            <a:r>
              <a:rPr lang="en-US" sz="2800" spc="-130" dirty="0" smtClean="0">
                <a:latin typeface="Corbel"/>
                <a:cs typeface="Corbel"/>
              </a:rPr>
              <a:t>2</a:t>
            </a:r>
            <a:r>
              <a:rPr lang="en-US" sz="2800" spc="-5" dirty="0" smtClean="0">
                <a:latin typeface="Corbel"/>
                <a:cs typeface="Corbel"/>
              </a:rPr>
              <a:t>5</a:t>
            </a:r>
            <a:endParaRPr lang="en-US" sz="2800" dirty="0">
              <a:latin typeface="Corbel"/>
              <a:cs typeface="Corbel"/>
            </a:endParaRPr>
          </a:p>
        </p:txBody>
      </p:sp>
      <p:pic>
        <p:nvPicPr>
          <p:cNvPr id="8" name="Picture 7">
            <a:extLst>
              <a:ext uri="{FF2B5EF4-FFF2-40B4-BE49-F238E27FC236}">
                <a16:creationId xmlns:a16="http://schemas.microsoft.com/office/drawing/2014/main" id="{75AB770C-63C0-4AD0-9609-A364F3A6B2D5}"/>
              </a:ext>
            </a:extLst>
          </p:cNvPr>
          <p:cNvPicPr>
            <a:picLocks noChangeAspect="1"/>
          </p:cNvPicPr>
          <p:nvPr/>
        </p:nvPicPr>
        <p:blipFill>
          <a:blip r:embed="rId2"/>
          <a:stretch>
            <a:fillRect/>
          </a:stretch>
        </p:blipFill>
        <p:spPr>
          <a:xfrm>
            <a:off x="4572000" y="4001063"/>
            <a:ext cx="3324016" cy="2499375"/>
          </a:xfrm>
          <a:prstGeom prst="rect">
            <a:avLst/>
          </a:prstGeom>
        </p:spPr>
      </p:pic>
    </p:spTree>
    <p:extLst>
      <p:ext uri="{BB962C8B-B14F-4D97-AF65-F5344CB8AC3E}">
        <p14:creationId xmlns:p14="http://schemas.microsoft.com/office/powerpoint/2010/main" val="3098895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196850"/>
            <a:ext cx="6796088" cy="750888"/>
          </a:xfrm>
          <a:prstGeom prst="rect">
            <a:avLst/>
          </a:prstGeom>
        </p:spPr>
        <p:txBody>
          <a:bodyPr vert="horz" wrap="square" lIns="0" tIns="12065" rIns="0" bIns="0" rtlCol="0">
            <a:spAutoFit/>
          </a:bodyPr>
          <a:lstStyle/>
          <a:p>
            <a:pPr marL="12700" algn="ctr">
              <a:lnSpc>
                <a:spcPct val="100000"/>
              </a:lnSpc>
              <a:spcBef>
                <a:spcPts val="95"/>
              </a:spcBef>
            </a:pPr>
            <a:r>
              <a:rPr spc="-5" dirty="0">
                <a:solidFill>
                  <a:srgbClr val="2B8DAF"/>
                </a:solidFill>
              </a:rPr>
              <a:t>Not</a:t>
            </a:r>
            <a:r>
              <a:rPr spc="-10" dirty="0">
                <a:solidFill>
                  <a:srgbClr val="2B8DAF"/>
                </a:solidFill>
              </a:rPr>
              <a:t>ic</a:t>
            </a:r>
            <a:r>
              <a:rPr spc="-5" dirty="0">
                <a:solidFill>
                  <a:srgbClr val="2B8DAF"/>
                </a:solidFill>
              </a:rPr>
              <a:t>e of</a:t>
            </a:r>
            <a:r>
              <a:rPr dirty="0">
                <a:solidFill>
                  <a:srgbClr val="2B8DAF"/>
                </a:solidFill>
              </a:rPr>
              <a:t> </a:t>
            </a:r>
            <a:r>
              <a:rPr spc="-5" dirty="0">
                <a:solidFill>
                  <a:srgbClr val="2B8DAF"/>
                </a:solidFill>
              </a:rPr>
              <a:t>Inte</a:t>
            </a:r>
            <a:r>
              <a:rPr dirty="0">
                <a:solidFill>
                  <a:srgbClr val="2B8DAF"/>
                </a:solidFill>
              </a:rPr>
              <a:t>n</a:t>
            </a:r>
            <a:r>
              <a:rPr spc="-5" dirty="0">
                <a:solidFill>
                  <a:srgbClr val="2B8DAF"/>
                </a:solidFill>
              </a:rPr>
              <a:t>t</a:t>
            </a:r>
            <a:r>
              <a:rPr spc="-285" dirty="0">
                <a:solidFill>
                  <a:srgbClr val="2B8DAF"/>
                </a:solidFill>
              </a:rPr>
              <a:t> </a:t>
            </a:r>
            <a:r>
              <a:rPr spc="-260" dirty="0">
                <a:solidFill>
                  <a:srgbClr val="2B8DAF"/>
                </a:solidFill>
              </a:rPr>
              <a:t>T</a:t>
            </a:r>
            <a:r>
              <a:rPr spc="-5" dirty="0">
                <a:solidFill>
                  <a:srgbClr val="2B8DAF"/>
                </a:solidFill>
              </a:rPr>
              <a:t>o</a:t>
            </a:r>
            <a:r>
              <a:rPr spc="-165" dirty="0">
                <a:solidFill>
                  <a:srgbClr val="2B8DAF"/>
                </a:solidFill>
              </a:rPr>
              <a:t> </a:t>
            </a:r>
            <a:r>
              <a:rPr dirty="0">
                <a:solidFill>
                  <a:srgbClr val="2B8DAF"/>
                </a:solidFill>
              </a:rPr>
              <a:t>A</a:t>
            </a:r>
            <a:r>
              <a:rPr spc="-5" dirty="0">
                <a:solidFill>
                  <a:srgbClr val="2B8DAF"/>
                </a:solidFill>
              </a:rPr>
              <a:t>pp</a:t>
            </a:r>
            <a:r>
              <a:rPr spc="-10" dirty="0">
                <a:solidFill>
                  <a:srgbClr val="2B8DAF"/>
                </a:solidFill>
              </a:rPr>
              <a:t>l</a:t>
            </a:r>
            <a:r>
              <a:rPr spc="-5" dirty="0">
                <a:solidFill>
                  <a:srgbClr val="2B8DAF"/>
                </a:solidFill>
              </a:rPr>
              <a:t>y</a:t>
            </a:r>
          </a:p>
        </p:txBody>
      </p:sp>
      <p:sp>
        <p:nvSpPr>
          <p:cNvPr id="3" name="object 3"/>
          <p:cNvSpPr txBox="1"/>
          <p:nvPr/>
        </p:nvSpPr>
        <p:spPr>
          <a:xfrm>
            <a:off x="609600" y="1447800"/>
            <a:ext cx="6567488" cy="4681410"/>
          </a:xfrm>
          <a:prstGeom prst="rect">
            <a:avLst/>
          </a:prstGeom>
        </p:spPr>
        <p:txBody>
          <a:bodyPr vert="horz" wrap="square" lIns="0" tIns="76835" rIns="0" bIns="0" rtlCol="0">
            <a:spAutoFit/>
          </a:bodyPr>
          <a:lstStyle/>
          <a:p>
            <a:pPr marL="12065" marR="5080">
              <a:lnSpc>
                <a:spcPts val="2110"/>
              </a:lnSpc>
              <a:spcBef>
                <a:spcPts val="605"/>
              </a:spcBef>
              <a:buClr>
                <a:srgbClr val="8D1414"/>
              </a:buClr>
              <a:buSzPct val="145454"/>
              <a:tabLst>
                <a:tab pos="299720" algn="l"/>
              </a:tabLst>
            </a:pPr>
            <a:r>
              <a:rPr sz="2200" spc="-5" dirty="0">
                <a:latin typeface="Corbel"/>
                <a:cs typeface="Corbel"/>
              </a:rPr>
              <a:t>Applicants</a:t>
            </a:r>
            <a:r>
              <a:rPr lang="en-US" sz="2200" spc="-5" dirty="0">
                <a:latin typeface="Corbel"/>
                <a:cs typeface="Corbel"/>
              </a:rPr>
              <a:t> must</a:t>
            </a:r>
            <a:r>
              <a:rPr sz="2200" spc="-10" dirty="0">
                <a:latin typeface="Corbel"/>
                <a:cs typeface="Corbel"/>
              </a:rPr>
              <a:t> </a:t>
            </a:r>
            <a:r>
              <a:rPr lang="en-US" sz="2200" spc="-5" dirty="0">
                <a:latin typeface="Corbel"/>
                <a:cs typeface="Corbel"/>
              </a:rPr>
              <a:t>fill out and submit the online  </a:t>
            </a:r>
            <a:r>
              <a:rPr lang="en-US" sz="2200" b="1" spc="-5" dirty="0">
                <a:latin typeface="Corbel"/>
                <a:cs typeface="Corbel"/>
              </a:rPr>
              <a:t>Intent</a:t>
            </a:r>
            <a:r>
              <a:rPr lang="en-US" sz="2200" b="1" spc="10" dirty="0">
                <a:latin typeface="Corbel"/>
                <a:cs typeface="Corbel"/>
              </a:rPr>
              <a:t> </a:t>
            </a:r>
            <a:r>
              <a:rPr lang="en-US" sz="2200" b="1" spc="-15" dirty="0">
                <a:latin typeface="Corbel"/>
                <a:cs typeface="Corbel"/>
              </a:rPr>
              <a:t>to </a:t>
            </a:r>
            <a:r>
              <a:rPr lang="en-US" sz="2200" b="1" spc="-10" dirty="0">
                <a:latin typeface="Corbel"/>
                <a:cs typeface="Corbel"/>
              </a:rPr>
              <a:t> </a:t>
            </a:r>
            <a:r>
              <a:rPr lang="en-US" sz="2200" b="1" spc="-5" dirty="0">
                <a:latin typeface="Corbel"/>
                <a:cs typeface="Corbel"/>
              </a:rPr>
              <a:t>Apply</a:t>
            </a:r>
            <a:r>
              <a:rPr lang="en-US" sz="2200" spc="-5" dirty="0">
                <a:latin typeface="Corbel"/>
                <a:cs typeface="Corbel"/>
              </a:rPr>
              <a:t> f</a:t>
            </a:r>
            <a:r>
              <a:rPr lang="en-US" sz="2200" dirty="0">
                <a:latin typeface="Corbel"/>
                <a:cs typeface="Corbel"/>
              </a:rPr>
              <a:t>orm </a:t>
            </a:r>
            <a:r>
              <a:rPr lang="en-US" sz="2200" spc="-5" dirty="0">
                <a:latin typeface="Corbel"/>
                <a:cs typeface="Corbel"/>
              </a:rPr>
              <a:t>by  </a:t>
            </a:r>
            <a:r>
              <a:rPr lang="en-US" sz="2200" b="1" spc="-15" dirty="0" smtClean="0">
                <a:solidFill>
                  <a:srgbClr val="FF0000"/>
                </a:solidFill>
                <a:latin typeface="Corbel"/>
                <a:cs typeface="Corbel"/>
              </a:rPr>
              <a:t>Wednesday, November 9, </a:t>
            </a:r>
            <a:r>
              <a:rPr lang="en-US" sz="2200" b="1" spc="-15" dirty="0">
                <a:solidFill>
                  <a:srgbClr val="FF0000"/>
                </a:solidFill>
                <a:latin typeface="Corbel"/>
                <a:cs typeface="Corbel"/>
              </a:rPr>
              <a:t>2021</a:t>
            </a:r>
            <a:r>
              <a:rPr sz="2200" i="1" spc="-35" dirty="0">
                <a:latin typeface="Corbel"/>
                <a:cs typeface="Corbel"/>
              </a:rPr>
              <a:t>,</a:t>
            </a:r>
            <a:r>
              <a:rPr sz="2200" i="1" spc="35" dirty="0">
                <a:latin typeface="Corbel"/>
                <a:cs typeface="Corbel"/>
              </a:rPr>
              <a:t> </a:t>
            </a:r>
            <a:r>
              <a:rPr sz="2200" spc="-5" dirty="0">
                <a:latin typeface="Corbel"/>
                <a:cs typeface="Corbel"/>
              </a:rPr>
              <a:t>4:00</a:t>
            </a:r>
            <a:r>
              <a:rPr sz="2200" spc="-20" dirty="0">
                <a:latin typeface="Corbel"/>
                <a:cs typeface="Corbel"/>
              </a:rPr>
              <a:t> </a:t>
            </a:r>
            <a:r>
              <a:rPr sz="2200" spc="-5" dirty="0">
                <a:latin typeface="Corbel"/>
                <a:cs typeface="Corbel"/>
              </a:rPr>
              <a:t>p.m.</a:t>
            </a:r>
            <a:endParaRPr sz="2200" dirty="0">
              <a:latin typeface="Corbel"/>
              <a:cs typeface="Corbel"/>
            </a:endParaRPr>
          </a:p>
          <a:p>
            <a:pPr marL="12065">
              <a:lnSpc>
                <a:spcPct val="100000"/>
              </a:lnSpc>
              <a:spcBef>
                <a:spcPts val="625"/>
              </a:spcBef>
              <a:buClr>
                <a:srgbClr val="8D1414"/>
              </a:buClr>
              <a:buSzPct val="145454"/>
              <a:tabLst>
                <a:tab pos="299720" algn="l"/>
              </a:tabLst>
            </a:pPr>
            <a:r>
              <a:rPr lang="en-US" sz="2200" spc="-5" dirty="0">
                <a:latin typeface="Corbel"/>
                <a:cs typeface="Corbel"/>
              </a:rPr>
              <a:t>The following</a:t>
            </a:r>
            <a:r>
              <a:rPr lang="en-US" sz="2200" spc="20" dirty="0">
                <a:latin typeface="Corbel"/>
                <a:cs typeface="Corbel"/>
              </a:rPr>
              <a:t> </a:t>
            </a:r>
            <a:r>
              <a:rPr lang="en-US" sz="2200" spc="-5" dirty="0">
                <a:latin typeface="Corbel"/>
                <a:cs typeface="Corbel"/>
              </a:rPr>
              <a:t>information is required</a:t>
            </a:r>
            <a:r>
              <a:rPr sz="2200" spc="-5" dirty="0">
                <a:latin typeface="Corbel"/>
                <a:cs typeface="Corbel"/>
              </a:rPr>
              <a:t>:</a:t>
            </a:r>
            <a:endParaRPr sz="2200" dirty="0">
              <a:latin typeface="Corbel"/>
              <a:cs typeface="Corbel"/>
            </a:endParaRPr>
          </a:p>
          <a:p>
            <a:pPr marL="633413" lvl="1" indent="-282575">
              <a:lnSpc>
                <a:spcPct val="100000"/>
              </a:lnSpc>
              <a:spcBef>
                <a:spcPts val="615"/>
              </a:spcBef>
              <a:buClr>
                <a:srgbClr val="8D1414"/>
              </a:buClr>
              <a:buSzPct val="144444"/>
              <a:buFont typeface="Arial"/>
              <a:buChar char="•"/>
              <a:tabLst>
                <a:tab pos="520700" algn="l"/>
              </a:tabLst>
            </a:pPr>
            <a:r>
              <a:rPr sz="1800" spc="-5" dirty="0">
                <a:latin typeface="Corbel"/>
                <a:cs typeface="Corbel"/>
              </a:rPr>
              <a:t>Organization</a:t>
            </a:r>
            <a:r>
              <a:rPr sz="1800" spc="-15" dirty="0">
                <a:latin typeface="Corbel"/>
                <a:cs typeface="Corbel"/>
              </a:rPr>
              <a:t> </a:t>
            </a:r>
            <a:r>
              <a:rPr sz="1800" spc="-10" dirty="0">
                <a:latin typeface="Corbel"/>
                <a:cs typeface="Corbel"/>
              </a:rPr>
              <a:t>Name</a:t>
            </a:r>
            <a:endParaRPr sz="1800" dirty="0">
              <a:latin typeface="Corbel"/>
              <a:cs typeface="Corbel"/>
            </a:endParaRPr>
          </a:p>
          <a:p>
            <a:pPr marL="633413" lvl="1" indent="-282575">
              <a:lnSpc>
                <a:spcPct val="100000"/>
              </a:lnSpc>
              <a:spcBef>
                <a:spcPts val="600"/>
              </a:spcBef>
              <a:buClr>
                <a:srgbClr val="8D1414"/>
              </a:buClr>
              <a:buSzPct val="144444"/>
              <a:buFont typeface="Arial"/>
              <a:buChar char="•"/>
              <a:tabLst>
                <a:tab pos="520700" algn="l"/>
              </a:tabLst>
            </a:pPr>
            <a:r>
              <a:rPr sz="1800" spc="-5" dirty="0">
                <a:latin typeface="Corbel"/>
                <a:cs typeface="Corbel"/>
              </a:rPr>
              <a:t>Address</a:t>
            </a:r>
            <a:endParaRPr sz="1800" dirty="0">
              <a:latin typeface="Corbel"/>
              <a:cs typeface="Corbel"/>
            </a:endParaRPr>
          </a:p>
          <a:p>
            <a:pPr marL="633413" lvl="1" indent="-282575">
              <a:lnSpc>
                <a:spcPct val="100000"/>
              </a:lnSpc>
              <a:spcBef>
                <a:spcPts val="600"/>
              </a:spcBef>
              <a:buClr>
                <a:srgbClr val="8D1414"/>
              </a:buClr>
              <a:buSzPct val="144444"/>
              <a:buFont typeface="Arial"/>
              <a:buChar char="•"/>
              <a:tabLst>
                <a:tab pos="520700" algn="l"/>
              </a:tabLst>
            </a:pPr>
            <a:r>
              <a:rPr sz="1800" spc="-5" dirty="0">
                <a:latin typeface="Corbel"/>
                <a:cs typeface="Corbel"/>
              </a:rPr>
              <a:t>Contact</a:t>
            </a:r>
            <a:r>
              <a:rPr sz="1800" spc="5" dirty="0">
                <a:latin typeface="Corbel"/>
                <a:cs typeface="Corbel"/>
              </a:rPr>
              <a:t> </a:t>
            </a:r>
            <a:r>
              <a:rPr sz="1800" spc="-10" dirty="0">
                <a:latin typeface="Corbel"/>
                <a:cs typeface="Corbel"/>
              </a:rPr>
              <a:t>Name</a:t>
            </a:r>
            <a:endParaRPr sz="1800" dirty="0">
              <a:latin typeface="Corbel"/>
              <a:cs typeface="Corbel"/>
            </a:endParaRPr>
          </a:p>
          <a:p>
            <a:pPr marL="633413" lvl="1" indent="-282575">
              <a:lnSpc>
                <a:spcPct val="100000"/>
              </a:lnSpc>
              <a:spcBef>
                <a:spcPts val="600"/>
              </a:spcBef>
              <a:buClr>
                <a:srgbClr val="8D1414"/>
              </a:buClr>
              <a:buSzPct val="144444"/>
              <a:buFont typeface="Arial"/>
              <a:buChar char="•"/>
              <a:tabLst>
                <a:tab pos="520700" algn="l"/>
              </a:tabLst>
            </a:pPr>
            <a:r>
              <a:rPr sz="1800" dirty="0">
                <a:latin typeface="Corbel"/>
                <a:cs typeface="Corbel"/>
              </a:rPr>
              <a:t>E-</a:t>
            </a:r>
            <a:r>
              <a:rPr sz="1800" spc="-5" dirty="0">
                <a:latin typeface="Corbel"/>
                <a:cs typeface="Corbel"/>
              </a:rPr>
              <a:t>m</a:t>
            </a:r>
            <a:r>
              <a:rPr sz="1800" spc="-10" dirty="0">
                <a:latin typeface="Corbel"/>
                <a:cs typeface="Corbel"/>
              </a:rPr>
              <a:t>a</a:t>
            </a:r>
            <a:r>
              <a:rPr sz="1800" dirty="0">
                <a:latin typeface="Corbel"/>
                <a:cs typeface="Corbel"/>
              </a:rPr>
              <a:t>il</a:t>
            </a:r>
            <a:r>
              <a:rPr sz="1800" spc="-85" dirty="0">
                <a:latin typeface="Corbel"/>
                <a:cs typeface="Corbel"/>
              </a:rPr>
              <a:t> </a:t>
            </a:r>
            <a:r>
              <a:rPr sz="1800" spc="-5" dirty="0">
                <a:latin typeface="Corbel"/>
                <a:cs typeface="Corbel"/>
              </a:rPr>
              <a:t>A</a:t>
            </a:r>
            <a:r>
              <a:rPr sz="1800" spc="-10" dirty="0">
                <a:latin typeface="Corbel"/>
                <a:cs typeface="Corbel"/>
              </a:rPr>
              <a:t>d</a:t>
            </a:r>
            <a:r>
              <a:rPr sz="1800" spc="-5" dirty="0">
                <a:latin typeface="Corbel"/>
                <a:cs typeface="Corbel"/>
              </a:rPr>
              <a:t>dr</a:t>
            </a:r>
            <a:r>
              <a:rPr sz="1800" dirty="0">
                <a:latin typeface="Corbel"/>
                <a:cs typeface="Corbel"/>
              </a:rPr>
              <a:t>ess</a:t>
            </a:r>
          </a:p>
          <a:p>
            <a:pPr marL="633413" lvl="1" indent="-282575">
              <a:lnSpc>
                <a:spcPct val="100000"/>
              </a:lnSpc>
              <a:spcBef>
                <a:spcPts val="600"/>
              </a:spcBef>
              <a:buClr>
                <a:srgbClr val="8D1414"/>
              </a:buClr>
              <a:buSzPct val="144444"/>
              <a:buFont typeface="Arial"/>
              <a:buChar char="•"/>
              <a:tabLst>
                <a:tab pos="520700" algn="l"/>
              </a:tabLst>
            </a:pPr>
            <a:r>
              <a:rPr sz="1800" dirty="0">
                <a:latin typeface="Corbel"/>
                <a:cs typeface="Corbel"/>
              </a:rPr>
              <a:t>Phone</a:t>
            </a:r>
            <a:r>
              <a:rPr sz="1800" spc="-15" dirty="0">
                <a:latin typeface="Corbel"/>
                <a:cs typeface="Corbel"/>
              </a:rPr>
              <a:t> </a:t>
            </a:r>
            <a:r>
              <a:rPr sz="1800" spc="-5" dirty="0">
                <a:latin typeface="Corbel"/>
                <a:cs typeface="Corbel"/>
              </a:rPr>
              <a:t>Number</a:t>
            </a:r>
            <a:endParaRPr sz="1800" dirty="0">
              <a:latin typeface="Corbel"/>
              <a:cs typeface="Corbel"/>
            </a:endParaRPr>
          </a:p>
          <a:p>
            <a:pPr marL="350838" lvl="1">
              <a:lnSpc>
                <a:spcPct val="100000"/>
              </a:lnSpc>
              <a:spcBef>
                <a:spcPts val="600"/>
              </a:spcBef>
              <a:buClr>
                <a:srgbClr val="8D1414"/>
              </a:buClr>
              <a:buSzPct val="144444"/>
              <a:tabLst>
                <a:tab pos="520700" algn="l"/>
              </a:tabLst>
            </a:pPr>
            <a:endParaRPr sz="1800" dirty="0">
              <a:latin typeface="Corbel"/>
              <a:cs typeface="Corbel"/>
            </a:endParaRPr>
          </a:p>
          <a:p>
            <a:pPr marL="334962" marR="180340" lvl="1" algn="ctr">
              <a:lnSpc>
                <a:spcPts val="1730"/>
              </a:lnSpc>
              <a:spcBef>
                <a:spcPts val="1015"/>
              </a:spcBef>
              <a:buClr>
                <a:srgbClr val="8D1414"/>
              </a:buClr>
              <a:buSzPct val="144444"/>
              <a:tabLst>
                <a:tab pos="463550" algn="l"/>
              </a:tabLst>
            </a:pPr>
            <a:endParaRPr lang="en-US" sz="2000" spc="-5" dirty="0">
              <a:latin typeface="Corbel"/>
              <a:cs typeface="Corbel"/>
            </a:endParaRPr>
          </a:p>
          <a:p>
            <a:pPr marL="334962" marR="180340" lvl="1" algn="ctr">
              <a:lnSpc>
                <a:spcPts val="1730"/>
              </a:lnSpc>
              <a:spcBef>
                <a:spcPts val="1015"/>
              </a:spcBef>
              <a:buClr>
                <a:srgbClr val="8D1414"/>
              </a:buClr>
              <a:buSzPct val="144444"/>
              <a:tabLst>
                <a:tab pos="463550" algn="l"/>
              </a:tabLst>
            </a:pPr>
            <a:r>
              <a:rPr lang="en-US" sz="2000" spc="-5" dirty="0">
                <a:latin typeface="Corbel"/>
                <a:cs typeface="Corbel"/>
              </a:rPr>
              <a:t>Click here to complete:</a:t>
            </a:r>
            <a:br>
              <a:rPr lang="en-US" sz="2000" spc="-5" dirty="0">
                <a:latin typeface="Corbel"/>
                <a:cs typeface="Corbel"/>
              </a:rPr>
            </a:br>
            <a:r>
              <a:rPr lang="en-US" sz="2000" spc="-5" dirty="0">
                <a:latin typeface="Corbel"/>
                <a:cs typeface="Corbel"/>
              </a:rPr>
              <a:t> </a:t>
            </a:r>
            <a:r>
              <a:rPr lang="en-US" sz="2000" spc="-5" dirty="0">
                <a:latin typeface="Corbel"/>
                <a:cs typeface="Corbel"/>
                <a:hlinkClick r:id="rId3"/>
              </a:rPr>
              <a:t>NOTICE OF INTENT TO APPLY form</a:t>
            </a:r>
            <a:endParaRPr lang="en-US" sz="2000" spc="-5" dirty="0">
              <a:solidFill>
                <a:srgbClr val="0070C0"/>
              </a:solidFill>
              <a:latin typeface="Corbel"/>
              <a:cs typeface="Corbel"/>
            </a:endParaRPr>
          </a:p>
          <a:p>
            <a:pPr marL="334962" marR="180340" lvl="1" algn="ctr">
              <a:lnSpc>
                <a:spcPts val="1730"/>
              </a:lnSpc>
              <a:spcBef>
                <a:spcPts val="1015"/>
              </a:spcBef>
              <a:buClr>
                <a:srgbClr val="8D1414"/>
              </a:buClr>
              <a:buSzPct val="144444"/>
              <a:tabLst>
                <a:tab pos="463550" algn="l"/>
              </a:tabLst>
            </a:pPr>
            <a:r>
              <a:rPr lang="en-US" spc="-5" dirty="0">
                <a:solidFill>
                  <a:srgbClr val="0070C0"/>
                </a:solidFill>
                <a:latin typeface="Corbel"/>
                <a:cs typeface="Corbel"/>
              </a:rPr>
              <a:t>(The form can be also be found on our website)</a:t>
            </a:r>
            <a:endParaRPr sz="1600" spc="-5" dirty="0">
              <a:latin typeface="Corbel"/>
              <a:cs typeface="Corbel"/>
            </a:endParaRPr>
          </a:p>
        </p:txBody>
      </p:sp>
      <p:grpSp>
        <p:nvGrpSpPr>
          <p:cNvPr id="4" name="object 4"/>
          <p:cNvGrpSpPr/>
          <p:nvPr/>
        </p:nvGrpSpPr>
        <p:grpSpPr>
          <a:xfrm>
            <a:off x="5943600" y="2209800"/>
            <a:ext cx="2971800" cy="3276600"/>
            <a:chOff x="6400800" y="2286000"/>
            <a:chExt cx="2514600" cy="3200400"/>
          </a:xfrm>
        </p:grpSpPr>
        <p:sp>
          <p:nvSpPr>
            <p:cNvPr id="5" name="object 5"/>
            <p:cNvSpPr/>
            <p:nvPr/>
          </p:nvSpPr>
          <p:spPr>
            <a:xfrm>
              <a:off x="6400800" y="2286000"/>
              <a:ext cx="2514600" cy="3200400"/>
            </a:xfrm>
            <a:custGeom>
              <a:avLst/>
              <a:gdLst/>
              <a:ahLst/>
              <a:cxnLst/>
              <a:rect l="l" t="t" r="r" b="b"/>
              <a:pathLst>
                <a:path w="2514600" h="3200400">
                  <a:moveTo>
                    <a:pt x="2514600" y="0"/>
                  </a:moveTo>
                  <a:lnTo>
                    <a:pt x="0" y="0"/>
                  </a:lnTo>
                  <a:lnTo>
                    <a:pt x="0" y="3200400"/>
                  </a:lnTo>
                  <a:lnTo>
                    <a:pt x="2514600" y="3200400"/>
                  </a:lnTo>
                  <a:lnTo>
                    <a:pt x="2514600" y="0"/>
                  </a:lnTo>
                  <a:close/>
                </a:path>
              </a:pathLst>
            </a:custGeom>
            <a:solidFill>
              <a:srgbClr val="000000"/>
            </a:solidFill>
          </p:spPr>
          <p:txBody>
            <a:bodyPr wrap="square" lIns="0" tIns="0" rIns="0" bIns="0" rtlCol="0"/>
            <a:lstStyle/>
            <a:p>
              <a:endParaRPr/>
            </a:p>
          </p:txBody>
        </p:sp>
        <p:pic>
          <p:nvPicPr>
            <p:cNvPr id="6" name="object 6"/>
            <p:cNvPicPr/>
            <p:nvPr/>
          </p:nvPicPr>
          <p:blipFill>
            <a:blip r:embed="rId4" cstate="print"/>
            <a:stretch>
              <a:fillRect/>
            </a:stretch>
          </p:blipFill>
          <p:spPr>
            <a:xfrm>
              <a:off x="6589776" y="2438400"/>
              <a:ext cx="2171699" cy="2895599"/>
            </a:xfrm>
            <a:prstGeom prst="rect">
              <a:avLst/>
            </a:prstGeom>
          </p:spPr>
        </p:pic>
      </p:grpSp>
    </p:spTree>
    <p:extLst>
      <p:ext uri="{BB962C8B-B14F-4D97-AF65-F5344CB8AC3E}">
        <p14:creationId xmlns:p14="http://schemas.microsoft.com/office/powerpoint/2010/main" val="4211453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5800" y="661812"/>
            <a:ext cx="7482840" cy="2349500"/>
          </a:xfrm>
          <a:prstGeom prst="rect">
            <a:avLst/>
          </a:prstGeom>
        </p:spPr>
        <p:txBody>
          <a:bodyPr vert="horz" wrap="square" lIns="0" tIns="19050" rIns="0" bIns="0" rtlCol="0">
            <a:spAutoFit/>
          </a:bodyPr>
          <a:lstStyle/>
          <a:p>
            <a:pPr marL="299085" marR="5080" indent="-287020">
              <a:lnSpc>
                <a:spcPct val="98600"/>
              </a:lnSpc>
              <a:spcBef>
                <a:spcPts val="150"/>
              </a:spcBef>
              <a:buClr>
                <a:srgbClr val="8D1414"/>
              </a:buClr>
              <a:buSzPct val="145000"/>
              <a:buFont typeface="Arial"/>
              <a:buChar char="•"/>
              <a:tabLst>
                <a:tab pos="299720" algn="l"/>
              </a:tabLst>
            </a:pPr>
            <a:r>
              <a:rPr sz="3000" spc="-5" dirty="0">
                <a:latin typeface="Corbel"/>
                <a:cs typeface="Corbel"/>
              </a:rPr>
              <a:t>Applications</a:t>
            </a:r>
            <a:r>
              <a:rPr sz="3000" spc="-15" dirty="0">
                <a:latin typeface="Corbel"/>
                <a:cs typeface="Corbel"/>
              </a:rPr>
              <a:t> </a:t>
            </a:r>
            <a:r>
              <a:rPr sz="3000" spc="-5" dirty="0">
                <a:latin typeface="Corbel"/>
                <a:cs typeface="Corbel"/>
              </a:rPr>
              <a:t>must</a:t>
            </a:r>
            <a:r>
              <a:rPr sz="3000" spc="5" dirty="0">
                <a:latin typeface="Corbel"/>
                <a:cs typeface="Corbel"/>
              </a:rPr>
              <a:t> </a:t>
            </a:r>
            <a:r>
              <a:rPr sz="3000" dirty="0">
                <a:latin typeface="Corbel"/>
                <a:cs typeface="Corbel"/>
              </a:rPr>
              <a:t>be</a:t>
            </a:r>
            <a:r>
              <a:rPr sz="3000" spc="10" dirty="0">
                <a:latin typeface="Corbel"/>
                <a:cs typeface="Corbel"/>
              </a:rPr>
              <a:t> </a:t>
            </a:r>
            <a:r>
              <a:rPr sz="3000" spc="-5" dirty="0">
                <a:latin typeface="Corbel"/>
                <a:cs typeface="Corbel"/>
              </a:rPr>
              <a:t>submitted</a:t>
            </a:r>
            <a:r>
              <a:rPr sz="3000" spc="5" dirty="0">
                <a:latin typeface="Corbel"/>
                <a:cs typeface="Corbel"/>
              </a:rPr>
              <a:t> </a:t>
            </a:r>
            <a:r>
              <a:rPr sz="3000" spc="-5" dirty="0">
                <a:latin typeface="Corbel"/>
                <a:cs typeface="Corbel"/>
              </a:rPr>
              <a:t>electronically </a:t>
            </a:r>
            <a:r>
              <a:rPr sz="3000" spc="-585" dirty="0">
                <a:latin typeface="Corbel"/>
                <a:cs typeface="Corbel"/>
              </a:rPr>
              <a:t> </a:t>
            </a:r>
            <a:r>
              <a:rPr sz="3000" spc="-5" dirty="0">
                <a:latin typeface="Corbel"/>
                <a:cs typeface="Corbel"/>
              </a:rPr>
              <a:t>on</a:t>
            </a:r>
            <a:r>
              <a:rPr sz="3000" spc="5" dirty="0">
                <a:latin typeface="Corbel"/>
                <a:cs typeface="Corbel"/>
              </a:rPr>
              <a:t> </a:t>
            </a:r>
            <a:r>
              <a:rPr sz="4050" b="1" spc="-5" dirty="0">
                <a:latin typeface="Corbel"/>
                <a:cs typeface="Corbel"/>
                <a:hlinkClick r:id="rId3"/>
              </a:rPr>
              <a:t>eGrants</a:t>
            </a:r>
            <a:endParaRPr sz="4050" dirty="0">
              <a:latin typeface="Corbel"/>
              <a:cs typeface="Corbel"/>
            </a:endParaRPr>
          </a:p>
          <a:p>
            <a:pPr marL="433705" algn="ctr">
              <a:lnSpc>
                <a:spcPct val="100000"/>
              </a:lnSpc>
              <a:spcBef>
                <a:spcPts val="1385"/>
              </a:spcBef>
            </a:pPr>
            <a:r>
              <a:rPr sz="3000" b="1" dirty="0">
                <a:latin typeface="Corbel"/>
                <a:cs typeface="Corbel"/>
              </a:rPr>
              <a:t>NO</a:t>
            </a:r>
            <a:r>
              <a:rPr sz="3000" b="1" spc="-5" dirty="0">
                <a:latin typeface="Corbel"/>
                <a:cs typeface="Corbel"/>
              </a:rPr>
              <a:t> L</a:t>
            </a:r>
            <a:r>
              <a:rPr sz="3000" b="1" spc="-160" dirty="0">
                <a:latin typeface="Corbel"/>
                <a:cs typeface="Corbel"/>
              </a:rPr>
              <a:t>A</a:t>
            </a:r>
            <a:r>
              <a:rPr sz="3000" b="1" spc="5" dirty="0">
                <a:latin typeface="Corbel"/>
                <a:cs typeface="Corbel"/>
              </a:rPr>
              <a:t>T</a:t>
            </a:r>
            <a:r>
              <a:rPr sz="3000" b="1" spc="-5" dirty="0">
                <a:latin typeface="Corbel"/>
                <a:cs typeface="Corbel"/>
              </a:rPr>
              <a:t>E</a:t>
            </a:r>
            <a:r>
              <a:rPr sz="3000" b="1" dirty="0">
                <a:latin typeface="Corbel"/>
                <a:cs typeface="Corbel"/>
              </a:rPr>
              <a:t>R</a:t>
            </a:r>
            <a:r>
              <a:rPr sz="3000" b="1" spc="-210" dirty="0">
                <a:latin typeface="Corbel"/>
                <a:cs typeface="Corbel"/>
              </a:rPr>
              <a:t> </a:t>
            </a:r>
            <a:r>
              <a:rPr lang="en-US" sz="3000" b="1" spc="-210" dirty="0">
                <a:latin typeface="Corbel"/>
                <a:cs typeface="Corbel"/>
              </a:rPr>
              <a:t> </a:t>
            </a:r>
            <a:r>
              <a:rPr sz="3000" b="1" spc="5" dirty="0">
                <a:latin typeface="Corbel"/>
                <a:cs typeface="Corbel"/>
              </a:rPr>
              <a:t>TH</a:t>
            </a:r>
            <a:r>
              <a:rPr sz="3000" b="1" spc="-5" dirty="0">
                <a:latin typeface="Corbel"/>
                <a:cs typeface="Corbel"/>
              </a:rPr>
              <a:t>A</a:t>
            </a:r>
            <a:r>
              <a:rPr sz="3000" b="1" dirty="0">
                <a:latin typeface="Corbel"/>
                <a:cs typeface="Corbel"/>
              </a:rPr>
              <a:t>N</a:t>
            </a:r>
            <a:endParaRPr sz="3000" dirty="0">
              <a:latin typeface="Corbel"/>
              <a:cs typeface="Corbel"/>
            </a:endParaRPr>
          </a:p>
          <a:p>
            <a:pPr marL="434340" algn="ctr">
              <a:lnSpc>
                <a:spcPct val="100000"/>
              </a:lnSpc>
              <a:spcBef>
                <a:spcPts val="1320"/>
              </a:spcBef>
            </a:pPr>
            <a:r>
              <a:rPr sz="3000" b="1" spc="-40" dirty="0" smtClean="0">
                <a:solidFill>
                  <a:srgbClr val="FF0000"/>
                </a:solidFill>
                <a:latin typeface="Corbel"/>
                <a:cs typeface="Corbel"/>
              </a:rPr>
              <a:t>T</a:t>
            </a:r>
            <a:r>
              <a:rPr lang="en-US" sz="3000" b="1" spc="-40" dirty="0" smtClean="0">
                <a:solidFill>
                  <a:srgbClr val="FF0000"/>
                </a:solidFill>
                <a:latin typeface="Corbel"/>
                <a:cs typeface="Corbel"/>
              </a:rPr>
              <a:t>hursday</a:t>
            </a:r>
            <a:r>
              <a:rPr sz="3000" b="1" spc="-40" dirty="0">
                <a:solidFill>
                  <a:srgbClr val="FF0000"/>
                </a:solidFill>
                <a:latin typeface="Corbel"/>
                <a:cs typeface="Corbel"/>
              </a:rPr>
              <a:t>,</a:t>
            </a:r>
            <a:r>
              <a:rPr sz="3000" b="1" spc="5" dirty="0">
                <a:solidFill>
                  <a:srgbClr val="FF0000"/>
                </a:solidFill>
                <a:latin typeface="Corbel"/>
                <a:cs typeface="Corbel"/>
              </a:rPr>
              <a:t> </a:t>
            </a:r>
            <a:r>
              <a:rPr lang="en-US" sz="3000" b="1" spc="-5" dirty="0">
                <a:solidFill>
                  <a:srgbClr val="FF0000"/>
                </a:solidFill>
                <a:latin typeface="Corbel"/>
                <a:cs typeface="Corbel"/>
              </a:rPr>
              <a:t>November </a:t>
            </a:r>
            <a:r>
              <a:rPr lang="en-US" sz="3000" b="1" spc="-5" dirty="0" smtClean="0">
                <a:solidFill>
                  <a:srgbClr val="FF0000"/>
                </a:solidFill>
                <a:latin typeface="Corbel"/>
                <a:cs typeface="Corbel"/>
              </a:rPr>
              <a:t>17</a:t>
            </a:r>
            <a:r>
              <a:rPr sz="3000" b="1" spc="-25" dirty="0" smtClean="0">
                <a:solidFill>
                  <a:srgbClr val="FF0000"/>
                </a:solidFill>
                <a:latin typeface="Corbel"/>
                <a:cs typeface="Corbel"/>
              </a:rPr>
              <a:t>,</a:t>
            </a:r>
            <a:r>
              <a:rPr sz="3000" b="1" spc="-15" dirty="0" smtClean="0">
                <a:solidFill>
                  <a:srgbClr val="FF0000"/>
                </a:solidFill>
                <a:latin typeface="Corbel"/>
                <a:cs typeface="Corbel"/>
              </a:rPr>
              <a:t> </a:t>
            </a:r>
            <a:r>
              <a:rPr sz="3000" b="1" spc="-30" dirty="0" smtClean="0">
                <a:solidFill>
                  <a:srgbClr val="FF0000"/>
                </a:solidFill>
                <a:latin typeface="Corbel"/>
                <a:cs typeface="Corbel"/>
              </a:rPr>
              <a:t>202</a:t>
            </a:r>
            <a:r>
              <a:rPr lang="en-US" sz="3000" b="1" spc="-30" dirty="0">
                <a:solidFill>
                  <a:srgbClr val="FF0000"/>
                </a:solidFill>
                <a:latin typeface="Corbel"/>
                <a:cs typeface="Corbel"/>
              </a:rPr>
              <a:t>2</a:t>
            </a:r>
            <a:r>
              <a:rPr sz="3000" b="1" spc="-30" dirty="0" smtClean="0">
                <a:solidFill>
                  <a:srgbClr val="FF0000"/>
                </a:solidFill>
                <a:latin typeface="Corbel"/>
                <a:cs typeface="Corbel"/>
              </a:rPr>
              <a:t>,</a:t>
            </a:r>
            <a:r>
              <a:rPr sz="3000" b="1" spc="-5" dirty="0" smtClean="0">
                <a:solidFill>
                  <a:srgbClr val="FF0000"/>
                </a:solidFill>
                <a:latin typeface="Corbel"/>
                <a:cs typeface="Corbel"/>
              </a:rPr>
              <a:t> </a:t>
            </a:r>
            <a:r>
              <a:rPr sz="3000" b="1" dirty="0">
                <a:solidFill>
                  <a:srgbClr val="FF0000"/>
                </a:solidFill>
                <a:latin typeface="Corbel"/>
                <a:cs typeface="Corbel"/>
              </a:rPr>
              <a:t>4:00</a:t>
            </a:r>
            <a:r>
              <a:rPr sz="3000" b="1" spc="-10" dirty="0">
                <a:solidFill>
                  <a:srgbClr val="FF0000"/>
                </a:solidFill>
                <a:latin typeface="Corbel"/>
                <a:cs typeface="Corbel"/>
              </a:rPr>
              <a:t> </a:t>
            </a:r>
            <a:r>
              <a:rPr sz="3000" b="1" spc="-5" dirty="0">
                <a:solidFill>
                  <a:srgbClr val="FF0000"/>
                </a:solidFill>
                <a:latin typeface="Corbel"/>
                <a:cs typeface="Corbel"/>
              </a:rPr>
              <a:t>p.m</a:t>
            </a:r>
            <a:r>
              <a:rPr sz="3000" b="1" spc="-5" dirty="0">
                <a:latin typeface="Corbel"/>
                <a:cs typeface="Corbel"/>
              </a:rPr>
              <a:t>.</a:t>
            </a:r>
            <a:endParaRPr sz="3000" dirty="0">
              <a:latin typeface="Corbel"/>
              <a:cs typeface="Corbel"/>
            </a:endParaRPr>
          </a:p>
        </p:txBody>
      </p:sp>
      <p:grpSp>
        <p:nvGrpSpPr>
          <p:cNvPr id="3" name="object 3"/>
          <p:cNvGrpSpPr/>
          <p:nvPr/>
        </p:nvGrpSpPr>
        <p:grpSpPr>
          <a:xfrm>
            <a:off x="2621280" y="3209148"/>
            <a:ext cx="3901440" cy="2987040"/>
            <a:chOff x="2811779" y="3802379"/>
            <a:chExt cx="3901440" cy="2987040"/>
          </a:xfrm>
        </p:grpSpPr>
        <p:sp>
          <p:nvSpPr>
            <p:cNvPr id="4" name="object 4"/>
            <p:cNvSpPr/>
            <p:nvPr/>
          </p:nvSpPr>
          <p:spPr>
            <a:xfrm>
              <a:off x="2819399" y="3809999"/>
              <a:ext cx="3886200" cy="2971800"/>
            </a:xfrm>
            <a:custGeom>
              <a:avLst/>
              <a:gdLst/>
              <a:ahLst/>
              <a:cxnLst/>
              <a:rect l="l" t="t" r="r" b="b"/>
              <a:pathLst>
                <a:path w="3886200" h="2971800">
                  <a:moveTo>
                    <a:pt x="3886200" y="0"/>
                  </a:moveTo>
                  <a:lnTo>
                    <a:pt x="0" y="0"/>
                  </a:lnTo>
                  <a:lnTo>
                    <a:pt x="0" y="2971800"/>
                  </a:lnTo>
                  <a:lnTo>
                    <a:pt x="3886200" y="2971800"/>
                  </a:lnTo>
                  <a:lnTo>
                    <a:pt x="3886200" y="0"/>
                  </a:lnTo>
                  <a:close/>
                </a:path>
              </a:pathLst>
            </a:custGeom>
            <a:solidFill>
              <a:srgbClr val="BB1C1C"/>
            </a:solidFill>
          </p:spPr>
          <p:txBody>
            <a:bodyPr wrap="square" lIns="0" tIns="0" rIns="0" bIns="0" rtlCol="0"/>
            <a:lstStyle/>
            <a:p>
              <a:endParaRPr dirty="0"/>
            </a:p>
          </p:txBody>
        </p:sp>
        <p:sp>
          <p:nvSpPr>
            <p:cNvPr id="5" name="object 5"/>
            <p:cNvSpPr/>
            <p:nvPr/>
          </p:nvSpPr>
          <p:spPr>
            <a:xfrm>
              <a:off x="2819399" y="3809999"/>
              <a:ext cx="3886200" cy="2971800"/>
            </a:xfrm>
            <a:custGeom>
              <a:avLst/>
              <a:gdLst/>
              <a:ahLst/>
              <a:cxnLst/>
              <a:rect l="l" t="t" r="r" b="b"/>
              <a:pathLst>
                <a:path w="3886200" h="2971800">
                  <a:moveTo>
                    <a:pt x="0" y="0"/>
                  </a:moveTo>
                  <a:lnTo>
                    <a:pt x="3886200" y="0"/>
                  </a:lnTo>
                  <a:lnTo>
                    <a:pt x="3886200" y="2971800"/>
                  </a:lnTo>
                  <a:lnTo>
                    <a:pt x="0" y="2971800"/>
                  </a:lnTo>
                  <a:lnTo>
                    <a:pt x="0" y="0"/>
                  </a:lnTo>
                  <a:close/>
                </a:path>
              </a:pathLst>
            </a:custGeom>
            <a:ln w="15240">
              <a:solidFill>
                <a:srgbClr val="881111"/>
              </a:solidFill>
            </a:ln>
          </p:spPr>
          <p:txBody>
            <a:bodyPr wrap="square" lIns="0" tIns="0" rIns="0" bIns="0" rtlCol="0"/>
            <a:lstStyle/>
            <a:p>
              <a:endParaRPr dirty="0"/>
            </a:p>
          </p:txBody>
        </p:sp>
        <p:pic>
          <p:nvPicPr>
            <p:cNvPr id="6" name="object 6"/>
            <p:cNvPicPr/>
            <p:nvPr/>
          </p:nvPicPr>
          <p:blipFill>
            <a:blip r:embed="rId4" cstate="print"/>
            <a:stretch>
              <a:fillRect/>
            </a:stretch>
          </p:blipFill>
          <p:spPr>
            <a:xfrm>
              <a:off x="2971799" y="3962400"/>
              <a:ext cx="3581399" cy="2686811"/>
            </a:xfrm>
            <a:prstGeom prst="rect">
              <a:avLst/>
            </a:prstGeom>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304800"/>
            <a:ext cx="6627813" cy="750888"/>
          </a:xfrm>
          <a:prstGeom prst="rect">
            <a:avLst/>
          </a:prstGeom>
        </p:spPr>
        <p:txBody>
          <a:bodyPr vert="horz" wrap="square" lIns="0" tIns="12065" rIns="0" bIns="0" rtlCol="0">
            <a:spAutoFit/>
          </a:bodyPr>
          <a:lstStyle/>
          <a:p>
            <a:pPr marL="12700">
              <a:lnSpc>
                <a:spcPct val="100000"/>
              </a:lnSpc>
              <a:spcBef>
                <a:spcPts val="95"/>
              </a:spcBef>
            </a:pPr>
            <a:r>
              <a:rPr spc="-5" dirty="0">
                <a:solidFill>
                  <a:srgbClr val="2B8DAF"/>
                </a:solidFill>
              </a:rPr>
              <a:t>Additional</a:t>
            </a:r>
            <a:r>
              <a:rPr spc="-80" dirty="0">
                <a:solidFill>
                  <a:srgbClr val="2B8DAF"/>
                </a:solidFill>
              </a:rPr>
              <a:t> </a:t>
            </a:r>
            <a:r>
              <a:rPr spc="-5" dirty="0">
                <a:solidFill>
                  <a:srgbClr val="2B8DAF"/>
                </a:solidFill>
              </a:rPr>
              <a:t>Documents</a:t>
            </a:r>
          </a:p>
        </p:txBody>
      </p:sp>
      <p:sp>
        <p:nvSpPr>
          <p:cNvPr id="3" name="object 3"/>
          <p:cNvSpPr txBox="1"/>
          <p:nvPr/>
        </p:nvSpPr>
        <p:spPr>
          <a:xfrm>
            <a:off x="533400" y="1055688"/>
            <a:ext cx="7776844" cy="5121915"/>
          </a:xfrm>
          <a:prstGeom prst="rect">
            <a:avLst/>
          </a:prstGeom>
        </p:spPr>
        <p:txBody>
          <a:bodyPr vert="horz" wrap="square" lIns="0" tIns="12700" rIns="0" bIns="0" rtlCol="0">
            <a:spAutoFit/>
          </a:bodyPr>
          <a:lstStyle/>
          <a:p>
            <a:pPr marL="299085" marR="88900" indent="-287020">
              <a:lnSpc>
                <a:spcPct val="100000"/>
              </a:lnSpc>
              <a:spcBef>
                <a:spcPts val="100"/>
              </a:spcBef>
              <a:buClr>
                <a:srgbClr val="8D1414"/>
              </a:buClr>
              <a:buSzPct val="143750"/>
              <a:buFont typeface="Arial"/>
              <a:buChar char="•"/>
              <a:tabLst>
                <a:tab pos="299720" algn="l"/>
              </a:tabLst>
            </a:pPr>
            <a:r>
              <a:rPr sz="2400" spc="-5" dirty="0">
                <a:latin typeface="Corbel"/>
                <a:cs typeface="Corbel"/>
              </a:rPr>
              <a:t>All documents </a:t>
            </a:r>
            <a:r>
              <a:rPr sz="2400" spc="-10" dirty="0">
                <a:latin typeface="Corbel"/>
                <a:cs typeface="Corbel"/>
              </a:rPr>
              <a:t>that </a:t>
            </a:r>
            <a:r>
              <a:rPr sz="2400" dirty="0">
                <a:latin typeface="Corbel"/>
                <a:cs typeface="Corbel"/>
              </a:rPr>
              <a:t>are requested </a:t>
            </a:r>
            <a:r>
              <a:rPr sz="2400" spc="-5" dirty="0">
                <a:latin typeface="Corbel"/>
                <a:cs typeface="Corbel"/>
              </a:rPr>
              <a:t>in Section II: </a:t>
            </a:r>
            <a:r>
              <a:rPr lang="en-US" sz="2400" spc="-5" dirty="0">
                <a:latin typeface="Corbel"/>
                <a:cs typeface="Corbel"/>
              </a:rPr>
              <a:t>AmeriCorps</a:t>
            </a:r>
            <a:r>
              <a:rPr sz="2400" spc="-5" dirty="0">
                <a:latin typeface="Corbel"/>
                <a:cs typeface="Corbel"/>
              </a:rPr>
              <a:t> </a:t>
            </a:r>
            <a:r>
              <a:rPr sz="2400" dirty="0">
                <a:latin typeface="Corbel"/>
                <a:cs typeface="Corbel"/>
              </a:rPr>
              <a:t> </a:t>
            </a:r>
            <a:r>
              <a:rPr sz="2400" spc="-5" dirty="0">
                <a:latin typeface="Corbel"/>
                <a:cs typeface="Corbel"/>
              </a:rPr>
              <a:t>NOFO need to be sent to </a:t>
            </a:r>
            <a:r>
              <a:rPr sz="2400" spc="-10" dirty="0">
                <a:latin typeface="Corbel"/>
                <a:cs typeface="Corbel"/>
              </a:rPr>
              <a:t>the </a:t>
            </a:r>
            <a:r>
              <a:rPr sz="2400" spc="-5" dirty="0">
                <a:latin typeface="Corbel"/>
                <a:cs typeface="Corbel"/>
              </a:rPr>
              <a:t>NJ Commission and not </a:t>
            </a:r>
            <a:r>
              <a:rPr sz="2400" spc="-10" dirty="0">
                <a:latin typeface="Corbel"/>
                <a:cs typeface="Corbel"/>
              </a:rPr>
              <a:t>to </a:t>
            </a:r>
            <a:r>
              <a:rPr sz="2400" spc="-470" dirty="0">
                <a:latin typeface="Corbel"/>
                <a:cs typeface="Corbel"/>
              </a:rPr>
              <a:t> </a:t>
            </a:r>
            <a:r>
              <a:rPr lang="en-US" sz="2400" spc="-5" dirty="0">
                <a:latin typeface="Corbel"/>
                <a:cs typeface="Corbel"/>
              </a:rPr>
              <a:t>AmeriCorps</a:t>
            </a:r>
            <a:r>
              <a:rPr sz="2400" spc="-5" dirty="0">
                <a:latin typeface="Corbel"/>
                <a:cs typeface="Corbel"/>
              </a:rPr>
              <a:t>.</a:t>
            </a:r>
            <a:r>
              <a:rPr sz="2400" dirty="0">
                <a:latin typeface="Corbel"/>
                <a:cs typeface="Corbel"/>
              </a:rPr>
              <a:t> </a:t>
            </a:r>
            <a:r>
              <a:rPr sz="2400" spc="-5" dirty="0">
                <a:latin typeface="Corbel"/>
                <a:cs typeface="Corbel"/>
              </a:rPr>
              <a:t>The NJ Commission will </a:t>
            </a:r>
            <a:r>
              <a:rPr sz="2400" dirty="0">
                <a:latin typeface="Corbel"/>
                <a:cs typeface="Corbel"/>
              </a:rPr>
              <a:t>forward </a:t>
            </a:r>
            <a:r>
              <a:rPr sz="2400" spc="-5" dirty="0">
                <a:latin typeface="Corbel"/>
                <a:cs typeface="Corbel"/>
              </a:rPr>
              <a:t>additional </a:t>
            </a:r>
            <a:r>
              <a:rPr sz="2400" dirty="0">
                <a:latin typeface="Corbel"/>
                <a:cs typeface="Corbel"/>
              </a:rPr>
              <a:t> </a:t>
            </a:r>
            <a:r>
              <a:rPr sz="2400" spc="-5" dirty="0">
                <a:latin typeface="Corbel"/>
                <a:cs typeface="Corbel"/>
              </a:rPr>
              <a:t>documents to </a:t>
            </a:r>
            <a:r>
              <a:rPr lang="en-US" sz="2400" spc="-5" dirty="0">
                <a:latin typeface="Corbel"/>
                <a:cs typeface="Corbel"/>
              </a:rPr>
              <a:t>AmeriCorps</a:t>
            </a:r>
            <a:r>
              <a:rPr sz="2400" spc="-5" dirty="0">
                <a:latin typeface="Corbel"/>
                <a:cs typeface="Corbel"/>
              </a:rPr>
              <a:t> </a:t>
            </a:r>
            <a:r>
              <a:rPr sz="2400" dirty="0">
                <a:latin typeface="Corbel"/>
                <a:cs typeface="Corbel"/>
              </a:rPr>
              <a:t>upon </a:t>
            </a:r>
            <a:r>
              <a:rPr sz="2400" spc="-5" dirty="0">
                <a:latin typeface="Corbel"/>
                <a:cs typeface="Corbel"/>
              </a:rPr>
              <a:t>selection </a:t>
            </a:r>
            <a:r>
              <a:rPr sz="2400" dirty="0">
                <a:latin typeface="Corbel"/>
                <a:cs typeface="Corbel"/>
              </a:rPr>
              <a:t>of </a:t>
            </a:r>
            <a:r>
              <a:rPr sz="2400" spc="-10" dirty="0">
                <a:latin typeface="Corbel"/>
                <a:cs typeface="Corbel"/>
              </a:rPr>
              <a:t>the </a:t>
            </a:r>
            <a:r>
              <a:rPr sz="2400" spc="-5" dirty="0">
                <a:latin typeface="Corbel"/>
                <a:cs typeface="Corbel"/>
              </a:rPr>
              <a:t>application </a:t>
            </a:r>
            <a:r>
              <a:rPr sz="2400" dirty="0">
                <a:latin typeface="Corbel"/>
                <a:cs typeface="Corbel"/>
              </a:rPr>
              <a:t>at </a:t>
            </a:r>
            <a:r>
              <a:rPr sz="2400" spc="-470" dirty="0">
                <a:latin typeface="Corbel"/>
                <a:cs typeface="Corbel"/>
              </a:rPr>
              <a:t> </a:t>
            </a:r>
            <a:r>
              <a:rPr sz="2400" spc="-10" dirty="0">
                <a:latin typeface="Corbel"/>
                <a:cs typeface="Corbel"/>
              </a:rPr>
              <a:t>the </a:t>
            </a:r>
            <a:r>
              <a:rPr sz="2400" spc="-5" dirty="0">
                <a:latin typeface="Corbel"/>
                <a:cs typeface="Corbel"/>
              </a:rPr>
              <a:t>NJ level.</a:t>
            </a:r>
            <a:r>
              <a:rPr sz="2400" dirty="0">
                <a:latin typeface="Corbel"/>
                <a:cs typeface="Corbel"/>
              </a:rPr>
              <a:t> </a:t>
            </a:r>
            <a:r>
              <a:rPr sz="2400" spc="-5" dirty="0">
                <a:latin typeface="Corbel"/>
                <a:cs typeface="Corbel"/>
              </a:rPr>
              <a:t>Please </a:t>
            </a:r>
            <a:r>
              <a:rPr sz="2400" dirty="0">
                <a:latin typeface="Corbel"/>
                <a:cs typeface="Corbel"/>
              </a:rPr>
              <a:t>see </a:t>
            </a:r>
            <a:r>
              <a:rPr sz="2400" spc="-10" dirty="0">
                <a:latin typeface="Corbel"/>
                <a:cs typeface="Corbel"/>
              </a:rPr>
              <a:t>the </a:t>
            </a:r>
            <a:r>
              <a:rPr lang="en-US" sz="2400" i="1" dirty="0" smtClean="0">
                <a:latin typeface="Corbel"/>
                <a:cs typeface="Corbel"/>
              </a:rPr>
              <a:t>PHA</a:t>
            </a:r>
            <a:r>
              <a:rPr sz="2400" i="1" dirty="0" smtClean="0">
                <a:latin typeface="Corbel"/>
                <a:cs typeface="Corbel"/>
              </a:rPr>
              <a:t> </a:t>
            </a:r>
            <a:r>
              <a:rPr sz="2400" i="1" spc="-10" dirty="0">
                <a:latin typeface="Corbel"/>
                <a:cs typeface="Corbel"/>
              </a:rPr>
              <a:t>NOFO, </a:t>
            </a:r>
            <a:r>
              <a:rPr sz="2400" i="1" spc="-5" dirty="0">
                <a:latin typeface="Corbel"/>
                <a:cs typeface="Corbel"/>
              </a:rPr>
              <a:t>Section </a:t>
            </a:r>
            <a:r>
              <a:rPr sz="2400" i="1" dirty="0">
                <a:latin typeface="Corbel"/>
                <a:cs typeface="Corbel"/>
              </a:rPr>
              <a:t>I </a:t>
            </a:r>
            <a:r>
              <a:rPr sz="2400" i="1" spc="-5" dirty="0">
                <a:latin typeface="Corbel"/>
                <a:cs typeface="Corbel"/>
              </a:rPr>
              <a:t>for </a:t>
            </a:r>
            <a:r>
              <a:rPr sz="2400" i="1" dirty="0">
                <a:latin typeface="Corbel"/>
                <a:cs typeface="Corbel"/>
              </a:rPr>
              <a:t> </a:t>
            </a:r>
            <a:r>
              <a:rPr sz="2400" i="1" spc="-5" dirty="0">
                <a:latin typeface="Corbel"/>
                <a:cs typeface="Corbel"/>
              </a:rPr>
              <a:t>further</a:t>
            </a:r>
            <a:r>
              <a:rPr sz="2400" i="1" spc="-10" dirty="0">
                <a:latin typeface="Corbel"/>
                <a:cs typeface="Corbel"/>
              </a:rPr>
              <a:t> </a:t>
            </a:r>
            <a:r>
              <a:rPr sz="2400" i="1" dirty="0">
                <a:latin typeface="Corbel"/>
                <a:cs typeface="Corbel"/>
              </a:rPr>
              <a:t>directions</a:t>
            </a:r>
            <a:r>
              <a:rPr sz="2400" i="1" spc="-15" dirty="0">
                <a:latin typeface="Corbel"/>
                <a:cs typeface="Corbel"/>
              </a:rPr>
              <a:t> </a:t>
            </a:r>
            <a:r>
              <a:rPr sz="2400" i="1" spc="-5" dirty="0">
                <a:latin typeface="Corbel"/>
                <a:cs typeface="Corbel"/>
              </a:rPr>
              <a:t>on</a:t>
            </a:r>
            <a:r>
              <a:rPr sz="2400" i="1" spc="-10" dirty="0">
                <a:latin typeface="Corbel"/>
                <a:cs typeface="Corbel"/>
              </a:rPr>
              <a:t> </a:t>
            </a:r>
            <a:r>
              <a:rPr sz="2400" i="1" spc="-5" dirty="0">
                <a:latin typeface="Corbel"/>
                <a:cs typeface="Corbel"/>
              </a:rPr>
              <a:t>submission of</a:t>
            </a:r>
            <a:r>
              <a:rPr sz="2400" i="1" spc="-15" dirty="0">
                <a:latin typeface="Corbel"/>
                <a:cs typeface="Corbel"/>
              </a:rPr>
              <a:t> </a:t>
            </a:r>
            <a:r>
              <a:rPr sz="2400" i="1" dirty="0">
                <a:latin typeface="Corbel"/>
                <a:cs typeface="Corbel"/>
              </a:rPr>
              <a:t>additional</a:t>
            </a:r>
            <a:r>
              <a:rPr sz="2400" i="1" spc="-35" dirty="0">
                <a:latin typeface="Corbel"/>
                <a:cs typeface="Corbel"/>
              </a:rPr>
              <a:t> </a:t>
            </a:r>
            <a:r>
              <a:rPr sz="2400" i="1" spc="-5" dirty="0">
                <a:latin typeface="Corbel"/>
                <a:cs typeface="Corbel"/>
              </a:rPr>
              <a:t>documents.</a:t>
            </a:r>
            <a:endParaRPr sz="2400" dirty="0">
              <a:latin typeface="Corbel"/>
              <a:cs typeface="Corbel"/>
            </a:endParaRPr>
          </a:p>
          <a:p>
            <a:pPr marL="299085" marR="5080" indent="-287020">
              <a:lnSpc>
                <a:spcPct val="100000"/>
              </a:lnSpc>
              <a:spcBef>
                <a:spcPts val="1245"/>
              </a:spcBef>
              <a:buClr>
                <a:srgbClr val="8D1414"/>
              </a:buClr>
              <a:buSzPct val="143750"/>
              <a:buFont typeface="Arial"/>
              <a:buChar char="•"/>
              <a:tabLst>
                <a:tab pos="299720" algn="l"/>
              </a:tabLst>
            </a:pPr>
            <a:r>
              <a:rPr sz="2400" spc="-5" dirty="0">
                <a:latin typeface="Times New Roman"/>
                <a:cs typeface="Times New Roman"/>
              </a:rPr>
              <a:t>Applicants </a:t>
            </a:r>
            <a:r>
              <a:rPr sz="2400" dirty="0">
                <a:latin typeface="Times New Roman"/>
                <a:cs typeface="Times New Roman"/>
              </a:rPr>
              <a:t>are required to </a:t>
            </a:r>
            <a:r>
              <a:rPr sz="2400" spc="-5" dirty="0">
                <a:latin typeface="Times New Roman"/>
                <a:cs typeface="Times New Roman"/>
              </a:rPr>
              <a:t>submit </a:t>
            </a:r>
            <a:r>
              <a:rPr sz="2400" dirty="0">
                <a:latin typeface="Times New Roman"/>
                <a:cs typeface="Times New Roman"/>
              </a:rPr>
              <a:t>the </a:t>
            </a:r>
            <a:r>
              <a:rPr sz="2400" spc="-5" dirty="0">
                <a:latin typeface="Times New Roman"/>
                <a:cs typeface="Times New Roman"/>
              </a:rPr>
              <a:t>following </a:t>
            </a:r>
            <a:r>
              <a:rPr sz="2400" dirty="0">
                <a:latin typeface="Times New Roman"/>
                <a:cs typeface="Times New Roman"/>
              </a:rPr>
              <a:t>additional </a:t>
            </a:r>
            <a:r>
              <a:rPr sz="2400" spc="-585" dirty="0">
                <a:latin typeface="Times New Roman"/>
                <a:cs typeface="Times New Roman"/>
              </a:rPr>
              <a:t> </a:t>
            </a:r>
            <a:r>
              <a:rPr sz="2400" spc="-5" dirty="0">
                <a:latin typeface="Times New Roman"/>
                <a:cs typeface="Times New Roman"/>
              </a:rPr>
              <a:t>documents </a:t>
            </a:r>
            <a:r>
              <a:rPr sz="2400" dirty="0">
                <a:latin typeface="Times New Roman"/>
                <a:cs typeface="Times New Roman"/>
              </a:rPr>
              <a:t>by the</a:t>
            </a:r>
            <a:r>
              <a:rPr sz="2400" spc="-25" dirty="0">
                <a:latin typeface="Times New Roman"/>
                <a:cs typeface="Times New Roman"/>
              </a:rPr>
              <a:t> </a:t>
            </a:r>
            <a:r>
              <a:rPr sz="2400" dirty="0">
                <a:latin typeface="Times New Roman"/>
                <a:cs typeface="Times New Roman"/>
              </a:rPr>
              <a:t>application</a:t>
            </a:r>
            <a:r>
              <a:rPr sz="2400" spc="-45" dirty="0">
                <a:latin typeface="Times New Roman"/>
                <a:cs typeface="Times New Roman"/>
              </a:rPr>
              <a:t> </a:t>
            </a:r>
            <a:r>
              <a:rPr sz="2400" spc="-5" dirty="0">
                <a:latin typeface="Times New Roman"/>
                <a:cs typeface="Times New Roman"/>
              </a:rPr>
              <a:t>submission</a:t>
            </a:r>
            <a:r>
              <a:rPr sz="2400" dirty="0">
                <a:latin typeface="Times New Roman"/>
                <a:cs typeface="Times New Roman"/>
              </a:rPr>
              <a:t> deadline:</a:t>
            </a:r>
          </a:p>
          <a:p>
            <a:pPr marL="756285" marR="200660" lvl="1" indent="-287020">
              <a:lnSpc>
                <a:spcPct val="100000"/>
              </a:lnSpc>
              <a:spcBef>
                <a:spcPts val="1175"/>
              </a:spcBef>
              <a:buClr>
                <a:srgbClr val="8D1414"/>
              </a:buClr>
              <a:buSzPct val="143750"/>
              <a:buFont typeface="Arial"/>
              <a:buChar char="•"/>
              <a:tabLst>
                <a:tab pos="756920" algn="l"/>
              </a:tabLst>
            </a:pPr>
            <a:r>
              <a:rPr lang="en-US" sz="2400" dirty="0" smtClean="0">
                <a:latin typeface="Times New Roman"/>
                <a:cs typeface="Times New Roman"/>
              </a:rPr>
              <a:t>Financial </a:t>
            </a:r>
            <a:r>
              <a:rPr lang="en-US" sz="2400" dirty="0">
                <a:latin typeface="Times New Roman"/>
                <a:cs typeface="Times New Roman"/>
              </a:rPr>
              <a:t>Management Survey, </a:t>
            </a:r>
            <a:r>
              <a:rPr sz="2400" dirty="0">
                <a:latin typeface="Times New Roman"/>
                <a:cs typeface="Times New Roman"/>
              </a:rPr>
              <a:t>Evaluation</a:t>
            </a:r>
            <a:r>
              <a:rPr sz="2400" spc="-45" dirty="0">
                <a:latin typeface="Times New Roman"/>
                <a:cs typeface="Times New Roman"/>
              </a:rPr>
              <a:t> </a:t>
            </a:r>
            <a:r>
              <a:rPr sz="2400" spc="-5" dirty="0" smtClean="0">
                <a:latin typeface="Times New Roman"/>
                <a:cs typeface="Times New Roman"/>
              </a:rPr>
              <a:t>briefs</a:t>
            </a:r>
            <a:r>
              <a:rPr lang="en-US" sz="2400" spc="-5" dirty="0" smtClean="0">
                <a:latin typeface="Times New Roman"/>
                <a:cs typeface="Times New Roman"/>
              </a:rPr>
              <a:t> (if applicable)</a:t>
            </a:r>
            <a:r>
              <a:rPr sz="2400" spc="-5" dirty="0" smtClean="0">
                <a:latin typeface="Times New Roman"/>
                <a:cs typeface="Times New Roman"/>
              </a:rPr>
              <a:t>,</a:t>
            </a:r>
            <a:r>
              <a:rPr sz="2400" spc="-20" dirty="0" smtClean="0">
                <a:latin typeface="Times New Roman"/>
                <a:cs typeface="Times New Roman"/>
              </a:rPr>
              <a:t> </a:t>
            </a:r>
            <a:r>
              <a:rPr sz="2400" dirty="0">
                <a:latin typeface="Times New Roman"/>
                <a:cs typeface="Times New Roman"/>
              </a:rPr>
              <a:t>reports,</a:t>
            </a:r>
            <a:r>
              <a:rPr sz="2400" spc="-30" dirty="0">
                <a:latin typeface="Times New Roman"/>
                <a:cs typeface="Times New Roman"/>
              </a:rPr>
              <a:t> </a:t>
            </a:r>
            <a:r>
              <a:rPr sz="2400" dirty="0">
                <a:latin typeface="Times New Roman"/>
                <a:cs typeface="Times New Roman"/>
              </a:rPr>
              <a:t>studies.</a:t>
            </a:r>
            <a:r>
              <a:rPr sz="2400" spc="-25" dirty="0">
                <a:latin typeface="Times New Roman"/>
                <a:cs typeface="Times New Roman"/>
              </a:rPr>
              <a:t> </a:t>
            </a:r>
            <a:r>
              <a:rPr sz="2400" dirty="0">
                <a:latin typeface="Times New Roman"/>
                <a:cs typeface="Times New Roman"/>
              </a:rPr>
              <a:t>Please</a:t>
            </a:r>
            <a:r>
              <a:rPr sz="2400" spc="-15" dirty="0">
                <a:latin typeface="Times New Roman"/>
                <a:cs typeface="Times New Roman"/>
              </a:rPr>
              <a:t> </a:t>
            </a:r>
            <a:r>
              <a:rPr sz="2400" spc="-5" dirty="0">
                <a:latin typeface="Times New Roman"/>
                <a:cs typeface="Times New Roman"/>
              </a:rPr>
              <a:t>refer</a:t>
            </a:r>
            <a:r>
              <a:rPr sz="2400" spc="-15" dirty="0">
                <a:latin typeface="Times New Roman"/>
                <a:cs typeface="Times New Roman"/>
              </a:rPr>
              <a:t> </a:t>
            </a:r>
            <a:r>
              <a:rPr sz="2400" dirty="0">
                <a:latin typeface="Times New Roman"/>
                <a:cs typeface="Times New Roman"/>
              </a:rPr>
              <a:t>to</a:t>
            </a:r>
            <a:r>
              <a:rPr sz="2400" spc="-15" dirty="0">
                <a:latin typeface="Times New Roman"/>
                <a:cs typeface="Times New Roman"/>
              </a:rPr>
              <a:t> </a:t>
            </a:r>
            <a:r>
              <a:rPr sz="2400" dirty="0">
                <a:latin typeface="Times New Roman"/>
                <a:cs typeface="Times New Roman"/>
              </a:rPr>
              <a:t>the </a:t>
            </a:r>
            <a:r>
              <a:rPr sz="2400" spc="-585" dirty="0">
                <a:latin typeface="Times New Roman"/>
                <a:cs typeface="Times New Roman"/>
              </a:rPr>
              <a:t> </a:t>
            </a:r>
            <a:r>
              <a:rPr sz="2400" i="1" dirty="0">
                <a:latin typeface="Times New Roman"/>
                <a:cs typeface="Times New Roman"/>
              </a:rPr>
              <a:t>Evidence </a:t>
            </a:r>
            <a:r>
              <a:rPr sz="2400" i="1" spc="-5" dirty="0">
                <a:latin typeface="Times New Roman"/>
                <a:cs typeface="Times New Roman"/>
              </a:rPr>
              <a:t>Base </a:t>
            </a:r>
            <a:r>
              <a:rPr sz="2400" dirty="0">
                <a:latin typeface="Times New Roman"/>
                <a:cs typeface="Times New Roman"/>
              </a:rPr>
              <a:t>section </a:t>
            </a:r>
            <a:r>
              <a:rPr sz="2400" spc="-5" dirty="0">
                <a:latin typeface="Times New Roman"/>
                <a:cs typeface="Times New Roman"/>
              </a:rPr>
              <a:t>for </a:t>
            </a:r>
            <a:r>
              <a:rPr sz="2400" dirty="0">
                <a:latin typeface="Times New Roman"/>
                <a:cs typeface="Times New Roman"/>
              </a:rPr>
              <a:t>detailed instructions by </a:t>
            </a:r>
            <a:r>
              <a:rPr sz="2400" spc="5" dirty="0">
                <a:latin typeface="Times New Roman"/>
                <a:cs typeface="Times New Roman"/>
              </a:rPr>
              <a:t> </a:t>
            </a:r>
            <a:r>
              <a:rPr sz="2400" dirty="0">
                <a:latin typeface="Times New Roman"/>
                <a:cs typeface="Times New Roman"/>
              </a:rPr>
              <a:t>evidence</a:t>
            </a:r>
            <a:r>
              <a:rPr sz="2400" spc="-40" dirty="0">
                <a:latin typeface="Times New Roman"/>
                <a:cs typeface="Times New Roman"/>
              </a:rPr>
              <a:t> </a:t>
            </a:r>
            <a:r>
              <a:rPr sz="2400" spc="-25" dirty="0">
                <a:latin typeface="Times New Roman"/>
                <a:cs typeface="Times New Roman"/>
              </a:rPr>
              <a:t>tier.</a:t>
            </a:r>
            <a:endParaRPr sz="2400" dirty="0">
              <a:latin typeface="Times New Roman"/>
              <a:cs typeface="Times New Roma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0D9F503-57AC-412F-B8AA-84FB0F17FF2A}"/>
              </a:ext>
            </a:extLst>
          </p:cNvPr>
          <p:cNvSpPr txBox="1"/>
          <p:nvPr/>
        </p:nvSpPr>
        <p:spPr>
          <a:xfrm>
            <a:off x="381000" y="198951"/>
            <a:ext cx="8229600" cy="1077218"/>
          </a:xfrm>
          <a:prstGeom prst="rect">
            <a:avLst/>
          </a:prstGeom>
          <a:noFill/>
        </p:spPr>
        <p:txBody>
          <a:bodyPr wrap="square">
            <a:spAutoFit/>
          </a:bodyPr>
          <a:lstStyle/>
          <a:p>
            <a:pPr algn="ctr"/>
            <a:r>
              <a:rPr lang="en-US" smtClean="0"/>
              <a:t>. </a:t>
            </a:r>
            <a:r>
              <a:rPr lang="en-US" sz="3200" smtClean="0">
                <a:solidFill>
                  <a:srgbClr val="0070C0"/>
                </a:solidFill>
              </a:rPr>
              <a:t>Unique Entity Identifier and System for Award Management (SAM)</a:t>
            </a:r>
            <a:endParaRPr lang="en-US" sz="3200" dirty="0">
              <a:solidFill>
                <a:srgbClr val="0070C0"/>
              </a:solidFill>
            </a:endParaRPr>
          </a:p>
        </p:txBody>
      </p:sp>
      <p:sp>
        <p:nvSpPr>
          <p:cNvPr id="2" name="Rectangle 1"/>
          <p:cNvSpPr/>
          <p:nvPr/>
        </p:nvSpPr>
        <p:spPr>
          <a:xfrm>
            <a:off x="152400" y="1276169"/>
            <a:ext cx="8991600" cy="4893647"/>
          </a:xfrm>
          <a:prstGeom prst="rect">
            <a:avLst/>
          </a:prstGeom>
        </p:spPr>
        <p:txBody>
          <a:bodyPr wrap="square">
            <a:spAutoFit/>
          </a:bodyPr>
          <a:lstStyle/>
          <a:p>
            <a:r>
              <a:rPr lang="en-US" sz="2400" dirty="0"/>
              <a:t>All applicants must register with the </a:t>
            </a:r>
            <a:r>
              <a:rPr lang="en-US" sz="2400" b="1" dirty="0"/>
              <a:t>System for Award Management</a:t>
            </a:r>
            <a:r>
              <a:rPr lang="en-US" sz="2400" dirty="0"/>
              <a:t> (SAM) at https://www.sam.gov/SAM/ and maintain an active SAM registration until the application process is complete. </a:t>
            </a:r>
            <a:r>
              <a:rPr lang="en-US" sz="2400" dirty="0" smtClean="0"/>
              <a:t>AmeriCorps </a:t>
            </a:r>
            <a:r>
              <a:rPr lang="en-US" sz="2400" dirty="0"/>
              <a:t>suggests that applicants finalize a new registration or renew an existing one at least three weeks before the application deadline, to allow time to resolve any issues that may arise. </a:t>
            </a:r>
            <a:r>
              <a:rPr lang="en-US" sz="2400" b="1" dirty="0"/>
              <a:t>Applicants must use their </a:t>
            </a:r>
            <a:r>
              <a:rPr lang="en-US" sz="2400" b="1" dirty="0" err="1"/>
              <a:t>SAMregistered</a:t>
            </a:r>
            <a:r>
              <a:rPr lang="en-US" sz="2400" b="1" dirty="0"/>
              <a:t> legal name and physical address on all grant applications to AmeriCorps. The legal applicant’s name and physical address in </a:t>
            </a:r>
            <a:r>
              <a:rPr lang="en-US" sz="2400" b="1" dirty="0" err="1"/>
              <a:t>eGrants</a:t>
            </a:r>
            <a:r>
              <a:rPr lang="en-US" sz="2400" b="1" dirty="0"/>
              <a:t> must match exactly the applicant’s SAM-registered </a:t>
            </a:r>
            <a:r>
              <a:rPr lang="en-US" sz="2400" b="1" dirty="0" smtClean="0"/>
              <a:t>information.</a:t>
            </a:r>
          </a:p>
          <a:p>
            <a:r>
              <a:rPr lang="en-US" sz="2400" dirty="0"/>
              <a:t>Applications must include an Employer Identification Number. Applications must include a valid </a:t>
            </a:r>
            <a:r>
              <a:rPr lang="en-US" sz="2400" b="1" dirty="0"/>
              <a:t>Unique Entity Identifier </a:t>
            </a:r>
            <a:r>
              <a:rPr lang="en-US" sz="2400" dirty="0"/>
              <a:t>(UEI), which is generated as part of the SAM registration process</a:t>
            </a:r>
            <a:endParaRPr lang="en-US" sz="2400" b="1" dirty="0"/>
          </a:p>
        </p:txBody>
      </p:sp>
    </p:spTree>
    <p:extLst>
      <p:ext uri="{BB962C8B-B14F-4D97-AF65-F5344CB8AC3E}">
        <p14:creationId xmlns:p14="http://schemas.microsoft.com/office/powerpoint/2010/main" val="3326218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533400" y="228641"/>
            <a:ext cx="7924800" cy="750847"/>
          </a:xfrm>
          <a:prstGeom prst="rect">
            <a:avLst/>
          </a:prstGeom>
        </p:spPr>
        <p:txBody>
          <a:bodyPr vert="horz" wrap="square" lIns="0" tIns="12065" rIns="0" bIns="0" rtlCol="0">
            <a:spAutoFit/>
          </a:bodyPr>
          <a:lstStyle/>
          <a:p>
            <a:pPr marL="12700">
              <a:lnSpc>
                <a:spcPct val="100000"/>
              </a:lnSpc>
              <a:spcBef>
                <a:spcPts val="95"/>
              </a:spcBef>
              <a:tabLst>
                <a:tab pos="1781175" algn="l"/>
              </a:tabLst>
            </a:pPr>
            <a:r>
              <a:rPr b="1" spc="-320" dirty="0">
                <a:solidFill>
                  <a:srgbClr val="C00000"/>
                </a:solidFill>
                <a:latin typeface="Corbel"/>
                <a:cs typeface="Corbel"/>
              </a:rPr>
              <a:t>P</a:t>
            </a:r>
            <a:r>
              <a:rPr b="1" spc="-5" dirty="0">
                <a:solidFill>
                  <a:srgbClr val="C00000"/>
                </a:solidFill>
                <a:latin typeface="Corbel"/>
                <a:cs typeface="Corbel"/>
              </a:rPr>
              <a:t>ART</a:t>
            </a:r>
            <a:r>
              <a:rPr b="1" spc="5" dirty="0">
                <a:solidFill>
                  <a:srgbClr val="C00000"/>
                </a:solidFill>
                <a:latin typeface="Corbel"/>
                <a:cs typeface="Corbel"/>
              </a:rPr>
              <a:t> </a:t>
            </a:r>
            <a:r>
              <a:rPr lang="en-US" b="1" spc="-5" dirty="0" smtClean="0">
                <a:solidFill>
                  <a:srgbClr val="C00000"/>
                </a:solidFill>
                <a:latin typeface="Corbel"/>
                <a:cs typeface="Corbel"/>
              </a:rPr>
              <a:t>2   </a:t>
            </a:r>
            <a:r>
              <a:rPr spc="-5" dirty="0" smtClean="0">
                <a:solidFill>
                  <a:srgbClr val="000000"/>
                </a:solidFill>
              </a:rPr>
              <a:t>Se</a:t>
            </a:r>
            <a:r>
              <a:rPr spc="-10" dirty="0" smtClean="0">
                <a:solidFill>
                  <a:srgbClr val="000000"/>
                </a:solidFill>
              </a:rPr>
              <a:t>l</a:t>
            </a:r>
            <a:r>
              <a:rPr spc="-5" dirty="0" smtClean="0">
                <a:solidFill>
                  <a:srgbClr val="000000"/>
                </a:solidFill>
              </a:rPr>
              <a:t>ect</a:t>
            </a:r>
            <a:r>
              <a:rPr spc="-10" dirty="0" smtClean="0">
                <a:solidFill>
                  <a:srgbClr val="000000"/>
                </a:solidFill>
              </a:rPr>
              <a:t>i</a:t>
            </a:r>
            <a:r>
              <a:rPr spc="-5" dirty="0" smtClean="0">
                <a:solidFill>
                  <a:srgbClr val="000000"/>
                </a:solidFill>
              </a:rPr>
              <a:t>on</a:t>
            </a:r>
            <a:r>
              <a:rPr spc="-155" dirty="0" smtClean="0">
                <a:solidFill>
                  <a:srgbClr val="000000"/>
                </a:solidFill>
              </a:rPr>
              <a:t> </a:t>
            </a:r>
            <a:r>
              <a:rPr spc="-10" dirty="0">
                <a:solidFill>
                  <a:srgbClr val="000000"/>
                </a:solidFill>
              </a:rPr>
              <a:t>C</a:t>
            </a:r>
            <a:r>
              <a:rPr spc="-5" dirty="0">
                <a:solidFill>
                  <a:srgbClr val="000000"/>
                </a:solidFill>
              </a:rPr>
              <a:t>r</a:t>
            </a:r>
            <a:r>
              <a:rPr spc="-10" dirty="0">
                <a:solidFill>
                  <a:srgbClr val="000000"/>
                </a:solidFill>
              </a:rPr>
              <a:t>i</a:t>
            </a:r>
            <a:r>
              <a:rPr spc="-5" dirty="0">
                <a:solidFill>
                  <a:srgbClr val="000000"/>
                </a:solidFill>
              </a:rPr>
              <a:t>ter</a:t>
            </a:r>
            <a:r>
              <a:rPr spc="-10" dirty="0">
                <a:solidFill>
                  <a:srgbClr val="000000"/>
                </a:solidFill>
              </a:rPr>
              <a:t>i</a:t>
            </a:r>
            <a:r>
              <a:rPr spc="-5" dirty="0">
                <a:solidFill>
                  <a:srgbClr val="000000"/>
                </a:solidFill>
              </a:rPr>
              <a:t>a</a:t>
            </a:r>
          </a:p>
        </p:txBody>
      </p:sp>
      <p:graphicFrame>
        <p:nvGraphicFramePr>
          <p:cNvPr id="3" name="object 3"/>
          <p:cNvGraphicFramePr>
            <a:graphicFrameLocks noGrp="1"/>
          </p:cNvGraphicFramePr>
          <p:nvPr>
            <p:extLst>
              <p:ext uri="{D42A27DB-BD31-4B8C-83A1-F6EECF244321}">
                <p14:modId xmlns:p14="http://schemas.microsoft.com/office/powerpoint/2010/main" val="811277661"/>
              </p:ext>
            </p:extLst>
          </p:nvPr>
        </p:nvGraphicFramePr>
        <p:xfrm>
          <a:off x="990600" y="1143001"/>
          <a:ext cx="6858634" cy="5065242"/>
        </p:xfrm>
        <a:graphic>
          <a:graphicData uri="http://schemas.openxmlformats.org/drawingml/2006/table">
            <a:tbl>
              <a:tblPr firstRow="1" bandRow="1">
                <a:tableStyleId>{2D5ABB26-0587-4C30-8999-92F81FD0307C}</a:tableStyleId>
              </a:tblPr>
              <a:tblGrid>
                <a:gridCol w="5000947">
                  <a:extLst>
                    <a:ext uri="{9D8B030D-6E8A-4147-A177-3AD203B41FA5}">
                      <a16:colId xmlns:a16="http://schemas.microsoft.com/office/drawing/2014/main" val="20000"/>
                    </a:ext>
                  </a:extLst>
                </a:gridCol>
                <a:gridCol w="1857687">
                  <a:extLst>
                    <a:ext uri="{9D8B030D-6E8A-4147-A177-3AD203B41FA5}">
                      <a16:colId xmlns:a16="http://schemas.microsoft.com/office/drawing/2014/main" val="20001"/>
                    </a:ext>
                  </a:extLst>
                </a:gridCol>
              </a:tblGrid>
              <a:tr h="529655">
                <a:tc>
                  <a:txBody>
                    <a:bodyPr/>
                    <a:lstStyle/>
                    <a:p>
                      <a:pPr marL="68580">
                        <a:lnSpc>
                          <a:spcPct val="100000"/>
                        </a:lnSpc>
                        <a:spcBef>
                          <a:spcPts val="105"/>
                        </a:spcBef>
                      </a:pPr>
                      <a:r>
                        <a:rPr sz="2000" b="1" i="1" spc="-5" dirty="0">
                          <a:solidFill>
                            <a:srgbClr val="202020"/>
                          </a:solidFill>
                          <a:latin typeface="Palatino Linotype"/>
                          <a:cs typeface="Palatino Linotype"/>
                        </a:rPr>
                        <a:t>Category</a:t>
                      </a:r>
                      <a:endParaRPr sz="2000" dirty="0">
                        <a:latin typeface="Palatino Linotype"/>
                        <a:cs typeface="Palatino Linotype"/>
                      </a:endParaRPr>
                    </a:p>
                  </a:txBody>
                  <a:tcPr marL="0" marR="0" marT="13335"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67945">
                        <a:lnSpc>
                          <a:spcPct val="100000"/>
                        </a:lnSpc>
                        <a:spcBef>
                          <a:spcPts val="105"/>
                        </a:spcBef>
                      </a:pPr>
                      <a:r>
                        <a:rPr sz="2000" b="1" i="1" dirty="0">
                          <a:solidFill>
                            <a:srgbClr val="202020"/>
                          </a:solidFill>
                          <a:latin typeface="Palatino Linotype"/>
                          <a:cs typeface="Palatino Linotype"/>
                        </a:rPr>
                        <a:t>Percentage</a:t>
                      </a:r>
                      <a:endParaRPr sz="2000" dirty="0">
                        <a:latin typeface="Palatino Linotype"/>
                        <a:cs typeface="Palatino Linotype"/>
                      </a:endParaRPr>
                    </a:p>
                  </a:txBody>
                  <a:tcPr marL="0" marR="0" marT="1333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33298">
                <a:tc>
                  <a:txBody>
                    <a:bodyPr/>
                    <a:lstStyle/>
                    <a:p>
                      <a:pPr marL="67945">
                        <a:lnSpc>
                          <a:spcPct val="100000"/>
                        </a:lnSpc>
                        <a:spcBef>
                          <a:spcPts val="130"/>
                        </a:spcBef>
                      </a:pPr>
                      <a:r>
                        <a:rPr sz="2000" b="1" dirty="0">
                          <a:solidFill>
                            <a:srgbClr val="D54E08"/>
                          </a:solidFill>
                          <a:latin typeface="Palatino Linotype"/>
                          <a:cs typeface="Palatino Linotype"/>
                        </a:rPr>
                        <a:t>Executive</a:t>
                      </a:r>
                      <a:r>
                        <a:rPr sz="2000" b="1" spc="-50" dirty="0">
                          <a:solidFill>
                            <a:srgbClr val="D54E08"/>
                          </a:solidFill>
                          <a:latin typeface="Palatino Linotype"/>
                          <a:cs typeface="Palatino Linotype"/>
                        </a:rPr>
                        <a:t> </a:t>
                      </a:r>
                      <a:r>
                        <a:rPr sz="2000" b="1" spc="-5" dirty="0">
                          <a:solidFill>
                            <a:srgbClr val="D54E08"/>
                          </a:solidFill>
                          <a:latin typeface="Palatino Linotype"/>
                          <a:cs typeface="Palatino Linotype"/>
                        </a:rPr>
                        <a:t>Summary</a:t>
                      </a:r>
                      <a:endParaRPr sz="2000" dirty="0">
                        <a:latin typeface="Palatino Linotype"/>
                        <a:cs typeface="Palatino Linotype"/>
                      </a:endParaRPr>
                    </a:p>
                  </a:txBody>
                  <a:tcPr marL="0" marR="0" marT="1651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130"/>
                        </a:spcBef>
                      </a:pPr>
                      <a:r>
                        <a:rPr sz="2000" b="1" dirty="0">
                          <a:solidFill>
                            <a:srgbClr val="D54E08"/>
                          </a:solidFill>
                          <a:latin typeface="Palatino Linotype"/>
                          <a:cs typeface="Palatino Linotype"/>
                        </a:rPr>
                        <a:t>0</a:t>
                      </a:r>
                      <a:endParaRPr sz="2000" dirty="0">
                        <a:latin typeface="Palatino Linotype"/>
                        <a:cs typeface="Palatino Linotype"/>
                      </a:endParaRPr>
                    </a:p>
                  </a:txBody>
                  <a:tcPr marL="0" marR="0" marT="16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733069">
                <a:tc>
                  <a:txBody>
                    <a:bodyPr/>
                    <a:lstStyle/>
                    <a:p>
                      <a:pPr marL="67945">
                        <a:lnSpc>
                          <a:spcPct val="100000"/>
                        </a:lnSpc>
                        <a:spcBef>
                          <a:spcPts val="130"/>
                        </a:spcBef>
                      </a:pPr>
                      <a:r>
                        <a:rPr sz="2000" b="1" dirty="0">
                          <a:solidFill>
                            <a:srgbClr val="2B8DAF"/>
                          </a:solidFill>
                          <a:latin typeface="Palatino Linotype"/>
                          <a:cs typeface="Palatino Linotype"/>
                        </a:rPr>
                        <a:t>Program</a:t>
                      </a:r>
                      <a:r>
                        <a:rPr sz="2000" b="1" spc="-45" dirty="0">
                          <a:solidFill>
                            <a:srgbClr val="2B8DAF"/>
                          </a:solidFill>
                          <a:latin typeface="Palatino Linotype"/>
                          <a:cs typeface="Palatino Linotype"/>
                        </a:rPr>
                        <a:t> </a:t>
                      </a:r>
                      <a:r>
                        <a:rPr sz="2000" b="1" dirty="0">
                          <a:solidFill>
                            <a:srgbClr val="2B8DAF"/>
                          </a:solidFill>
                          <a:latin typeface="Palatino Linotype"/>
                          <a:cs typeface="Palatino Linotype"/>
                        </a:rPr>
                        <a:t>Design</a:t>
                      </a:r>
                      <a:endParaRPr sz="2000" dirty="0">
                        <a:latin typeface="Palatino Linotype"/>
                        <a:cs typeface="Palatino Linotype"/>
                      </a:endParaRPr>
                    </a:p>
                    <a:p>
                      <a:pPr marL="354965" indent="-287020">
                        <a:lnSpc>
                          <a:spcPct val="100000"/>
                        </a:lnSpc>
                        <a:buSzPct val="75000"/>
                        <a:buFont typeface="Arial"/>
                        <a:buChar char="•"/>
                        <a:tabLst>
                          <a:tab pos="354965" algn="l"/>
                          <a:tab pos="355600" algn="l"/>
                        </a:tabLst>
                      </a:pPr>
                      <a:r>
                        <a:rPr sz="2000" spc="-5" dirty="0">
                          <a:solidFill>
                            <a:srgbClr val="202020"/>
                          </a:solidFill>
                          <a:latin typeface="Palatino Linotype"/>
                          <a:cs typeface="Palatino Linotype"/>
                        </a:rPr>
                        <a:t>Theory</a:t>
                      </a:r>
                      <a:r>
                        <a:rPr sz="2000" spc="-20" dirty="0">
                          <a:solidFill>
                            <a:srgbClr val="202020"/>
                          </a:solidFill>
                          <a:latin typeface="Palatino Linotype"/>
                          <a:cs typeface="Palatino Linotype"/>
                        </a:rPr>
                        <a:t> </a:t>
                      </a:r>
                      <a:r>
                        <a:rPr sz="2000" spc="-5" dirty="0">
                          <a:solidFill>
                            <a:srgbClr val="202020"/>
                          </a:solidFill>
                          <a:latin typeface="Palatino Linotype"/>
                          <a:cs typeface="Palatino Linotype"/>
                        </a:rPr>
                        <a:t>of</a:t>
                      </a:r>
                      <a:r>
                        <a:rPr sz="2000" spc="-20" dirty="0">
                          <a:solidFill>
                            <a:srgbClr val="202020"/>
                          </a:solidFill>
                          <a:latin typeface="Palatino Linotype"/>
                          <a:cs typeface="Palatino Linotype"/>
                        </a:rPr>
                        <a:t> </a:t>
                      </a:r>
                      <a:r>
                        <a:rPr sz="2000" dirty="0">
                          <a:solidFill>
                            <a:srgbClr val="202020"/>
                          </a:solidFill>
                          <a:latin typeface="Palatino Linotype"/>
                          <a:cs typeface="Palatino Linotype"/>
                        </a:rPr>
                        <a:t>Change</a:t>
                      </a:r>
                      <a:r>
                        <a:rPr sz="2000" spc="-15" dirty="0">
                          <a:solidFill>
                            <a:srgbClr val="202020"/>
                          </a:solidFill>
                          <a:latin typeface="Palatino Linotype"/>
                          <a:cs typeface="Palatino Linotype"/>
                        </a:rPr>
                        <a:t> </a:t>
                      </a:r>
                      <a:r>
                        <a:rPr sz="2000" dirty="0">
                          <a:solidFill>
                            <a:srgbClr val="202020"/>
                          </a:solidFill>
                          <a:latin typeface="Palatino Linotype"/>
                          <a:cs typeface="Palatino Linotype"/>
                        </a:rPr>
                        <a:t>&amp;</a:t>
                      </a:r>
                      <a:r>
                        <a:rPr sz="2000" spc="-15" dirty="0">
                          <a:solidFill>
                            <a:srgbClr val="202020"/>
                          </a:solidFill>
                          <a:latin typeface="Palatino Linotype"/>
                          <a:cs typeface="Palatino Linotype"/>
                        </a:rPr>
                        <a:t> </a:t>
                      </a:r>
                      <a:r>
                        <a:rPr sz="2000" dirty="0">
                          <a:solidFill>
                            <a:srgbClr val="202020"/>
                          </a:solidFill>
                          <a:latin typeface="Palatino Linotype"/>
                          <a:cs typeface="Palatino Linotype"/>
                        </a:rPr>
                        <a:t>Logic</a:t>
                      </a:r>
                      <a:r>
                        <a:rPr sz="2000" spc="-15" dirty="0">
                          <a:solidFill>
                            <a:srgbClr val="202020"/>
                          </a:solidFill>
                          <a:latin typeface="Palatino Linotype"/>
                          <a:cs typeface="Palatino Linotype"/>
                        </a:rPr>
                        <a:t> </a:t>
                      </a:r>
                      <a:r>
                        <a:rPr sz="2000" dirty="0">
                          <a:solidFill>
                            <a:srgbClr val="202020"/>
                          </a:solidFill>
                          <a:latin typeface="Palatino Linotype"/>
                          <a:cs typeface="Palatino Linotype"/>
                        </a:rPr>
                        <a:t>Model</a:t>
                      </a:r>
                      <a:endParaRPr sz="2000" dirty="0">
                        <a:latin typeface="Palatino Linotype"/>
                        <a:cs typeface="Palatino Linotype"/>
                      </a:endParaRPr>
                    </a:p>
                    <a:p>
                      <a:pPr marL="354965" indent="-287020">
                        <a:lnSpc>
                          <a:spcPct val="100000"/>
                        </a:lnSpc>
                        <a:buSzPct val="75000"/>
                        <a:buFont typeface="Arial"/>
                        <a:buChar char="•"/>
                        <a:tabLst>
                          <a:tab pos="354965" algn="l"/>
                          <a:tab pos="355600" algn="l"/>
                        </a:tabLst>
                      </a:pPr>
                      <a:r>
                        <a:rPr sz="2000" dirty="0">
                          <a:solidFill>
                            <a:srgbClr val="202020"/>
                          </a:solidFill>
                          <a:latin typeface="Palatino Linotype"/>
                          <a:cs typeface="Palatino Linotype"/>
                        </a:rPr>
                        <a:t>Evidence</a:t>
                      </a:r>
                      <a:r>
                        <a:rPr sz="2000" spc="-20" dirty="0">
                          <a:solidFill>
                            <a:srgbClr val="202020"/>
                          </a:solidFill>
                          <a:latin typeface="Palatino Linotype"/>
                          <a:cs typeface="Palatino Linotype"/>
                        </a:rPr>
                        <a:t> </a:t>
                      </a:r>
                      <a:r>
                        <a:rPr sz="2000" dirty="0">
                          <a:solidFill>
                            <a:srgbClr val="202020"/>
                          </a:solidFill>
                          <a:latin typeface="Palatino Linotype"/>
                          <a:cs typeface="Palatino Linotype"/>
                        </a:rPr>
                        <a:t>Tier</a:t>
                      </a:r>
                      <a:endParaRPr sz="2000" dirty="0">
                        <a:latin typeface="Palatino Linotype"/>
                        <a:cs typeface="Palatino Linotype"/>
                      </a:endParaRPr>
                    </a:p>
                    <a:p>
                      <a:pPr marL="354965" indent="-287020">
                        <a:lnSpc>
                          <a:spcPct val="100000"/>
                        </a:lnSpc>
                        <a:buSzPct val="75000"/>
                        <a:buFont typeface="Arial"/>
                        <a:buChar char="•"/>
                        <a:tabLst>
                          <a:tab pos="354965" algn="l"/>
                          <a:tab pos="355600" algn="l"/>
                        </a:tabLst>
                      </a:pPr>
                      <a:r>
                        <a:rPr sz="2000" dirty="0">
                          <a:solidFill>
                            <a:srgbClr val="202020"/>
                          </a:solidFill>
                          <a:latin typeface="Palatino Linotype"/>
                          <a:cs typeface="Palatino Linotype"/>
                        </a:rPr>
                        <a:t>Evidence</a:t>
                      </a:r>
                      <a:r>
                        <a:rPr sz="2000" spc="-20" dirty="0">
                          <a:solidFill>
                            <a:srgbClr val="202020"/>
                          </a:solidFill>
                          <a:latin typeface="Palatino Linotype"/>
                          <a:cs typeface="Palatino Linotype"/>
                        </a:rPr>
                        <a:t> </a:t>
                      </a:r>
                      <a:r>
                        <a:rPr sz="2000" dirty="0">
                          <a:solidFill>
                            <a:srgbClr val="202020"/>
                          </a:solidFill>
                          <a:latin typeface="Palatino Linotype"/>
                          <a:cs typeface="Palatino Linotype"/>
                        </a:rPr>
                        <a:t>Quality</a:t>
                      </a:r>
                      <a:endParaRPr sz="2000" dirty="0">
                        <a:latin typeface="Palatino Linotype"/>
                        <a:cs typeface="Palatino Linotype"/>
                      </a:endParaRPr>
                    </a:p>
                    <a:p>
                      <a:pPr marL="354965" indent="-287020">
                        <a:lnSpc>
                          <a:spcPct val="100000"/>
                        </a:lnSpc>
                        <a:buSzPct val="75000"/>
                        <a:buFont typeface="Arial"/>
                        <a:buChar char="•"/>
                        <a:tabLst>
                          <a:tab pos="354965" algn="l"/>
                          <a:tab pos="355600" algn="l"/>
                        </a:tabLst>
                      </a:pPr>
                      <a:r>
                        <a:rPr sz="2000" spc="-5" dirty="0">
                          <a:solidFill>
                            <a:srgbClr val="202020"/>
                          </a:solidFill>
                          <a:latin typeface="Palatino Linotype"/>
                          <a:cs typeface="Palatino Linotype"/>
                        </a:rPr>
                        <a:t>Notice</a:t>
                      </a:r>
                      <a:r>
                        <a:rPr sz="2000" spc="-25" dirty="0">
                          <a:solidFill>
                            <a:srgbClr val="202020"/>
                          </a:solidFill>
                          <a:latin typeface="Palatino Linotype"/>
                          <a:cs typeface="Palatino Linotype"/>
                        </a:rPr>
                        <a:t> </a:t>
                      </a:r>
                      <a:r>
                        <a:rPr sz="2000" dirty="0">
                          <a:solidFill>
                            <a:srgbClr val="202020"/>
                          </a:solidFill>
                          <a:latin typeface="Palatino Linotype"/>
                          <a:cs typeface="Palatino Linotype"/>
                        </a:rPr>
                        <a:t>Priority</a:t>
                      </a:r>
                      <a:endParaRPr sz="2000" dirty="0">
                        <a:latin typeface="Palatino Linotype"/>
                        <a:cs typeface="Palatino Linotype"/>
                      </a:endParaRPr>
                    </a:p>
                    <a:p>
                      <a:pPr marL="354965" indent="-287020">
                        <a:lnSpc>
                          <a:spcPct val="100000"/>
                        </a:lnSpc>
                        <a:buSzPct val="75000"/>
                        <a:buFont typeface="Arial"/>
                        <a:buChar char="•"/>
                        <a:tabLst>
                          <a:tab pos="354965" algn="l"/>
                          <a:tab pos="355600" algn="l"/>
                        </a:tabLst>
                      </a:pPr>
                      <a:r>
                        <a:rPr sz="2000" dirty="0">
                          <a:solidFill>
                            <a:srgbClr val="202020"/>
                          </a:solidFill>
                          <a:latin typeface="Palatino Linotype"/>
                          <a:cs typeface="Palatino Linotype"/>
                        </a:rPr>
                        <a:t>Member</a:t>
                      </a:r>
                      <a:r>
                        <a:rPr sz="2000" spc="-20" dirty="0">
                          <a:solidFill>
                            <a:srgbClr val="202020"/>
                          </a:solidFill>
                          <a:latin typeface="Palatino Linotype"/>
                          <a:cs typeface="Palatino Linotype"/>
                        </a:rPr>
                        <a:t> </a:t>
                      </a:r>
                      <a:r>
                        <a:rPr sz="2000" dirty="0">
                          <a:solidFill>
                            <a:srgbClr val="202020"/>
                          </a:solidFill>
                          <a:latin typeface="Palatino Linotype"/>
                          <a:cs typeface="Palatino Linotype"/>
                        </a:rPr>
                        <a:t>Experience</a:t>
                      </a:r>
                      <a:endParaRPr sz="2000" dirty="0">
                        <a:latin typeface="Palatino Linotype"/>
                        <a:cs typeface="Palatino Linotype"/>
                      </a:endParaRPr>
                    </a:p>
                  </a:txBody>
                  <a:tcPr marL="0" marR="0" marT="1651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130"/>
                        </a:spcBef>
                      </a:pPr>
                      <a:r>
                        <a:rPr sz="2000" b="1" dirty="0">
                          <a:solidFill>
                            <a:srgbClr val="2B8DAF"/>
                          </a:solidFill>
                          <a:latin typeface="Palatino Linotype"/>
                          <a:cs typeface="Palatino Linotype"/>
                        </a:rPr>
                        <a:t>Total</a:t>
                      </a:r>
                      <a:r>
                        <a:rPr sz="2000" b="1" spc="-40" dirty="0">
                          <a:solidFill>
                            <a:srgbClr val="2B8DAF"/>
                          </a:solidFill>
                          <a:latin typeface="Palatino Linotype"/>
                          <a:cs typeface="Palatino Linotype"/>
                        </a:rPr>
                        <a:t> </a:t>
                      </a:r>
                      <a:r>
                        <a:rPr sz="2000" b="1" spc="5" dirty="0">
                          <a:solidFill>
                            <a:srgbClr val="2B8DAF"/>
                          </a:solidFill>
                          <a:latin typeface="Palatino Linotype"/>
                          <a:cs typeface="Palatino Linotype"/>
                        </a:rPr>
                        <a:t>50%</a:t>
                      </a:r>
                      <a:endParaRPr sz="2000" dirty="0">
                        <a:latin typeface="Palatino Linotype"/>
                        <a:cs typeface="Palatino Linotype"/>
                      </a:endParaRPr>
                    </a:p>
                    <a:p>
                      <a:pPr marL="67945">
                        <a:lnSpc>
                          <a:spcPct val="100000"/>
                        </a:lnSpc>
                      </a:pPr>
                      <a:r>
                        <a:rPr lang="en-US" sz="2000" dirty="0">
                          <a:solidFill>
                            <a:srgbClr val="202020"/>
                          </a:solidFill>
                          <a:latin typeface="Palatino Linotype"/>
                          <a:cs typeface="Palatino Linotype"/>
                        </a:rPr>
                        <a:t> </a:t>
                      </a:r>
                      <a:r>
                        <a:rPr sz="2000" dirty="0">
                          <a:solidFill>
                            <a:srgbClr val="202020"/>
                          </a:solidFill>
                          <a:latin typeface="Palatino Linotype"/>
                          <a:cs typeface="Palatino Linotype"/>
                        </a:rPr>
                        <a:t>24</a:t>
                      </a:r>
                      <a:r>
                        <a:rPr sz="2000" spc="-85" dirty="0">
                          <a:solidFill>
                            <a:srgbClr val="202020"/>
                          </a:solidFill>
                          <a:latin typeface="Palatino Linotype"/>
                          <a:cs typeface="Palatino Linotype"/>
                        </a:rPr>
                        <a:t> </a:t>
                      </a:r>
                      <a:r>
                        <a:rPr sz="2000" spc="-5" dirty="0">
                          <a:solidFill>
                            <a:srgbClr val="202020"/>
                          </a:solidFill>
                          <a:latin typeface="Palatino Linotype"/>
                          <a:cs typeface="Palatino Linotype"/>
                        </a:rPr>
                        <a:t>points</a:t>
                      </a:r>
                      <a:endParaRPr sz="2000" dirty="0">
                        <a:latin typeface="Palatino Linotype"/>
                        <a:cs typeface="Palatino Linotype"/>
                      </a:endParaRPr>
                    </a:p>
                    <a:p>
                      <a:pPr marL="67945">
                        <a:lnSpc>
                          <a:spcPct val="100000"/>
                        </a:lnSpc>
                      </a:pPr>
                      <a:r>
                        <a:rPr lang="en-US" sz="2000" spc="0" baseline="0" dirty="0">
                          <a:solidFill>
                            <a:srgbClr val="202020"/>
                          </a:solidFill>
                          <a:latin typeface="Palatino Linotype"/>
                          <a:cs typeface="Palatino Linotype"/>
                        </a:rPr>
                        <a:t> 12 </a:t>
                      </a:r>
                      <a:r>
                        <a:rPr sz="2000" spc="-85" dirty="0">
                          <a:solidFill>
                            <a:srgbClr val="202020"/>
                          </a:solidFill>
                          <a:latin typeface="Palatino Linotype"/>
                          <a:cs typeface="Palatino Linotype"/>
                        </a:rPr>
                        <a:t> </a:t>
                      </a:r>
                      <a:r>
                        <a:rPr sz="2000" spc="-5" dirty="0">
                          <a:solidFill>
                            <a:srgbClr val="202020"/>
                          </a:solidFill>
                          <a:latin typeface="Palatino Linotype"/>
                          <a:cs typeface="Palatino Linotype"/>
                        </a:rPr>
                        <a:t>points</a:t>
                      </a:r>
                      <a:endParaRPr sz="2000" dirty="0">
                        <a:latin typeface="Palatino Linotype"/>
                        <a:cs typeface="Palatino Linotype"/>
                      </a:endParaRPr>
                    </a:p>
                    <a:p>
                      <a:pPr marL="194945">
                        <a:lnSpc>
                          <a:spcPct val="100000"/>
                        </a:lnSpc>
                      </a:pPr>
                      <a:r>
                        <a:rPr lang="en-US" sz="2000" dirty="0">
                          <a:solidFill>
                            <a:srgbClr val="202020"/>
                          </a:solidFill>
                          <a:latin typeface="Palatino Linotype"/>
                          <a:cs typeface="Palatino Linotype"/>
                        </a:rPr>
                        <a:t> </a:t>
                      </a:r>
                      <a:r>
                        <a:rPr sz="2000" dirty="0">
                          <a:solidFill>
                            <a:srgbClr val="202020"/>
                          </a:solidFill>
                          <a:latin typeface="Palatino Linotype"/>
                          <a:cs typeface="Palatino Linotype"/>
                        </a:rPr>
                        <a:t>8</a:t>
                      </a:r>
                      <a:r>
                        <a:rPr sz="2000" spc="-85" dirty="0">
                          <a:solidFill>
                            <a:srgbClr val="202020"/>
                          </a:solidFill>
                          <a:latin typeface="Palatino Linotype"/>
                          <a:cs typeface="Palatino Linotype"/>
                        </a:rPr>
                        <a:t> </a:t>
                      </a:r>
                      <a:r>
                        <a:rPr sz="2000" spc="-5" dirty="0">
                          <a:solidFill>
                            <a:srgbClr val="202020"/>
                          </a:solidFill>
                          <a:latin typeface="Palatino Linotype"/>
                          <a:cs typeface="Palatino Linotype"/>
                        </a:rPr>
                        <a:t>points</a:t>
                      </a:r>
                      <a:endParaRPr sz="2000" dirty="0">
                        <a:latin typeface="Palatino Linotype"/>
                        <a:cs typeface="Palatino Linotype"/>
                      </a:endParaRPr>
                    </a:p>
                    <a:p>
                      <a:pPr marL="194945">
                        <a:lnSpc>
                          <a:spcPct val="100000"/>
                        </a:lnSpc>
                      </a:pPr>
                      <a:r>
                        <a:rPr lang="en-US" sz="2000" dirty="0">
                          <a:solidFill>
                            <a:srgbClr val="202020"/>
                          </a:solidFill>
                          <a:latin typeface="Palatino Linotype"/>
                          <a:cs typeface="Palatino Linotype"/>
                        </a:rPr>
                        <a:t> </a:t>
                      </a:r>
                      <a:r>
                        <a:rPr sz="2000" dirty="0">
                          <a:solidFill>
                            <a:srgbClr val="202020"/>
                          </a:solidFill>
                          <a:latin typeface="Palatino Linotype"/>
                          <a:cs typeface="Palatino Linotype"/>
                        </a:rPr>
                        <a:t>0</a:t>
                      </a:r>
                      <a:r>
                        <a:rPr sz="2000" spc="-85" dirty="0">
                          <a:solidFill>
                            <a:srgbClr val="202020"/>
                          </a:solidFill>
                          <a:latin typeface="Palatino Linotype"/>
                          <a:cs typeface="Palatino Linotype"/>
                        </a:rPr>
                        <a:t> </a:t>
                      </a:r>
                      <a:r>
                        <a:rPr sz="2000" spc="-5" dirty="0">
                          <a:solidFill>
                            <a:srgbClr val="202020"/>
                          </a:solidFill>
                          <a:latin typeface="Palatino Linotype"/>
                          <a:cs typeface="Palatino Linotype"/>
                        </a:rPr>
                        <a:t>points</a:t>
                      </a:r>
                      <a:endParaRPr lang="en-US" sz="2000" spc="0" dirty="0">
                        <a:solidFill>
                          <a:schemeClr val="tx1"/>
                        </a:solidFill>
                        <a:latin typeface="Palatino Linotype"/>
                        <a:cs typeface="Palatino Linotype"/>
                      </a:endParaRPr>
                    </a:p>
                    <a:p>
                      <a:pPr marL="194945">
                        <a:lnSpc>
                          <a:spcPct val="100000"/>
                        </a:lnSpc>
                      </a:pPr>
                      <a:r>
                        <a:rPr lang="en-US" sz="2000" spc="0" baseline="0" dirty="0">
                          <a:solidFill>
                            <a:schemeClr val="tx1"/>
                          </a:solidFill>
                          <a:latin typeface="Palatino Linotype"/>
                          <a:cs typeface="Palatino Linotype"/>
                        </a:rPr>
                        <a:t>6 </a:t>
                      </a:r>
                      <a:r>
                        <a:rPr sz="2000" spc="-85" dirty="0">
                          <a:solidFill>
                            <a:srgbClr val="202020"/>
                          </a:solidFill>
                          <a:latin typeface="Palatino Linotype"/>
                          <a:cs typeface="Palatino Linotype"/>
                        </a:rPr>
                        <a:t> </a:t>
                      </a:r>
                      <a:r>
                        <a:rPr sz="2000" spc="-5" dirty="0">
                          <a:solidFill>
                            <a:srgbClr val="202020"/>
                          </a:solidFill>
                          <a:latin typeface="Palatino Linotype"/>
                          <a:cs typeface="Palatino Linotype"/>
                        </a:rPr>
                        <a:t>points</a:t>
                      </a:r>
                      <a:endParaRPr sz="2000" dirty="0">
                        <a:latin typeface="Palatino Linotype"/>
                        <a:cs typeface="Palatino Linotype"/>
                      </a:endParaRPr>
                    </a:p>
                  </a:txBody>
                  <a:tcPr marL="0" marR="0" marT="16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446808">
                <a:tc>
                  <a:txBody>
                    <a:bodyPr/>
                    <a:lstStyle/>
                    <a:p>
                      <a:pPr marL="67945">
                        <a:lnSpc>
                          <a:spcPts val="2400"/>
                        </a:lnSpc>
                        <a:spcBef>
                          <a:spcPts val="130"/>
                        </a:spcBef>
                      </a:pPr>
                      <a:r>
                        <a:rPr sz="2000" b="1" spc="-5" dirty="0">
                          <a:solidFill>
                            <a:srgbClr val="8D1414"/>
                          </a:solidFill>
                          <a:latin typeface="Palatino Linotype"/>
                          <a:cs typeface="Palatino Linotype"/>
                        </a:rPr>
                        <a:t>Organizational</a:t>
                      </a:r>
                      <a:r>
                        <a:rPr sz="2000" b="1" spc="-45" dirty="0">
                          <a:solidFill>
                            <a:srgbClr val="8D1414"/>
                          </a:solidFill>
                          <a:latin typeface="Palatino Linotype"/>
                          <a:cs typeface="Palatino Linotype"/>
                        </a:rPr>
                        <a:t> </a:t>
                      </a:r>
                      <a:r>
                        <a:rPr sz="2000" b="1" dirty="0">
                          <a:solidFill>
                            <a:srgbClr val="8D1414"/>
                          </a:solidFill>
                          <a:latin typeface="Palatino Linotype"/>
                          <a:cs typeface="Palatino Linotype"/>
                        </a:rPr>
                        <a:t>Capability</a:t>
                      </a:r>
                      <a:endParaRPr sz="2000" dirty="0">
                        <a:latin typeface="Palatino Linotype"/>
                        <a:cs typeface="Palatino Linotype"/>
                      </a:endParaRPr>
                    </a:p>
                    <a:p>
                      <a:pPr marL="354965" indent="-287020">
                        <a:lnSpc>
                          <a:spcPts val="2400"/>
                        </a:lnSpc>
                        <a:buClr>
                          <a:srgbClr val="202020"/>
                        </a:buClr>
                        <a:buSzPct val="75000"/>
                        <a:buFont typeface="Arial"/>
                        <a:buChar char="•"/>
                        <a:tabLst>
                          <a:tab pos="354965" algn="l"/>
                          <a:tab pos="355600" algn="l"/>
                        </a:tabLst>
                      </a:pPr>
                      <a:r>
                        <a:rPr sz="2000" dirty="0">
                          <a:latin typeface="Palatino Linotype"/>
                          <a:cs typeface="Palatino Linotype"/>
                        </a:rPr>
                        <a:t>Organizational</a:t>
                      </a:r>
                      <a:r>
                        <a:rPr sz="2000" spc="-45" dirty="0">
                          <a:latin typeface="Palatino Linotype"/>
                          <a:cs typeface="Palatino Linotype"/>
                        </a:rPr>
                        <a:t> </a:t>
                      </a:r>
                      <a:r>
                        <a:rPr sz="2000" dirty="0">
                          <a:latin typeface="Palatino Linotype"/>
                          <a:cs typeface="Palatino Linotype"/>
                        </a:rPr>
                        <a:t>Background</a:t>
                      </a:r>
                      <a:r>
                        <a:rPr sz="2000" spc="-45" dirty="0">
                          <a:latin typeface="Palatino Linotype"/>
                          <a:cs typeface="Palatino Linotype"/>
                        </a:rPr>
                        <a:t> </a:t>
                      </a:r>
                      <a:r>
                        <a:rPr sz="2000" dirty="0">
                          <a:latin typeface="Palatino Linotype"/>
                          <a:cs typeface="Palatino Linotype"/>
                        </a:rPr>
                        <a:t>&amp;</a:t>
                      </a:r>
                      <a:r>
                        <a:rPr sz="2000" spc="-20" dirty="0">
                          <a:latin typeface="Palatino Linotype"/>
                          <a:cs typeface="Palatino Linotype"/>
                        </a:rPr>
                        <a:t> </a:t>
                      </a:r>
                      <a:r>
                        <a:rPr sz="2000" dirty="0">
                          <a:latin typeface="Palatino Linotype"/>
                          <a:cs typeface="Palatino Linotype"/>
                        </a:rPr>
                        <a:t>Staffing</a:t>
                      </a:r>
                    </a:p>
                    <a:p>
                      <a:pPr marL="354965" indent="-287020">
                        <a:lnSpc>
                          <a:spcPct val="100000"/>
                        </a:lnSpc>
                        <a:buClr>
                          <a:srgbClr val="202020"/>
                        </a:buClr>
                        <a:buSzPct val="75000"/>
                        <a:buFont typeface="Arial"/>
                        <a:buChar char="•"/>
                        <a:tabLst>
                          <a:tab pos="354965" algn="l"/>
                          <a:tab pos="355600" algn="l"/>
                        </a:tabLst>
                      </a:pPr>
                      <a:r>
                        <a:rPr sz="2000" spc="-5" dirty="0">
                          <a:latin typeface="Palatino Linotype"/>
                          <a:cs typeface="Palatino Linotype"/>
                        </a:rPr>
                        <a:t>Compliance</a:t>
                      </a:r>
                      <a:r>
                        <a:rPr sz="2000" spc="-20" dirty="0">
                          <a:latin typeface="Palatino Linotype"/>
                          <a:cs typeface="Palatino Linotype"/>
                        </a:rPr>
                        <a:t> </a:t>
                      </a:r>
                      <a:r>
                        <a:rPr sz="2000" dirty="0">
                          <a:latin typeface="Palatino Linotype"/>
                          <a:cs typeface="Palatino Linotype"/>
                        </a:rPr>
                        <a:t>and</a:t>
                      </a:r>
                      <a:r>
                        <a:rPr sz="2000" spc="-10" dirty="0">
                          <a:latin typeface="Palatino Linotype"/>
                          <a:cs typeface="Palatino Linotype"/>
                        </a:rPr>
                        <a:t> </a:t>
                      </a:r>
                      <a:r>
                        <a:rPr sz="2000" spc="-5" dirty="0">
                          <a:latin typeface="Palatino Linotype"/>
                          <a:cs typeface="Palatino Linotype"/>
                        </a:rPr>
                        <a:t>Accountability</a:t>
                      </a:r>
                      <a:endParaRPr sz="2000" dirty="0">
                        <a:latin typeface="Palatino Linotype"/>
                        <a:cs typeface="Palatino Linotype"/>
                      </a:endParaRPr>
                    </a:p>
                    <a:p>
                      <a:pPr marL="354965" indent="-287020">
                        <a:lnSpc>
                          <a:spcPct val="100000"/>
                        </a:lnSpc>
                        <a:buClr>
                          <a:srgbClr val="202020"/>
                        </a:buClr>
                        <a:buSzPct val="75000"/>
                        <a:buFont typeface="Arial"/>
                        <a:buChar char="•"/>
                        <a:tabLst>
                          <a:tab pos="354965" algn="l"/>
                          <a:tab pos="355600" algn="l"/>
                        </a:tabLst>
                      </a:pPr>
                      <a:r>
                        <a:rPr sz="2000" dirty="0" smtClean="0">
                          <a:latin typeface="Palatino Linotype"/>
                          <a:cs typeface="Palatino Linotype"/>
                        </a:rPr>
                        <a:t>Member</a:t>
                      </a:r>
                      <a:r>
                        <a:rPr sz="2000" spc="-20" dirty="0" smtClean="0">
                          <a:latin typeface="Palatino Linotype"/>
                          <a:cs typeface="Palatino Linotype"/>
                        </a:rPr>
                        <a:t> </a:t>
                      </a:r>
                      <a:r>
                        <a:rPr sz="2000" dirty="0">
                          <a:latin typeface="Palatino Linotype"/>
                          <a:cs typeface="Palatino Linotype"/>
                        </a:rPr>
                        <a:t>Supervision</a:t>
                      </a:r>
                    </a:p>
                  </a:txBody>
                  <a:tcPr marL="0" marR="0" marT="1651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130"/>
                        </a:spcBef>
                      </a:pPr>
                      <a:r>
                        <a:rPr sz="2000" b="1" dirty="0">
                          <a:solidFill>
                            <a:srgbClr val="8D1414"/>
                          </a:solidFill>
                          <a:latin typeface="Palatino Linotype"/>
                          <a:cs typeface="Palatino Linotype"/>
                        </a:rPr>
                        <a:t>Total</a:t>
                      </a:r>
                      <a:r>
                        <a:rPr sz="2000" b="1" spc="-40" dirty="0">
                          <a:solidFill>
                            <a:srgbClr val="8D1414"/>
                          </a:solidFill>
                          <a:latin typeface="Palatino Linotype"/>
                          <a:cs typeface="Palatino Linotype"/>
                        </a:rPr>
                        <a:t> </a:t>
                      </a:r>
                      <a:r>
                        <a:rPr sz="2000" b="1" spc="5" dirty="0">
                          <a:solidFill>
                            <a:srgbClr val="8D1414"/>
                          </a:solidFill>
                          <a:latin typeface="Palatino Linotype"/>
                          <a:cs typeface="Palatino Linotype"/>
                        </a:rPr>
                        <a:t>25%</a:t>
                      </a:r>
                      <a:endParaRPr sz="2000" dirty="0">
                        <a:latin typeface="Palatino Linotype"/>
                        <a:cs typeface="Palatino Linotype"/>
                      </a:endParaRPr>
                    </a:p>
                    <a:p>
                      <a:pPr marL="194945">
                        <a:lnSpc>
                          <a:spcPct val="100000"/>
                        </a:lnSpc>
                      </a:pPr>
                      <a:r>
                        <a:rPr lang="en-US" sz="2000" spc="0" dirty="0" smtClean="0">
                          <a:latin typeface="Palatino Linotype"/>
                          <a:cs typeface="Palatino Linotype"/>
                        </a:rPr>
                        <a:t>13</a:t>
                      </a:r>
                      <a:r>
                        <a:rPr sz="2000" spc="-85" dirty="0" smtClean="0">
                          <a:latin typeface="Palatino Linotype"/>
                          <a:cs typeface="Palatino Linotype"/>
                        </a:rPr>
                        <a:t> </a:t>
                      </a:r>
                      <a:r>
                        <a:rPr sz="2000" spc="-5" dirty="0">
                          <a:latin typeface="Palatino Linotype"/>
                          <a:cs typeface="Palatino Linotype"/>
                        </a:rPr>
                        <a:t>points</a:t>
                      </a:r>
                      <a:endParaRPr sz="2000" dirty="0">
                        <a:latin typeface="Palatino Linotype"/>
                        <a:cs typeface="Palatino Linotype"/>
                      </a:endParaRPr>
                    </a:p>
                    <a:p>
                      <a:pPr marL="194945">
                        <a:lnSpc>
                          <a:spcPct val="100000"/>
                        </a:lnSpc>
                      </a:pPr>
                      <a:r>
                        <a:rPr sz="2000" dirty="0">
                          <a:latin typeface="Palatino Linotype"/>
                          <a:cs typeface="Palatino Linotype"/>
                        </a:rPr>
                        <a:t>8</a:t>
                      </a:r>
                      <a:r>
                        <a:rPr sz="2000" spc="-85" dirty="0">
                          <a:latin typeface="Palatino Linotype"/>
                          <a:cs typeface="Palatino Linotype"/>
                        </a:rPr>
                        <a:t> </a:t>
                      </a:r>
                      <a:r>
                        <a:rPr sz="2000" spc="-5" dirty="0">
                          <a:latin typeface="Palatino Linotype"/>
                          <a:cs typeface="Palatino Linotype"/>
                        </a:rPr>
                        <a:t>points</a:t>
                      </a:r>
                      <a:endParaRPr sz="2000" dirty="0">
                        <a:latin typeface="Palatino Linotype"/>
                        <a:cs typeface="Palatino Linotype"/>
                      </a:endParaRPr>
                    </a:p>
                    <a:p>
                      <a:pPr marL="194945">
                        <a:lnSpc>
                          <a:spcPct val="100000"/>
                        </a:lnSpc>
                      </a:pPr>
                      <a:r>
                        <a:rPr sz="2000" dirty="0" smtClean="0">
                          <a:latin typeface="Palatino Linotype"/>
                          <a:cs typeface="Palatino Linotype"/>
                        </a:rPr>
                        <a:t>4</a:t>
                      </a:r>
                      <a:r>
                        <a:rPr sz="2000" spc="-85" dirty="0" smtClean="0">
                          <a:latin typeface="Palatino Linotype"/>
                          <a:cs typeface="Palatino Linotype"/>
                        </a:rPr>
                        <a:t> </a:t>
                      </a:r>
                      <a:r>
                        <a:rPr sz="2000" spc="-5" dirty="0">
                          <a:latin typeface="Palatino Linotype"/>
                          <a:cs typeface="Palatino Linotype"/>
                        </a:rPr>
                        <a:t>points</a:t>
                      </a:r>
                      <a:endParaRPr sz="2000" dirty="0">
                        <a:latin typeface="Palatino Linotype"/>
                        <a:cs typeface="Palatino Linotype"/>
                      </a:endParaRPr>
                    </a:p>
                  </a:txBody>
                  <a:tcPr marL="0" marR="0" marT="16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810171">
                <a:tc>
                  <a:txBody>
                    <a:bodyPr/>
                    <a:lstStyle/>
                    <a:p>
                      <a:pPr marL="67945">
                        <a:lnSpc>
                          <a:spcPct val="100000"/>
                        </a:lnSpc>
                        <a:spcBef>
                          <a:spcPts val="130"/>
                        </a:spcBef>
                      </a:pPr>
                      <a:r>
                        <a:rPr sz="2000" b="1" spc="-5" dirty="0">
                          <a:solidFill>
                            <a:srgbClr val="459381"/>
                          </a:solidFill>
                          <a:latin typeface="Palatino Linotype"/>
                          <a:cs typeface="Palatino Linotype"/>
                        </a:rPr>
                        <a:t>Cost-Effectiveness</a:t>
                      </a:r>
                      <a:r>
                        <a:rPr sz="2000" b="1" spc="-30" dirty="0">
                          <a:solidFill>
                            <a:srgbClr val="459381"/>
                          </a:solidFill>
                          <a:latin typeface="Palatino Linotype"/>
                          <a:cs typeface="Palatino Linotype"/>
                        </a:rPr>
                        <a:t> </a:t>
                      </a:r>
                      <a:r>
                        <a:rPr sz="2000" b="1" dirty="0">
                          <a:solidFill>
                            <a:srgbClr val="459381"/>
                          </a:solidFill>
                          <a:latin typeface="Palatino Linotype"/>
                          <a:cs typeface="Palatino Linotype"/>
                        </a:rPr>
                        <a:t>and</a:t>
                      </a:r>
                      <a:r>
                        <a:rPr sz="2000" b="1" spc="-5" dirty="0">
                          <a:solidFill>
                            <a:srgbClr val="459381"/>
                          </a:solidFill>
                          <a:latin typeface="Palatino Linotype"/>
                          <a:cs typeface="Palatino Linotype"/>
                        </a:rPr>
                        <a:t> </a:t>
                      </a:r>
                      <a:r>
                        <a:rPr sz="2000" b="1" dirty="0">
                          <a:solidFill>
                            <a:srgbClr val="459381"/>
                          </a:solidFill>
                          <a:latin typeface="Palatino Linotype"/>
                          <a:cs typeface="Palatino Linotype"/>
                        </a:rPr>
                        <a:t>Budget Adequacy</a:t>
                      </a:r>
                      <a:endParaRPr sz="2000" dirty="0">
                        <a:latin typeface="Palatino Linotype"/>
                        <a:cs typeface="Palatino Linotype"/>
                      </a:endParaRPr>
                    </a:p>
                  </a:txBody>
                  <a:tcPr marL="0" marR="0" marT="16510" marB="0">
                    <a:lnL w="28575">
                      <a:solidFill>
                        <a:srgbClr val="000000"/>
                      </a:solidFill>
                      <a:prstDash val="solid"/>
                    </a:lnL>
                    <a:lnR w="12700">
                      <a:solidFill>
                        <a:srgbClr val="000000"/>
                      </a:solidFill>
                      <a:prstDash val="solid"/>
                    </a:lnR>
                    <a:lnT w="12700">
                      <a:solidFill>
                        <a:srgbClr val="000000"/>
                      </a:solidFill>
                      <a:prstDash val="solid"/>
                    </a:lnT>
                  </a:tcPr>
                </a:tc>
                <a:tc>
                  <a:txBody>
                    <a:bodyPr/>
                    <a:lstStyle/>
                    <a:p>
                      <a:pPr marL="67945">
                        <a:lnSpc>
                          <a:spcPct val="100000"/>
                        </a:lnSpc>
                        <a:spcBef>
                          <a:spcPts val="130"/>
                        </a:spcBef>
                      </a:pPr>
                      <a:r>
                        <a:rPr sz="2000" b="1" dirty="0">
                          <a:solidFill>
                            <a:srgbClr val="459381"/>
                          </a:solidFill>
                          <a:latin typeface="Palatino Linotype"/>
                          <a:cs typeface="Palatino Linotype"/>
                        </a:rPr>
                        <a:t>Total</a:t>
                      </a:r>
                      <a:r>
                        <a:rPr sz="2000" b="1" spc="-40" dirty="0">
                          <a:solidFill>
                            <a:srgbClr val="459381"/>
                          </a:solidFill>
                          <a:latin typeface="Palatino Linotype"/>
                          <a:cs typeface="Palatino Linotype"/>
                        </a:rPr>
                        <a:t> </a:t>
                      </a:r>
                      <a:r>
                        <a:rPr sz="2000" b="1" spc="5" dirty="0">
                          <a:solidFill>
                            <a:srgbClr val="459381"/>
                          </a:solidFill>
                          <a:latin typeface="Palatino Linotype"/>
                          <a:cs typeface="Palatino Linotype"/>
                        </a:rPr>
                        <a:t>25%</a:t>
                      </a:r>
                      <a:endParaRPr sz="2000" dirty="0">
                        <a:latin typeface="Palatino Linotype"/>
                        <a:cs typeface="Palatino Linotype"/>
                      </a:endParaRPr>
                    </a:p>
                  </a:txBody>
                  <a:tcPr marL="0" marR="0" marT="16510" marB="0">
                    <a:lnL w="12700">
                      <a:solidFill>
                        <a:srgbClr val="000000"/>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About Public Health AmeriCorps</a:t>
            </a:r>
            <a:r>
              <a:rPr lang="en-US" dirty="0"/>
              <a:t/>
            </a:r>
            <a:br>
              <a:rPr lang="en-US" dirty="0"/>
            </a:br>
            <a:endParaRPr lang="en-US" dirty="0"/>
          </a:p>
        </p:txBody>
      </p:sp>
      <p:sp>
        <p:nvSpPr>
          <p:cNvPr id="3" name="Content Placeholder 2"/>
          <p:cNvSpPr>
            <a:spLocks noGrp="1"/>
          </p:cNvSpPr>
          <p:nvPr>
            <p:ph idx="1"/>
          </p:nvPr>
        </p:nvSpPr>
        <p:spPr/>
        <p:txBody>
          <a:bodyPr>
            <a:noAutofit/>
          </a:bodyPr>
          <a:lstStyle/>
          <a:p>
            <a:r>
              <a:rPr lang="en-US" sz="3200" dirty="0"/>
              <a:t>Public Health AmeriCorps will invest $400 million, over five years, from the American Rescue Plan Act workforce funding that will enable the recruitment, training, and development of a new generation of public health leaders who are ready to respond to the public health needs of the nation by providing public health service in communities.  </a:t>
            </a:r>
          </a:p>
          <a:p>
            <a:endParaRPr lang="en-US" sz="3200" dirty="0"/>
          </a:p>
        </p:txBody>
      </p:sp>
    </p:spTree>
    <p:extLst>
      <p:ext uri="{BB962C8B-B14F-4D97-AF65-F5344CB8AC3E}">
        <p14:creationId xmlns:p14="http://schemas.microsoft.com/office/powerpoint/2010/main" val="520402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484438" y="293688"/>
            <a:ext cx="6659562" cy="561975"/>
          </a:xfrm>
          <a:prstGeom prst="rect">
            <a:avLst/>
          </a:prstGeom>
        </p:spPr>
        <p:txBody>
          <a:bodyPr vert="horz" wrap="square" lIns="0" tIns="12700" rIns="0" bIns="0" rtlCol="0">
            <a:spAutoFit/>
          </a:bodyPr>
          <a:lstStyle/>
          <a:p>
            <a:pPr marL="12700">
              <a:lnSpc>
                <a:spcPct val="100000"/>
              </a:lnSpc>
              <a:spcBef>
                <a:spcPts val="100"/>
              </a:spcBef>
            </a:pPr>
            <a:r>
              <a:rPr sz="3600" spc="-70" dirty="0">
                <a:solidFill>
                  <a:srgbClr val="2B8DAF"/>
                </a:solidFill>
              </a:rPr>
              <a:t>R</a:t>
            </a:r>
            <a:r>
              <a:rPr sz="3600" spc="-15" dirty="0">
                <a:solidFill>
                  <a:srgbClr val="2B8DAF"/>
                </a:solidFill>
              </a:rPr>
              <a:t>e</a:t>
            </a:r>
            <a:r>
              <a:rPr sz="3600" dirty="0">
                <a:solidFill>
                  <a:srgbClr val="2B8DAF"/>
                </a:solidFill>
              </a:rPr>
              <a:t>vi</a:t>
            </a:r>
            <a:r>
              <a:rPr sz="3600" spc="-5" dirty="0">
                <a:solidFill>
                  <a:srgbClr val="2B8DAF"/>
                </a:solidFill>
              </a:rPr>
              <a:t>e</a:t>
            </a:r>
            <a:r>
              <a:rPr sz="3600" dirty="0">
                <a:solidFill>
                  <a:srgbClr val="2B8DAF"/>
                </a:solidFill>
              </a:rPr>
              <a:t>w</a:t>
            </a:r>
            <a:r>
              <a:rPr sz="3600" spc="-170" dirty="0">
                <a:solidFill>
                  <a:srgbClr val="2B8DAF"/>
                </a:solidFill>
              </a:rPr>
              <a:t> </a:t>
            </a:r>
            <a:r>
              <a:rPr sz="3600" dirty="0">
                <a:solidFill>
                  <a:srgbClr val="2B8DAF"/>
                </a:solidFill>
              </a:rPr>
              <a:t>C</a:t>
            </a:r>
            <a:r>
              <a:rPr sz="3600" spc="-10" dirty="0">
                <a:solidFill>
                  <a:srgbClr val="2B8DAF"/>
                </a:solidFill>
              </a:rPr>
              <a:t>r</a:t>
            </a:r>
            <a:r>
              <a:rPr sz="3600" dirty="0">
                <a:solidFill>
                  <a:srgbClr val="2B8DAF"/>
                </a:solidFill>
              </a:rPr>
              <a:t>i</a:t>
            </a:r>
            <a:r>
              <a:rPr sz="3600" spc="-5" dirty="0">
                <a:solidFill>
                  <a:srgbClr val="2B8DAF"/>
                </a:solidFill>
              </a:rPr>
              <a:t>te</a:t>
            </a:r>
            <a:r>
              <a:rPr sz="3600" spc="-10" dirty="0">
                <a:solidFill>
                  <a:srgbClr val="2B8DAF"/>
                </a:solidFill>
              </a:rPr>
              <a:t>r</a:t>
            </a:r>
            <a:r>
              <a:rPr sz="3600" dirty="0">
                <a:solidFill>
                  <a:srgbClr val="2B8DAF"/>
                </a:solidFill>
              </a:rPr>
              <a:t>ia</a:t>
            </a:r>
            <a:r>
              <a:rPr sz="3600" spc="5" dirty="0">
                <a:solidFill>
                  <a:srgbClr val="2B8DAF"/>
                </a:solidFill>
              </a:rPr>
              <a:t> </a:t>
            </a:r>
            <a:r>
              <a:rPr sz="2400" dirty="0">
                <a:solidFill>
                  <a:srgbClr val="000000"/>
                </a:solidFill>
              </a:rPr>
              <a:t>(s</a:t>
            </a:r>
            <a:r>
              <a:rPr sz="2400" spc="5" dirty="0">
                <a:solidFill>
                  <a:srgbClr val="000000"/>
                </a:solidFill>
              </a:rPr>
              <a:t>e</a:t>
            </a:r>
            <a:r>
              <a:rPr sz="2400" dirty="0">
                <a:solidFill>
                  <a:srgbClr val="000000"/>
                </a:solidFill>
              </a:rPr>
              <a:t>e</a:t>
            </a:r>
            <a:r>
              <a:rPr sz="2400" spc="-45" dirty="0">
                <a:solidFill>
                  <a:srgbClr val="000000"/>
                </a:solidFill>
              </a:rPr>
              <a:t> </a:t>
            </a:r>
            <a:r>
              <a:rPr sz="2400" spc="-5" dirty="0">
                <a:solidFill>
                  <a:srgbClr val="000000"/>
                </a:solidFill>
              </a:rPr>
              <a:t>S</a:t>
            </a:r>
            <a:r>
              <a:rPr sz="2400" spc="5" dirty="0">
                <a:solidFill>
                  <a:srgbClr val="000000"/>
                </a:solidFill>
              </a:rPr>
              <a:t>ec</a:t>
            </a:r>
            <a:r>
              <a:rPr sz="2400" spc="-5" dirty="0">
                <a:solidFill>
                  <a:srgbClr val="000000"/>
                </a:solidFill>
              </a:rPr>
              <a:t>ti</a:t>
            </a:r>
            <a:r>
              <a:rPr sz="2400" dirty="0">
                <a:solidFill>
                  <a:srgbClr val="000000"/>
                </a:solidFill>
              </a:rPr>
              <a:t>on</a:t>
            </a:r>
            <a:r>
              <a:rPr sz="2400" spc="-10" dirty="0">
                <a:solidFill>
                  <a:srgbClr val="000000"/>
                </a:solidFill>
              </a:rPr>
              <a:t> </a:t>
            </a:r>
            <a:r>
              <a:rPr sz="2400" spc="-5" dirty="0">
                <a:solidFill>
                  <a:srgbClr val="000000"/>
                </a:solidFill>
              </a:rPr>
              <a:t>I</a:t>
            </a:r>
            <a:r>
              <a:rPr sz="2400" dirty="0">
                <a:solidFill>
                  <a:srgbClr val="000000"/>
                </a:solidFill>
              </a:rPr>
              <a:t>I</a:t>
            </a:r>
            <a:r>
              <a:rPr sz="2400" spc="-5" dirty="0">
                <a:solidFill>
                  <a:srgbClr val="000000"/>
                </a:solidFill>
              </a:rPr>
              <a:t> </a:t>
            </a:r>
            <a:r>
              <a:rPr sz="2400" dirty="0">
                <a:solidFill>
                  <a:srgbClr val="000000"/>
                </a:solidFill>
              </a:rPr>
              <a:t>of</a:t>
            </a:r>
            <a:r>
              <a:rPr sz="2400" spc="-25" dirty="0">
                <a:solidFill>
                  <a:srgbClr val="000000"/>
                </a:solidFill>
              </a:rPr>
              <a:t> </a:t>
            </a:r>
            <a:r>
              <a:rPr sz="2400" spc="-5" dirty="0">
                <a:solidFill>
                  <a:srgbClr val="000000"/>
                </a:solidFill>
              </a:rPr>
              <a:t>NO</a:t>
            </a:r>
            <a:r>
              <a:rPr sz="2400" dirty="0">
                <a:solidFill>
                  <a:srgbClr val="000000"/>
                </a:solidFill>
              </a:rPr>
              <a:t>F</a:t>
            </a:r>
            <a:r>
              <a:rPr sz="2400" spc="-100" dirty="0">
                <a:solidFill>
                  <a:srgbClr val="000000"/>
                </a:solidFill>
              </a:rPr>
              <a:t>O</a:t>
            </a:r>
            <a:r>
              <a:rPr sz="2400" dirty="0">
                <a:solidFill>
                  <a:srgbClr val="000000"/>
                </a:solidFill>
              </a:rPr>
              <a:t>)</a:t>
            </a:r>
            <a:endParaRPr sz="2400" dirty="0"/>
          </a:p>
        </p:txBody>
      </p:sp>
      <p:sp>
        <p:nvSpPr>
          <p:cNvPr id="3" name="object 3"/>
          <p:cNvSpPr txBox="1"/>
          <p:nvPr/>
        </p:nvSpPr>
        <p:spPr>
          <a:xfrm>
            <a:off x="152400" y="856243"/>
            <a:ext cx="8867773" cy="583493"/>
          </a:xfrm>
          <a:prstGeom prst="rect">
            <a:avLst/>
          </a:prstGeom>
        </p:spPr>
        <p:txBody>
          <a:bodyPr vert="horz" wrap="square" lIns="0" tIns="212090" rIns="0" bIns="0" rtlCol="0">
            <a:spAutoFit/>
          </a:bodyPr>
          <a:lstStyle/>
          <a:p>
            <a:pPr marL="12700">
              <a:lnSpc>
                <a:spcPct val="100000"/>
              </a:lnSpc>
              <a:spcBef>
                <a:spcPts val="1670"/>
              </a:spcBef>
            </a:pPr>
            <a:r>
              <a:rPr sz="2400" i="1" u="heavy" spc="-5" dirty="0">
                <a:solidFill>
                  <a:srgbClr val="FF0000"/>
                </a:solidFill>
                <a:uFill>
                  <a:solidFill>
                    <a:srgbClr val="FF0000"/>
                  </a:solidFill>
                </a:uFill>
                <a:latin typeface="Corbel"/>
                <a:cs typeface="Corbel"/>
              </a:rPr>
              <a:t>A.</a:t>
            </a:r>
            <a:r>
              <a:rPr sz="2400" i="1" u="heavy" spc="-10" dirty="0">
                <a:solidFill>
                  <a:srgbClr val="FF0000"/>
                </a:solidFill>
                <a:uFill>
                  <a:solidFill>
                    <a:srgbClr val="FF0000"/>
                  </a:solidFill>
                </a:uFill>
                <a:latin typeface="Corbel"/>
                <a:cs typeface="Corbel"/>
              </a:rPr>
              <a:t> Executive</a:t>
            </a:r>
            <a:r>
              <a:rPr sz="2400" i="1" u="heavy" spc="-80" dirty="0">
                <a:solidFill>
                  <a:srgbClr val="FF0000"/>
                </a:solidFill>
                <a:uFill>
                  <a:solidFill>
                    <a:srgbClr val="FF0000"/>
                  </a:solidFill>
                </a:uFill>
                <a:latin typeface="Corbel"/>
                <a:cs typeface="Corbel"/>
              </a:rPr>
              <a:t> </a:t>
            </a:r>
            <a:r>
              <a:rPr sz="2400" i="1" u="heavy" spc="-5" dirty="0">
                <a:solidFill>
                  <a:srgbClr val="FF0000"/>
                </a:solidFill>
                <a:uFill>
                  <a:solidFill>
                    <a:srgbClr val="FF0000"/>
                  </a:solidFill>
                </a:uFill>
                <a:latin typeface="Corbel"/>
                <a:cs typeface="Corbel"/>
              </a:rPr>
              <a:t>Summary</a:t>
            </a:r>
            <a:r>
              <a:rPr sz="2400" i="1" u="heavy" dirty="0">
                <a:solidFill>
                  <a:srgbClr val="FF0000"/>
                </a:solidFill>
                <a:uFill>
                  <a:solidFill>
                    <a:srgbClr val="FF0000"/>
                  </a:solidFill>
                </a:uFill>
                <a:latin typeface="Corbel"/>
                <a:cs typeface="Corbel"/>
              </a:rPr>
              <a:t> </a:t>
            </a:r>
            <a:r>
              <a:rPr sz="2400" u="heavy" spc="-5" dirty="0">
                <a:solidFill>
                  <a:srgbClr val="FF0000"/>
                </a:solidFill>
                <a:uFill>
                  <a:solidFill>
                    <a:srgbClr val="FF0000"/>
                  </a:solidFill>
                </a:uFill>
                <a:latin typeface="Corbel"/>
                <a:cs typeface="Corbel"/>
              </a:rPr>
              <a:t>(</a:t>
            </a:r>
            <a:r>
              <a:rPr sz="2400" i="1" u="heavy" spc="-5" dirty="0">
                <a:solidFill>
                  <a:srgbClr val="FF0000"/>
                </a:solidFill>
                <a:uFill>
                  <a:solidFill>
                    <a:srgbClr val="FF0000"/>
                  </a:solidFill>
                </a:uFill>
                <a:latin typeface="Corbel"/>
                <a:cs typeface="Corbel"/>
              </a:rPr>
              <a:t>Required</a:t>
            </a:r>
            <a:r>
              <a:rPr sz="2400" i="1" u="heavy" spc="5" dirty="0">
                <a:solidFill>
                  <a:srgbClr val="FF0000"/>
                </a:solidFill>
                <a:uFill>
                  <a:solidFill>
                    <a:srgbClr val="FF0000"/>
                  </a:solidFill>
                </a:uFill>
                <a:latin typeface="Corbel"/>
                <a:cs typeface="Corbel"/>
              </a:rPr>
              <a:t> </a:t>
            </a:r>
            <a:r>
              <a:rPr sz="2400" i="1" u="heavy" dirty="0">
                <a:solidFill>
                  <a:srgbClr val="FF0000"/>
                </a:solidFill>
                <a:uFill>
                  <a:solidFill>
                    <a:srgbClr val="FF0000"/>
                  </a:solidFill>
                </a:uFill>
                <a:latin typeface="Corbel"/>
                <a:cs typeface="Corbel"/>
              </a:rPr>
              <a:t>– </a:t>
            </a:r>
            <a:r>
              <a:rPr sz="2400" i="1" u="heavy" spc="-10" dirty="0">
                <a:solidFill>
                  <a:srgbClr val="FF0000"/>
                </a:solidFill>
                <a:uFill>
                  <a:solidFill>
                    <a:srgbClr val="FF0000"/>
                  </a:solidFill>
                </a:uFill>
                <a:latin typeface="Corbel"/>
                <a:cs typeface="Corbel"/>
              </a:rPr>
              <a:t>0</a:t>
            </a:r>
            <a:r>
              <a:rPr sz="2400" i="1" u="heavy" spc="-10" dirty="0" smtClean="0">
                <a:solidFill>
                  <a:srgbClr val="FF0000"/>
                </a:solidFill>
                <a:uFill>
                  <a:solidFill>
                    <a:srgbClr val="FF0000"/>
                  </a:solidFill>
                </a:uFill>
                <a:latin typeface="Corbel"/>
                <a:cs typeface="Corbel"/>
              </a:rPr>
              <a:t>%)</a:t>
            </a:r>
            <a:endParaRPr sz="2400" dirty="0">
              <a:latin typeface="Corbel"/>
              <a:cs typeface="Corbel"/>
            </a:endParaRPr>
          </a:p>
        </p:txBody>
      </p:sp>
      <p:sp>
        <p:nvSpPr>
          <p:cNvPr id="4" name="Rectangle 3"/>
          <p:cNvSpPr/>
          <p:nvPr/>
        </p:nvSpPr>
        <p:spPr>
          <a:xfrm>
            <a:off x="152400" y="1600200"/>
            <a:ext cx="8867773" cy="4093428"/>
          </a:xfrm>
          <a:prstGeom prst="rect">
            <a:avLst/>
          </a:prstGeom>
        </p:spPr>
        <p:txBody>
          <a:bodyPr wrap="square">
            <a:spAutoFit/>
          </a:bodyPr>
          <a:lstStyle/>
          <a:p>
            <a:r>
              <a:rPr lang="en-US" sz="2000" dirty="0"/>
              <a:t>Please fill in the blanks of these sentences to complete the Executive Summary. Do not deviate from the template below</a:t>
            </a:r>
            <a:r>
              <a:rPr lang="en-US" sz="2000" dirty="0" smtClean="0"/>
              <a:t>.</a:t>
            </a:r>
          </a:p>
          <a:p>
            <a:endParaRPr lang="en-US" sz="2000" dirty="0"/>
          </a:p>
          <a:p>
            <a:r>
              <a:rPr lang="en-US" sz="2000" b="1" dirty="0" smtClean="0"/>
              <a:t>The </a:t>
            </a:r>
            <a:r>
              <a:rPr lang="en-US" sz="2000" b="1" dirty="0"/>
              <a:t>[Name of the organization] will have [Number of] AmeriCorps members who will [service activities the members will be doing] in [the locations the AmeriCorps members will serve]. At the end of the first program year, the AmeriCorps members will be responsible for [anticipated outcome of project]. In addition, the AmeriCorps members will leverage [number of leveraged volunteers, if applicable] who will be engaged in [what the leveraged volunteers will be doing.] </a:t>
            </a:r>
            <a:endParaRPr lang="en-US" sz="2000" b="1" dirty="0" smtClean="0"/>
          </a:p>
          <a:p>
            <a:endParaRPr lang="en-US" sz="2000" b="1" dirty="0"/>
          </a:p>
          <a:p>
            <a:r>
              <a:rPr lang="en-US" sz="2000" b="1" dirty="0" smtClean="0"/>
              <a:t>The </a:t>
            </a:r>
            <a:r>
              <a:rPr lang="en-US" sz="2000" b="1" dirty="0"/>
              <a:t>AmeriCorps investment will be matched with $[amount of projected match], $[amount of local, state, and Federal Funds] in public funding and $[amount of non-governmental funds] in private funding.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303213"/>
            <a:ext cx="3827463" cy="901700"/>
          </a:xfrm>
          <a:prstGeom prst="rect">
            <a:avLst/>
          </a:prstGeom>
        </p:spPr>
        <p:txBody>
          <a:bodyPr vert="horz" wrap="square" lIns="0" tIns="12700" rIns="0" bIns="0" rtlCol="0">
            <a:spAutoFit/>
          </a:bodyPr>
          <a:lstStyle/>
          <a:p>
            <a:pPr algn="ctr">
              <a:lnSpc>
                <a:spcPct val="100000"/>
              </a:lnSpc>
              <a:spcBef>
                <a:spcPts val="100"/>
              </a:spcBef>
            </a:pPr>
            <a:r>
              <a:rPr sz="3300" spc="-60" dirty="0">
                <a:solidFill>
                  <a:srgbClr val="2B8DAF"/>
                </a:solidFill>
              </a:rPr>
              <a:t>R</a:t>
            </a:r>
            <a:r>
              <a:rPr sz="3300" spc="-10" dirty="0">
                <a:solidFill>
                  <a:srgbClr val="2B8DAF"/>
                </a:solidFill>
              </a:rPr>
              <a:t>e</a:t>
            </a:r>
            <a:r>
              <a:rPr sz="3300" spc="-5" dirty="0">
                <a:solidFill>
                  <a:srgbClr val="2B8DAF"/>
                </a:solidFill>
              </a:rPr>
              <a:t>v</a:t>
            </a:r>
            <a:r>
              <a:rPr sz="3300" dirty="0">
                <a:solidFill>
                  <a:srgbClr val="2B8DAF"/>
                </a:solidFill>
              </a:rPr>
              <a:t>iew</a:t>
            </a:r>
            <a:r>
              <a:rPr sz="3300" spc="-155" dirty="0">
                <a:solidFill>
                  <a:srgbClr val="2B8DAF"/>
                </a:solidFill>
              </a:rPr>
              <a:t> </a:t>
            </a:r>
            <a:r>
              <a:rPr sz="3300" spc="-5" dirty="0">
                <a:solidFill>
                  <a:srgbClr val="2B8DAF"/>
                </a:solidFill>
              </a:rPr>
              <a:t>Cr</a:t>
            </a:r>
            <a:r>
              <a:rPr sz="3300" dirty="0">
                <a:solidFill>
                  <a:srgbClr val="2B8DAF"/>
                </a:solidFill>
              </a:rPr>
              <a:t>i</a:t>
            </a:r>
            <a:r>
              <a:rPr sz="3300" spc="-5" dirty="0">
                <a:solidFill>
                  <a:srgbClr val="2B8DAF"/>
                </a:solidFill>
              </a:rPr>
              <a:t>t</a:t>
            </a:r>
            <a:r>
              <a:rPr sz="3300" dirty="0">
                <a:solidFill>
                  <a:srgbClr val="2B8DAF"/>
                </a:solidFill>
              </a:rPr>
              <a:t>e</a:t>
            </a:r>
            <a:r>
              <a:rPr sz="3300" spc="-5" dirty="0">
                <a:solidFill>
                  <a:srgbClr val="2B8DAF"/>
                </a:solidFill>
              </a:rPr>
              <a:t>r</a:t>
            </a:r>
            <a:r>
              <a:rPr sz="3300" dirty="0">
                <a:solidFill>
                  <a:srgbClr val="2B8DAF"/>
                </a:solidFill>
              </a:rPr>
              <a:t>ia</a:t>
            </a:r>
            <a:r>
              <a:rPr sz="3300" spc="-20" dirty="0">
                <a:solidFill>
                  <a:srgbClr val="2B8DAF"/>
                </a:solidFill>
              </a:rPr>
              <a:t> </a:t>
            </a:r>
            <a:r>
              <a:rPr sz="3300" spc="-70" dirty="0">
                <a:solidFill>
                  <a:srgbClr val="2B8DAF"/>
                </a:solidFill>
              </a:rPr>
              <a:t>(</a:t>
            </a:r>
            <a:r>
              <a:rPr sz="3300" spc="5" dirty="0">
                <a:solidFill>
                  <a:srgbClr val="2B8DAF"/>
                </a:solidFill>
              </a:rPr>
              <a:t>c</a:t>
            </a:r>
            <a:r>
              <a:rPr sz="3300" dirty="0">
                <a:solidFill>
                  <a:srgbClr val="2B8DAF"/>
                </a:solidFill>
              </a:rPr>
              <a:t>o</a:t>
            </a:r>
            <a:r>
              <a:rPr sz="3300" spc="-5" dirty="0">
                <a:solidFill>
                  <a:srgbClr val="2B8DAF"/>
                </a:solidFill>
              </a:rPr>
              <a:t>n</a:t>
            </a:r>
            <a:r>
              <a:rPr sz="3300" spc="-10" dirty="0">
                <a:solidFill>
                  <a:srgbClr val="2B8DAF"/>
                </a:solidFill>
              </a:rPr>
              <a:t>t</a:t>
            </a:r>
            <a:r>
              <a:rPr sz="3300" dirty="0">
                <a:solidFill>
                  <a:srgbClr val="2B8DAF"/>
                </a:solidFill>
              </a:rPr>
              <a:t>.)</a:t>
            </a:r>
            <a:endParaRPr sz="3300" dirty="0"/>
          </a:p>
          <a:p>
            <a:pPr algn="ctr">
              <a:lnSpc>
                <a:spcPct val="100000"/>
              </a:lnSpc>
              <a:spcBef>
                <a:spcPts val="60"/>
              </a:spcBef>
            </a:pPr>
            <a:r>
              <a:rPr sz="2400" i="1" u="heavy" spc="-5" dirty="0">
                <a:solidFill>
                  <a:srgbClr val="FF0000"/>
                </a:solidFill>
                <a:uFill>
                  <a:solidFill>
                    <a:srgbClr val="FF0000"/>
                  </a:solidFill>
                </a:uFill>
                <a:latin typeface="Corbel"/>
                <a:cs typeface="Corbel"/>
              </a:rPr>
              <a:t>B.</a:t>
            </a:r>
            <a:r>
              <a:rPr sz="2400" i="1" u="heavy" spc="-25" dirty="0">
                <a:solidFill>
                  <a:srgbClr val="FF0000"/>
                </a:solidFill>
                <a:uFill>
                  <a:solidFill>
                    <a:srgbClr val="FF0000"/>
                  </a:solidFill>
                </a:uFill>
                <a:latin typeface="Corbel"/>
                <a:cs typeface="Corbel"/>
              </a:rPr>
              <a:t> </a:t>
            </a:r>
            <a:r>
              <a:rPr sz="2400" i="1" u="heavy" dirty="0">
                <a:solidFill>
                  <a:srgbClr val="FF0000"/>
                </a:solidFill>
                <a:uFill>
                  <a:solidFill>
                    <a:srgbClr val="FF0000"/>
                  </a:solidFill>
                </a:uFill>
                <a:latin typeface="Corbel"/>
                <a:cs typeface="Corbel"/>
              </a:rPr>
              <a:t>Program</a:t>
            </a:r>
            <a:r>
              <a:rPr sz="2400" i="1" u="heavy" spc="-30" dirty="0">
                <a:solidFill>
                  <a:srgbClr val="FF0000"/>
                </a:solidFill>
                <a:uFill>
                  <a:solidFill>
                    <a:srgbClr val="FF0000"/>
                  </a:solidFill>
                </a:uFill>
                <a:latin typeface="Corbel"/>
                <a:cs typeface="Corbel"/>
              </a:rPr>
              <a:t> </a:t>
            </a:r>
            <a:r>
              <a:rPr sz="2400" i="1" u="heavy" spc="-5" dirty="0">
                <a:solidFill>
                  <a:srgbClr val="FF0000"/>
                </a:solidFill>
                <a:uFill>
                  <a:solidFill>
                    <a:srgbClr val="FF0000"/>
                  </a:solidFill>
                </a:uFill>
                <a:latin typeface="Corbel"/>
                <a:cs typeface="Corbel"/>
              </a:rPr>
              <a:t>Design</a:t>
            </a:r>
            <a:r>
              <a:rPr sz="2400" i="1" u="heavy" spc="-20" dirty="0">
                <a:solidFill>
                  <a:srgbClr val="FF0000"/>
                </a:solidFill>
                <a:uFill>
                  <a:solidFill>
                    <a:srgbClr val="FF0000"/>
                  </a:solidFill>
                </a:uFill>
                <a:latin typeface="Corbel"/>
                <a:cs typeface="Corbel"/>
              </a:rPr>
              <a:t> (50%)</a:t>
            </a:r>
            <a:endParaRPr sz="2400" dirty="0">
              <a:latin typeface="Corbel"/>
              <a:cs typeface="Corbel"/>
            </a:endParaRPr>
          </a:p>
        </p:txBody>
      </p:sp>
      <p:sp>
        <p:nvSpPr>
          <p:cNvPr id="3" name="object 3"/>
          <p:cNvSpPr txBox="1"/>
          <p:nvPr/>
        </p:nvSpPr>
        <p:spPr>
          <a:xfrm>
            <a:off x="840739" y="1752600"/>
            <a:ext cx="7589520" cy="795859"/>
          </a:xfrm>
          <a:prstGeom prst="rect">
            <a:avLst/>
          </a:prstGeom>
        </p:spPr>
        <p:txBody>
          <a:bodyPr vert="horz" wrap="square" lIns="0" tIns="12700" rIns="0" bIns="0" rtlCol="0">
            <a:spAutoFit/>
          </a:bodyPr>
          <a:lstStyle/>
          <a:p>
            <a:pPr marL="85725" marR="5080" indent="-73660">
              <a:lnSpc>
                <a:spcPct val="105600"/>
              </a:lnSpc>
              <a:spcBef>
                <a:spcPts val="100"/>
              </a:spcBef>
              <a:tabLst>
                <a:tab pos="3314700" algn="l"/>
              </a:tabLst>
            </a:pPr>
            <a:r>
              <a:rPr sz="2400" b="1" u="heavy" spc="-5" dirty="0">
                <a:solidFill>
                  <a:srgbClr val="E86464"/>
                </a:solidFill>
                <a:uFill>
                  <a:solidFill>
                    <a:srgbClr val="E86464"/>
                  </a:solidFill>
                </a:uFill>
                <a:latin typeface="Arial"/>
                <a:cs typeface="Arial"/>
              </a:rPr>
              <a:t>NOTE:</a:t>
            </a:r>
            <a:r>
              <a:rPr sz="2400" b="1" u="heavy" spc="10" dirty="0">
                <a:solidFill>
                  <a:srgbClr val="E86464"/>
                </a:solidFill>
                <a:uFill>
                  <a:solidFill>
                    <a:srgbClr val="E86464"/>
                  </a:solidFill>
                </a:uFill>
                <a:latin typeface="Arial"/>
                <a:cs typeface="Arial"/>
              </a:rPr>
              <a:t> </a:t>
            </a:r>
            <a:r>
              <a:rPr sz="2400" b="1" u="heavy" spc="-5" dirty="0">
                <a:solidFill>
                  <a:srgbClr val="E86464"/>
                </a:solidFill>
                <a:uFill>
                  <a:solidFill>
                    <a:srgbClr val="E86464"/>
                  </a:solidFill>
                </a:uFill>
                <a:latin typeface="Arial"/>
                <a:cs typeface="Arial"/>
              </a:rPr>
              <a:t>The</a:t>
            </a:r>
            <a:r>
              <a:rPr sz="2400" b="1" u="heavy" spc="10" dirty="0">
                <a:solidFill>
                  <a:srgbClr val="E86464"/>
                </a:solidFill>
                <a:uFill>
                  <a:solidFill>
                    <a:srgbClr val="E86464"/>
                  </a:solidFill>
                </a:uFill>
                <a:latin typeface="Arial"/>
                <a:cs typeface="Arial"/>
              </a:rPr>
              <a:t> </a:t>
            </a:r>
            <a:r>
              <a:rPr sz="2400" b="1" u="heavy" dirty="0">
                <a:solidFill>
                  <a:srgbClr val="E86464"/>
                </a:solidFill>
                <a:uFill>
                  <a:solidFill>
                    <a:srgbClr val="E86464"/>
                  </a:solidFill>
                </a:uFill>
                <a:latin typeface="Arial"/>
                <a:cs typeface="Arial"/>
              </a:rPr>
              <a:t>following</a:t>
            </a:r>
            <a:r>
              <a:rPr lang="en-US" sz="2400" b="1" u="heavy" dirty="0">
                <a:solidFill>
                  <a:srgbClr val="E86464"/>
                </a:solidFill>
                <a:uFill>
                  <a:solidFill>
                    <a:srgbClr val="E86464"/>
                  </a:solidFill>
                </a:uFill>
                <a:latin typeface="Arial"/>
                <a:cs typeface="Arial"/>
              </a:rPr>
              <a:t> </a:t>
            </a:r>
            <a:r>
              <a:rPr sz="2400" b="1" u="heavy" spc="-5" dirty="0">
                <a:solidFill>
                  <a:srgbClr val="E86464"/>
                </a:solidFill>
                <a:uFill>
                  <a:solidFill>
                    <a:srgbClr val="E86464"/>
                  </a:solidFill>
                </a:uFill>
                <a:latin typeface="Arial"/>
                <a:cs typeface="Arial"/>
              </a:rPr>
              <a:t>information </a:t>
            </a:r>
            <a:r>
              <a:rPr sz="2400" b="1" u="heavy" dirty="0">
                <a:solidFill>
                  <a:srgbClr val="E86464"/>
                </a:solidFill>
                <a:uFill>
                  <a:solidFill>
                    <a:srgbClr val="E86464"/>
                  </a:solidFill>
                </a:uFill>
                <a:latin typeface="Arial"/>
                <a:cs typeface="Arial"/>
              </a:rPr>
              <a:t>will </a:t>
            </a:r>
            <a:r>
              <a:rPr sz="2400" b="1" u="heavy" spc="-5" dirty="0">
                <a:solidFill>
                  <a:srgbClr val="E86464"/>
                </a:solidFill>
                <a:uFill>
                  <a:solidFill>
                    <a:srgbClr val="E86464"/>
                  </a:solidFill>
                </a:uFill>
                <a:latin typeface="Arial"/>
                <a:cs typeface="Arial"/>
              </a:rPr>
              <a:t>be </a:t>
            </a:r>
            <a:r>
              <a:rPr sz="2400" b="1" u="heavy" dirty="0">
                <a:solidFill>
                  <a:srgbClr val="E86464"/>
                </a:solidFill>
                <a:uFill>
                  <a:solidFill>
                    <a:srgbClr val="E86464"/>
                  </a:solidFill>
                </a:uFill>
                <a:latin typeface="Arial"/>
                <a:cs typeface="Arial"/>
              </a:rPr>
              <a:t>reviewed </a:t>
            </a:r>
            <a:r>
              <a:rPr sz="2400" b="1" spc="-680" dirty="0">
                <a:solidFill>
                  <a:srgbClr val="E86464"/>
                </a:solidFill>
                <a:latin typeface="Arial"/>
                <a:cs typeface="Arial"/>
              </a:rPr>
              <a:t> </a:t>
            </a:r>
            <a:r>
              <a:rPr sz="2400" b="1" u="heavy" spc="-5" dirty="0">
                <a:solidFill>
                  <a:srgbClr val="E86464"/>
                </a:solidFill>
                <a:uFill>
                  <a:solidFill>
                    <a:srgbClr val="E86464"/>
                  </a:solidFill>
                </a:uFill>
                <a:latin typeface="Arial"/>
                <a:cs typeface="Arial"/>
              </a:rPr>
              <a:t>on the</a:t>
            </a:r>
            <a:r>
              <a:rPr sz="2400" b="1" u="heavy" spc="15" dirty="0">
                <a:solidFill>
                  <a:srgbClr val="E86464"/>
                </a:solidFill>
                <a:uFill>
                  <a:solidFill>
                    <a:srgbClr val="E86464"/>
                  </a:solidFill>
                </a:uFill>
                <a:latin typeface="Arial"/>
                <a:cs typeface="Arial"/>
              </a:rPr>
              <a:t> </a:t>
            </a:r>
            <a:r>
              <a:rPr lang="en-US" sz="2400" b="1" u="heavy" spc="-5" dirty="0">
                <a:solidFill>
                  <a:srgbClr val="E86464"/>
                </a:solidFill>
                <a:uFill>
                  <a:solidFill>
                    <a:srgbClr val="E86464"/>
                  </a:solidFill>
                </a:uFill>
                <a:latin typeface="Arial"/>
                <a:cs typeface="Arial"/>
              </a:rPr>
              <a:t>October </a:t>
            </a:r>
            <a:r>
              <a:rPr lang="en-US" sz="2400" b="1" u="heavy" spc="-5" dirty="0" smtClean="0">
                <a:solidFill>
                  <a:srgbClr val="E86464"/>
                </a:solidFill>
                <a:uFill>
                  <a:solidFill>
                    <a:srgbClr val="E86464"/>
                  </a:solidFill>
                </a:uFill>
                <a:latin typeface="Arial"/>
                <a:cs typeface="Arial"/>
              </a:rPr>
              <a:t>11 </a:t>
            </a:r>
            <a:r>
              <a:rPr lang="en-US" sz="2400" b="1" u="heavy" spc="-5" dirty="0">
                <a:solidFill>
                  <a:srgbClr val="E86464"/>
                </a:solidFill>
                <a:uFill>
                  <a:solidFill>
                    <a:srgbClr val="E86464"/>
                  </a:solidFill>
                </a:uFill>
                <a:latin typeface="Arial"/>
                <a:cs typeface="Arial"/>
              </a:rPr>
              <a:t>THEORY</a:t>
            </a:r>
            <a:r>
              <a:rPr lang="en-US" sz="2400" b="1" u="heavy" spc="5" dirty="0">
                <a:solidFill>
                  <a:srgbClr val="E86464"/>
                </a:solidFill>
                <a:uFill>
                  <a:solidFill>
                    <a:srgbClr val="E86464"/>
                  </a:solidFill>
                </a:uFill>
                <a:latin typeface="Arial"/>
                <a:cs typeface="Arial"/>
              </a:rPr>
              <a:t> </a:t>
            </a:r>
            <a:r>
              <a:rPr lang="en-US" sz="2400" b="1" u="heavy" spc="-5" dirty="0">
                <a:solidFill>
                  <a:srgbClr val="E86464"/>
                </a:solidFill>
                <a:uFill>
                  <a:solidFill>
                    <a:srgbClr val="E86464"/>
                  </a:solidFill>
                </a:uFill>
                <a:latin typeface="Arial"/>
                <a:cs typeface="Arial"/>
              </a:rPr>
              <a:t>OF</a:t>
            </a:r>
            <a:r>
              <a:rPr lang="en-US" sz="2400" b="1" u="heavy" spc="10" dirty="0">
                <a:solidFill>
                  <a:srgbClr val="E86464"/>
                </a:solidFill>
                <a:uFill>
                  <a:solidFill>
                    <a:srgbClr val="E86464"/>
                  </a:solidFill>
                </a:uFill>
                <a:latin typeface="Arial"/>
                <a:cs typeface="Arial"/>
              </a:rPr>
              <a:t> </a:t>
            </a:r>
            <a:r>
              <a:rPr lang="en-US" sz="2400" b="1" u="heavy" spc="-5" dirty="0">
                <a:solidFill>
                  <a:srgbClr val="E86464"/>
                </a:solidFill>
                <a:uFill>
                  <a:solidFill>
                    <a:srgbClr val="E86464"/>
                  </a:solidFill>
                </a:uFill>
                <a:latin typeface="Arial"/>
                <a:cs typeface="Arial"/>
              </a:rPr>
              <a:t>CHANGE</a:t>
            </a:r>
            <a:r>
              <a:rPr lang="en-US" sz="2400" b="1" u="heavy" dirty="0">
                <a:solidFill>
                  <a:srgbClr val="E86464"/>
                </a:solidFill>
                <a:uFill>
                  <a:solidFill>
                    <a:srgbClr val="E86464"/>
                  </a:solidFill>
                </a:uFill>
                <a:latin typeface="Arial"/>
                <a:cs typeface="Arial"/>
              </a:rPr>
              <a:t> </a:t>
            </a:r>
            <a:r>
              <a:rPr lang="en-US" sz="2400" b="1" u="heavy" spc="-5" dirty="0">
                <a:solidFill>
                  <a:srgbClr val="E86464"/>
                </a:solidFill>
                <a:uFill>
                  <a:solidFill>
                    <a:srgbClr val="E86464"/>
                  </a:solidFill>
                </a:uFill>
                <a:latin typeface="Arial"/>
                <a:cs typeface="Arial"/>
              </a:rPr>
              <a:t>SESSION</a:t>
            </a:r>
            <a:endParaRPr sz="2400" dirty="0">
              <a:latin typeface="Arial"/>
              <a:cs typeface="Arial"/>
            </a:endParaRPr>
          </a:p>
        </p:txBody>
      </p:sp>
      <p:sp>
        <p:nvSpPr>
          <p:cNvPr id="4" name="object 4"/>
          <p:cNvSpPr txBox="1"/>
          <p:nvPr/>
        </p:nvSpPr>
        <p:spPr>
          <a:xfrm>
            <a:off x="840739" y="2763520"/>
            <a:ext cx="6333490" cy="1294130"/>
          </a:xfrm>
          <a:prstGeom prst="rect">
            <a:avLst/>
          </a:prstGeom>
        </p:spPr>
        <p:txBody>
          <a:bodyPr vert="horz" wrap="square" lIns="0" tIns="13335" rIns="0" bIns="0" rtlCol="0">
            <a:spAutoFit/>
          </a:bodyPr>
          <a:lstStyle/>
          <a:p>
            <a:pPr marL="299085" indent="-287020">
              <a:lnSpc>
                <a:spcPts val="3454"/>
              </a:lnSpc>
              <a:spcBef>
                <a:spcPts val="105"/>
              </a:spcBef>
              <a:buSzPct val="75000"/>
              <a:buFont typeface="Arial"/>
              <a:buChar char="•"/>
              <a:tabLst>
                <a:tab pos="299085" algn="l"/>
                <a:tab pos="299720" algn="l"/>
              </a:tabLst>
            </a:pPr>
            <a:r>
              <a:rPr sz="3200" spc="-5" dirty="0">
                <a:solidFill>
                  <a:srgbClr val="202020"/>
                </a:solidFill>
                <a:latin typeface="Palatino Linotype"/>
                <a:cs typeface="Palatino Linotype"/>
              </a:rPr>
              <a:t>Theory</a:t>
            </a:r>
            <a:r>
              <a:rPr sz="3200" spc="-20" dirty="0">
                <a:solidFill>
                  <a:srgbClr val="202020"/>
                </a:solidFill>
                <a:latin typeface="Palatino Linotype"/>
                <a:cs typeface="Palatino Linotype"/>
              </a:rPr>
              <a:t> </a:t>
            </a:r>
            <a:r>
              <a:rPr sz="3200" dirty="0">
                <a:solidFill>
                  <a:srgbClr val="202020"/>
                </a:solidFill>
                <a:latin typeface="Palatino Linotype"/>
                <a:cs typeface="Palatino Linotype"/>
              </a:rPr>
              <a:t>of </a:t>
            </a:r>
            <a:r>
              <a:rPr sz="3200" spc="-5" dirty="0">
                <a:solidFill>
                  <a:srgbClr val="202020"/>
                </a:solidFill>
                <a:latin typeface="Palatino Linotype"/>
                <a:cs typeface="Palatino Linotype"/>
              </a:rPr>
              <a:t>Change</a:t>
            </a:r>
            <a:r>
              <a:rPr sz="3200" spc="5" dirty="0">
                <a:solidFill>
                  <a:srgbClr val="202020"/>
                </a:solidFill>
                <a:latin typeface="Palatino Linotype"/>
                <a:cs typeface="Palatino Linotype"/>
              </a:rPr>
              <a:t> </a:t>
            </a:r>
            <a:r>
              <a:rPr sz="3200" dirty="0">
                <a:solidFill>
                  <a:srgbClr val="202020"/>
                </a:solidFill>
                <a:latin typeface="Palatino Linotype"/>
                <a:cs typeface="Palatino Linotype"/>
              </a:rPr>
              <a:t>&amp;</a:t>
            </a:r>
            <a:r>
              <a:rPr sz="3200" spc="-10" dirty="0">
                <a:solidFill>
                  <a:srgbClr val="202020"/>
                </a:solidFill>
                <a:latin typeface="Palatino Linotype"/>
                <a:cs typeface="Palatino Linotype"/>
              </a:rPr>
              <a:t> </a:t>
            </a:r>
            <a:r>
              <a:rPr sz="3200" spc="-5" dirty="0">
                <a:solidFill>
                  <a:srgbClr val="202020"/>
                </a:solidFill>
                <a:latin typeface="Palatino Linotype"/>
                <a:cs typeface="Palatino Linotype"/>
              </a:rPr>
              <a:t>Logic</a:t>
            </a:r>
            <a:r>
              <a:rPr sz="3200" spc="-20" dirty="0">
                <a:solidFill>
                  <a:srgbClr val="202020"/>
                </a:solidFill>
                <a:latin typeface="Palatino Linotype"/>
                <a:cs typeface="Palatino Linotype"/>
              </a:rPr>
              <a:t> </a:t>
            </a:r>
            <a:r>
              <a:rPr sz="3200" dirty="0">
                <a:solidFill>
                  <a:srgbClr val="202020"/>
                </a:solidFill>
                <a:latin typeface="Palatino Linotype"/>
                <a:cs typeface="Palatino Linotype"/>
              </a:rPr>
              <a:t>Model</a:t>
            </a:r>
            <a:endParaRPr sz="3200" dirty="0">
              <a:latin typeface="Palatino Linotype"/>
              <a:cs typeface="Palatino Linotype"/>
            </a:endParaRPr>
          </a:p>
          <a:p>
            <a:pPr marL="299085" indent="-287020">
              <a:lnSpc>
                <a:spcPts val="3070"/>
              </a:lnSpc>
              <a:buSzPct val="75000"/>
              <a:buFont typeface="Arial"/>
              <a:buChar char="•"/>
              <a:tabLst>
                <a:tab pos="299085" algn="l"/>
                <a:tab pos="299720" algn="l"/>
              </a:tabLst>
            </a:pPr>
            <a:r>
              <a:rPr sz="3200" dirty="0">
                <a:solidFill>
                  <a:srgbClr val="202020"/>
                </a:solidFill>
                <a:latin typeface="Palatino Linotype"/>
                <a:cs typeface="Palatino Linotype"/>
              </a:rPr>
              <a:t>Evidence</a:t>
            </a:r>
            <a:r>
              <a:rPr sz="3200" spc="-30" dirty="0">
                <a:solidFill>
                  <a:srgbClr val="202020"/>
                </a:solidFill>
                <a:latin typeface="Palatino Linotype"/>
                <a:cs typeface="Palatino Linotype"/>
              </a:rPr>
              <a:t> </a:t>
            </a:r>
            <a:r>
              <a:rPr sz="3200" dirty="0">
                <a:solidFill>
                  <a:srgbClr val="202020"/>
                </a:solidFill>
                <a:latin typeface="Palatino Linotype"/>
                <a:cs typeface="Palatino Linotype"/>
              </a:rPr>
              <a:t>Tier</a:t>
            </a:r>
            <a:endParaRPr sz="3200" dirty="0">
              <a:latin typeface="Palatino Linotype"/>
              <a:cs typeface="Palatino Linotype"/>
            </a:endParaRPr>
          </a:p>
          <a:p>
            <a:pPr marL="299085" indent="-287020">
              <a:lnSpc>
                <a:spcPts val="3454"/>
              </a:lnSpc>
              <a:buSzPct val="75000"/>
              <a:buFont typeface="Arial"/>
              <a:buChar char="•"/>
              <a:tabLst>
                <a:tab pos="299085" algn="l"/>
                <a:tab pos="299720" algn="l"/>
              </a:tabLst>
            </a:pPr>
            <a:r>
              <a:rPr sz="3200" dirty="0">
                <a:solidFill>
                  <a:srgbClr val="202020"/>
                </a:solidFill>
                <a:latin typeface="Palatino Linotype"/>
                <a:cs typeface="Palatino Linotype"/>
              </a:rPr>
              <a:t>Evidence</a:t>
            </a:r>
            <a:r>
              <a:rPr sz="3200" spc="-25" dirty="0">
                <a:solidFill>
                  <a:srgbClr val="202020"/>
                </a:solidFill>
                <a:latin typeface="Palatino Linotype"/>
                <a:cs typeface="Palatino Linotype"/>
              </a:rPr>
              <a:t> </a:t>
            </a:r>
            <a:r>
              <a:rPr sz="3200" spc="-5" dirty="0">
                <a:solidFill>
                  <a:srgbClr val="202020"/>
                </a:solidFill>
                <a:latin typeface="Palatino Linotype"/>
                <a:cs typeface="Palatino Linotype"/>
              </a:rPr>
              <a:t>Quality</a:t>
            </a:r>
            <a:endParaRPr sz="3200" dirty="0">
              <a:latin typeface="Palatino Linotype"/>
              <a:cs typeface="Palatino Linotype"/>
            </a:endParaRPr>
          </a:p>
        </p:txBody>
      </p:sp>
      <p:sp>
        <p:nvSpPr>
          <p:cNvPr id="5" name="object 5"/>
          <p:cNvSpPr txBox="1"/>
          <p:nvPr/>
        </p:nvSpPr>
        <p:spPr>
          <a:xfrm>
            <a:off x="7553956" y="2763520"/>
            <a:ext cx="1227455" cy="1359988"/>
          </a:xfrm>
          <a:prstGeom prst="rect">
            <a:avLst/>
          </a:prstGeom>
        </p:spPr>
        <p:txBody>
          <a:bodyPr vert="horz" wrap="square" lIns="0" tIns="13335" rIns="0" bIns="0" rtlCol="0">
            <a:spAutoFit/>
          </a:bodyPr>
          <a:lstStyle/>
          <a:p>
            <a:pPr marR="48895" algn="r">
              <a:lnSpc>
                <a:spcPts val="3454"/>
              </a:lnSpc>
              <a:spcBef>
                <a:spcPts val="105"/>
              </a:spcBef>
            </a:pPr>
            <a:r>
              <a:rPr sz="3200" dirty="0">
                <a:solidFill>
                  <a:srgbClr val="FF0000"/>
                </a:solidFill>
                <a:latin typeface="Palatino Linotype"/>
                <a:cs typeface="Palatino Linotype"/>
              </a:rPr>
              <a:t>24</a:t>
            </a:r>
            <a:r>
              <a:rPr sz="3200" spc="-100" dirty="0">
                <a:solidFill>
                  <a:srgbClr val="FF0000"/>
                </a:solidFill>
                <a:latin typeface="Palatino Linotype"/>
                <a:cs typeface="Palatino Linotype"/>
              </a:rPr>
              <a:t> </a:t>
            </a:r>
            <a:r>
              <a:rPr sz="3200" spc="-5" dirty="0">
                <a:solidFill>
                  <a:srgbClr val="FF0000"/>
                </a:solidFill>
                <a:latin typeface="Palatino Linotype"/>
                <a:cs typeface="Palatino Linotype"/>
              </a:rPr>
              <a:t>pts.</a:t>
            </a:r>
            <a:r>
              <a:rPr sz="3200" spc="-100" dirty="0">
                <a:solidFill>
                  <a:srgbClr val="FF0000"/>
                </a:solidFill>
                <a:latin typeface="Palatino Linotype"/>
                <a:cs typeface="Palatino Linotype"/>
              </a:rPr>
              <a:t> </a:t>
            </a:r>
            <a:r>
              <a:rPr lang="en-US" sz="3200" spc="-100" dirty="0">
                <a:solidFill>
                  <a:srgbClr val="FF0000"/>
                </a:solidFill>
                <a:latin typeface="Palatino Linotype"/>
                <a:cs typeface="Palatino Linotype"/>
              </a:rPr>
              <a:t>12 </a:t>
            </a:r>
            <a:r>
              <a:rPr sz="3200" spc="-5" dirty="0">
                <a:solidFill>
                  <a:srgbClr val="FF0000"/>
                </a:solidFill>
                <a:latin typeface="Palatino Linotype"/>
                <a:cs typeface="Palatino Linotype"/>
              </a:rPr>
              <a:t>pts.</a:t>
            </a:r>
            <a:endParaRPr sz="3200" dirty="0">
              <a:latin typeface="Palatino Linotype"/>
              <a:cs typeface="Palatino Linotype"/>
            </a:endParaRPr>
          </a:p>
          <a:p>
            <a:pPr marR="5080" algn="r">
              <a:lnSpc>
                <a:spcPts val="3454"/>
              </a:lnSpc>
            </a:pPr>
            <a:r>
              <a:rPr sz="3200" dirty="0">
                <a:solidFill>
                  <a:srgbClr val="FF0000"/>
                </a:solidFill>
                <a:latin typeface="Palatino Linotype"/>
                <a:cs typeface="Palatino Linotype"/>
              </a:rPr>
              <a:t>8</a:t>
            </a:r>
            <a:r>
              <a:rPr sz="3200" spc="-35" dirty="0">
                <a:solidFill>
                  <a:srgbClr val="FF0000"/>
                </a:solidFill>
                <a:latin typeface="Palatino Linotype"/>
                <a:cs typeface="Palatino Linotype"/>
              </a:rPr>
              <a:t> </a:t>
            </a:r>
            <a:r>
              <a:rPr sz="3200" spc="-5" dirty="0">
                <a:solidFill>
                  <a:srgbClr val="FF0000"/>
                </a:solidFill>
                <a:latin typeface="Palatino Linotype"/>
                <a:cs typeface="Palatino Linotype"/>
              </a:rPr>
              <a:t>pts.</a:t>
            </a:r>
            <a:endParaRPr sz="3200" dirty="0">
              <a:latin typeface="Palatino Linotype"/>
              <a:cs typeface="Palatino Linotype"/>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287338"/>
            <a:ext cx="7543800" cy="1084262"/>
          </a:xfrm>
        </p:spPr>
        <p:txBody>
          <a:bodyPr>
            <a:normAutofit fontScale="90000"/>
          </a:bodyPr>
          <a:lstStyle/>
          <a:p>
            <a:pPr>
              <a:lnSpc>
                <a:spcPct val="100000"/>
              </a:lnSpc>
              <a:spcBef>
                <a:spcPts val="100"/>
              </a:spcBef>
            </a:pPr>
            <a:r>
              <a:rPr lang="en-US" spc="-60" dirty="0">
                <a:solidFill>
                  <a:srgbClr val="2B8DAF"/>
                </a:solidFill>
              </a:rPr>
              <a:t>Theory of Change and Logic Model (TOC) ( 24 points)</a:t>
            </a:r>
            <a:endParaRPr lang="en-US" dirty="0"/>
          </a:p>
        </p:txBody>
      </p:sp>
      <p:sp>
        <p:nvSpPr>
          <p:cNvPr id="3" name="Content Placeholder 2"/>
          <p:cNvSpPr>
            <a:spLocks noGrp="1"/>
          </p:cNvSpPr>
          <p:nvPr>
            <p:ph idx="4294967295"/>
          </p:nvPr>
        </p:nvSpPr>
        <p:spPr>
          <a:xfrm>
            <a:off x="152400" y="1371600"/>
            <a:ext cx="8686800" cy="4953000"/>
          </a:xfrm>
        </p:spPr>
        <p:txBody>
          <a:bodyPr>
            <a:normAutofit lnSpcReduction="10000"/>
          </a:bodyPr>
          <a:lstStyle/>
          <a:p>
            <a:pPr>
              <a:buFont typeface="Arial" panose="020B0604020202020204" pitchFamily="34" charset="0"/>
              <a:buChar char="•"/>
            </a:pPr>
            <a:r>
              <a:rPr lang="en-US" sz="2800" b="1" dirty="0"/>
              <a:t>The TOC shall address</a:t>
            </a:r>
            <a:r>
              <a:rPr lang="en-US" sz="2800" dirty="0"/>
              <a:t>:</a:t>
            </a:r>
          </a:p>
          <a:p>
            <a:pPr>
              <a:buFont typeface="Arial" panose="020B0604020202020204" pitchFamily="34" charset="0"/>
              <a:buChar char="•"/>
            </a:pPr>
            <a:r>
              <a:rPr lang="en-US" sz="2800" dirty="0"/>
              <a:t>The </a:t>
            </a:r>
            <a:r>
              <a:rPr lang="en-US" sz="2800" b="1" dirty="0"/>
              <a:t>problem</a:t>
            </a:r>
            <a:r>
              <a:rPr lang="en-US" sz="2800" dirty="0"/>
              <a:t> is prevalent and severe in communities where the program plans to serve </a:t>
            </a:r>
            <a:r>
              <a:rPr lang="en-US" sz="2800" dirty="0" smtClean="0"/>
              <a:t>and has been </a:t>
            </a:r>
            <a:r>
              <a:rPr lang="en-US" sz="2800" dirty="0"/>
              <a:t>documented with relevant data.</a:t>
            </a:r>
          </a:p>
          <a:p>
            <a:pPr>
              <a:buFont typeface="Arial" panose="020B0604020202020204" pitchFamily="34" charset="0"/>
              <a:buChar char="•"/>
            </a:pPr>
            <a:r>
              <a:rPr lang="en-US" sz="2800" dirty="0"/>
              <a:t>The proposed </a:t>
            </a:r>
            <a:r>
              <a:rPr lang="en-US" sz="2800" b="1" dirty="0"/>
              <a:t>intervention </a:t>
            </a:r>
            <a:r>
              <a:rPr lang="en-US" sz="2800" dirty="0"/>
              <a:t>is responsive to the identified community problem.</a:t>
            </a:r>
          </a:p>
          <a:p>
            <a:pPr>
              <a:buFont typeface="Arial" panose="020B0604020202020204" pitchFamily="34" charset="0"/>
              <a:buChar char="•"/>
            </a:pPr>
            <a:r>
              <a:rPr lang="en-US" sz="2800" dirty="0"/>
              <a:t>The intervention is clearly articulated including the design, dosage, target population and roles of AmeriCorps </a:t>
            </a:r>
            <a:r>
              <a:rPr lang="en-US" sz="2800" dirty="0" smtClean="0"/>
              <a:t>members and (if applicable) leveraged volunteers.</a:t>
            </a:r>
            <a:endParaRPr lang="en-US" sz="2800" dirty="0"/>
          </a:p>
          <a:p>
            <a:pPr>
              <a:buFont typeface="Arial" panose="020B0604020202020204" pitchFamily="34" charset="0"/>
              <a:buChar char="•"/>
            </a:pPr>
            <a:r>
              <a:rPr lang="en-US" sz="2800" dirty="0"/>
              <a:t>The intervention is likely to lead to the </a:t>
            </a:r>
            <a:r>
              <a:rPr lang="en-US" sz="2800" b="1" dirty="0"/>
              <a:t>outcomes</a:t>
            </a:r>
            <a:r>
              <a:rPr lang="en-US" sz="2800" dirty="0"/>
              <a:t> identified in the TOC.</a:t>
            </a:r>
          </a:p>
          <a:p>
            <a:pPr>
              <a:buFont typeface="Arial" panose="020B0604020202020204" pitchFamily="34" charset="0"/>
              <a:buChar char="•"/>
            </a:pPr>
            <a:endParaRPr lang="en-US" sz="2400" dirty="0"/>
          </a:p>
        </p:txBody>
      </p:sp>
    </p:spTree>
    <p:extLst>
      <p:ext uri="{BB962C8B-B14F-4D97-AF65-F5344CB8AC3E}">
        <p14:creationId xmlns:p14="http://schemas.microsoft.com/office/powerpoint/2010/main" val="2038785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1"/>
            <a:ext cx="7909560" cy="1219200"/>
          </a:xfrm>
        </p:spPr>
        <p:txBody>
          <a:bodyPr>
            <a:normAutofit fontScale="90000"/>
          </a:bodyPr>
          <a:lstStyle/>
          <a:p>
            <a:r>
              <a:rPr lang="en-US" spc="-60" dirty="0">
                <a:solidFill>
                  <a:srgbClr val="2B8DAF"/>
                </a:solidFill>
              </a:rPr>
              <a:t>Theory of Change and Logic Model (TOC) ( 24 points) cont’d.</a:t>
            </a:r>
            <a:endParaRPr lang="en-US" dirty="0"/>
          </a:p>
        </p:txBody>
      </p:sp>
      <p:sp>
        <p:nvSpPr>
          <p:cNvPr id="3" name="Content Placeholder 2"/>
          <p:cNvSpPr>
            <a:spLocks noGrp="1"/>
          </p:cNvSpPr>
          <p:nvPr>
            <p:ph idx="1"/>
          </p:nvPr>
        </p:nvSpPr>
        <p:spPr>
          <a:xfrm>
            <a:off x="457200" y="1676400"/>
            <a:ext cx="8382000" cy="4495800"/>
          </a:xfrm>
        </p:spPr>
        <p:txBody>
          <a:bodyPr>
            <a:noAutofit/>
          </a:bodyPr>
          <a:lstStyle/>
          <a:p>
            <a:pPr>
              <a:buFont typeface="Arial" panose="020B0604020202020204" pitchFamily="34" charset="0"/>
              <a:buChar char="•"/>
            </a:pPr>
            <a:r>
              <a:rPr lang="en-US" sz="3200" dirty="0"/>
              <a:t>Outcomes in the narrative and logic model represent </a:t>
            </a:r>
            <a:r>
              <a:rPr lang="en-US" sz="3200" b="1" dirty="0"/>
              <a:t>meaningful progress </a:t>
            </a:r>
            <a:r>
              <a:rPr lang="en-US" sz="3200" dirty="0"/>
              <a:t>in addressing the community </a:t>
            </a:r>
            <a:r>
              <a:rPr lang="en-US" sz="3200" dirty="0" smtClean="0"/>
              <a:t>problem identified by the applicant.</a:t>
            </a:r>
            <a:endParaRPr lang="en-US" sz="3200" dirty="0"/>
          </a:p>
          <a:p>
            <a:pPr>
              <a:buFont typeface="Arial" panose="020B0604020202020204" pitchFamily="34" charset="0"/>
              <a:buChar char="•"/>
            </a:pPr>
            <a:r>
              <a:rPr lang="en-US" sz="3200" dirty="0"/>
              <a:t>The rationale for </a:t>
            </a:r>
            <a:r>
              <a:rPr lang="en-US" sz="3200" b="1" dirty="0"/>
              <a:t>utilizing AmeriCorps </a:t>
            </a:r>
            <a:r>
              <a:rPr lang="en-US" sz="3200" dirty="0"/>
              <a:t>members to deliver the intervention(s) is reasonable.</a:t>
            </a:r>
          </a:p>
          <a:p>
            <a:pPr>
              <a:buFont typeface="Arial" panose="020B0604020202020204" pitchFamily="34" charset="0"/>
              <a:buChar char="•"/>
            </a:pPr>
            <a:r>
              <a:rPr lang="en-US" sz="3200" dirty="0"/>
              <a:t>The service role of AmeriCorps members will produce significant contributions to existing efforts </a:t>
            </a:r>
            <a:r>
              <a:rPr lang="en-US" sz="3200" dirty="0" smtClean="0"/>
              <a:t>and help develop additional capacity to </a:t>
            </a:r>
            <a:r>
              <a:rPr lang="en-US" sz="3200" dirty="0"/>
              <a:t>address the stated problem.</a:t>
            </a:r>
          </a:p>
        </p:txBody>
      </p:sp>
    </p:spTree>
    <p:extLst>
      <p:ext uri="{BB962C8B-B14F-4D97-AF65-F5344CB8AC3E}">
        <p14:creationId xmlns:p14="http://schemas.microsoft.com/office/powerpoint/2010/main" val="130233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F2DCFD-D728-4C36-9E62-65845EB9D110}"/>
              </a:ext>
            </a:extLst>
          </p:cNvPr>
          <p:cNvSpPr txBox="1"/>
          <p:nvPr/>
        </p:nvSpPr>
        <p:spPr>
          <a:xfrm>
            <a:off x="228600" y="228600"/>
            <a:ext cx="8686800" cy="523220"/>
          </a:xfrm>
          <a:prstGeom prst="rect">
            <a:avLst/>
          </a:prstGeom>
          <a:noFill/>
        </p:spPr>
        <p:txBody>
          <a:bodyPr wrap="square">
            <a:spAutoFit/>
          </a:bodyPr>
          <a:lstStyle/>
          <a:p>
            <a:r>
              <a:rPr kumimoji="0" lang="en-US" sz="2800" b="0" i="0" u="none" strike="noStrike" kern="1200" cap="none" spc="-60" normalizeH="0" baseline="0" noProof="0" dirty="0">
                <a:ln>
                  <a:noFill/>
                </a:ln>
                <a:solidFill>
                  <a:srgbClr val="2B8DAF"/>
                </a:solidFill>
                <a:effectLst/>
                <a:uLnTx/>
                <a:uFillTx/>
                <a:latin typeface="Calibri Light" panose="020F0302020204030204"/>
                <a:ea typeface="+mj-ea"/>
                <a:cs typeface="+mj-cs"/>
              </a:rPr>
              <a:t>Theory of Change and Logic Model (TOC) ( 24 points) cont’d</a:t>
            </a:r>
            <a:endParaRPr lang="en-US" dirty="0"/>
          </a:p>
        </p:txBody>
      </p:sp>
      <p:sp>
        <p:nvSpPr>
          <p:cNvPr id="7" name="TextBox 6">
            <a:extLst>
              <a:ext uri="{FF2B5EF4-FFF2-40B4-BE49-F238E27FC236}">
                <a16:creationId xmlns:a16="http://schemas.microsoft.com/office/drawing/2014/main" id="{8BF418ED-675A-467D-8A8A-6F2E41224E59}"/>
              </a:ext>
            </a:extLst>
          </p:cNvPr>
          <p:cNvSpPr txBox="1"/>
          <p:nvPr/>
        </p:nvSpPr>
        <p:spPr>
          <a:xfrm>
            <a:off x="214489" y="751820"/>
            <a:ext cx="8686800" cy="5311198"/>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The Logic Model Shall Depict</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 summary of the </a:t>
            </a:r>
            <a:r>
              <a:rPr kumimoji="0" lang="en-US" sz="24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community problem</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including the role current or historical inequities faced by underserved communities may play in contributing to the problem.</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The </a:t>
            </a:r>
            <a:r>
              <a:rPr kumimoji="0" lang="en-US" sz="24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inputs</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or resources that are necessary to deliver the intervention, including:</a:t>
            </a:r>
          </a:p>
          <a:p>
            <a:pPr marL="384048" marR="0" lvl="1" indent="-182880" algn="l" defTabSz="914400" rtl="0" eaLnBrk="1" fontAlgn="auto" latinLnBrk="0" hangingPunct="1">
              <a:lnSpc>
                <a:spcPct val="90000"/>
              </a:lnSpc>
              <a:spcBef>
                <a:spcPts val="200"/>
              </a:spcBef>
              <a:spcAft>
                <a:spcPts val="400"/>
              </a:spcAft>
              <a:buClr>
                <a:srgbClr val="E48312"/>
              </a:buClr>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Locations or sites in which members will provide services</a:t>
            </a:r>
          </a:p>
          <a:p>
            <a:pPr marL="384048" marR="0" lvl="1" indent="-182880" algn="l" defTabSz="914400" rtl="0" eaLnBrk="1" fontAlgn="auto" latinLnBrk="0" hangingPunct="1">
              <a:lnSpc>
                <a:spcPct val="90000"/>
              </a:lnSpc>
              <a:spcBef>
                <a:spcPts val="200"/>
              </a:spcBef>
              <a:spcAft>
                <a:spcPts val="400"/>
              </a:spcAft>
              <a:buClr>
                <a:srgbClr val="E48312"/>
              </a:buClr>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Number of AmeriCorps members who will deliver the intervention.</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The core </a:t>
            </a:r>
            <a:r>
              <a:rPr kumimoji="0" lang="en-US" sz="24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activities (interventions) </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or program model that members will implement or deliver, including:</a:t>
            </a:r>
          </a:p>
          <a:p>
            <a:pPr marL="384048" marR="0" lvl="1" indent="-182880" algn="l" defTabSz="914400" rtl="0" eaLnBrk="1" fontAlgn="auto" latinLnBrk="0" hangingPunct="1">
              <a:lnSpc>
                <a:spcPct val="90000"/>
              </a:lnSpc>
              <a:spcBef>
                <a:spcPts val="200"/>
              </a:spcBef>
              <a:spcAft>
                <a:spcPts val="400"/>
              </a:spcAft>
              <a:buClr>
                <a:srgbClr val="E48312"/>
              </a:buClr>
              <a:buSzTx/>
              <a:buFont typeface="Courier New" panose="02070309020205020404" pitchFamily="49" charset="0"/>
              <a:buChar char="o"/>
              <a:tabLst/>
              <a:defRPr/>
            </a:pPr>
            <a:r>
              <a:rPr kumimoji="0" lang="en-US" sz="20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Duration</a:t>
            </a: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of the intervention (# of weeks, sessions or months)</a:t>
            </a:r>
          </a:p>
          <a:p>
            <a:pPr marL="384048" marR="0" lvl="1" indent="-182880" algn="l" defTabSz="914400" rtl="0" eaLnBrk="1" fontAlgn="auto" latinLnBrk="0" hangingPunct="1">
              <a:lnSpc>
                <a:spcPct val="90000"/>
              </a:lnSpc>
              <a:spcBef>
                <a:spcPts val="200"/>
              </a:spcBef>
              <a:spcAft>
                <a:spcPts val="400"/>
              </a:spcAft>
              <a:buClr>
                <a:srgbClr val="E48312"/>
              </a:buClr>
              <a:buSzTx/>
              <a:buFont typeface="Courier New" panose="02070309020205020404" pitchFamily="49" charset="0"/>
              <a:buChar char="o"/>
              <a:tabLst/>
              <a:defRPr/>
            </a:pPr>
            <a:r>
              <a:rPr kumimoji="0" lang="en-US" sz="20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Dosage</a:t>
            </a: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of the intervention (# of hours per session or sessions per week)</a:t>
            </a:r>
          </a:p>
          <a:p>
            <a:pPr marL="384048" marR="0" lvl="1" indent="-182880" algn="l" defTabSz="914400" rtl="0" eaLnBrk="1" fontAlgn="auto" latinLnBrk="0" hangingPunct="1">
              <a:lnSpc>
                <a:spcPct val="90000"/>
              </a:lnSpc>
              <a:spcBef>
                <a:spcPts val="200"/>
              </a:spcBef>
              <a:spcAft>
                <a:spcPts val="400"/>
              </a:spcAft>
              <a:buClr>
                <a:srgbClr val="E48312"/>
              </a:buClr>
              <a:buSzTx/>
              <a:buFont typeface="Courier New" panose="02070309020205020404" pitchFamily="49" charset="0"/>
              <a:buChar char="o"/>
              <a:tabLst/>
              <a:defRPr/>
            </a:pPr>
            <a:r>
              <a:rPr kumimoji="0" lang="en-US" sz="20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Target population </a:t>
            </a: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for intervention (e.g., disconnected youth, 3</a:t>
            </a:r>
            <a:r>
              <a:rPr kumimoji="0" lang="en-US" sz="2000" b="0" i="0" u="none" strike="noStrike" kern="1200" cap="none" spc="0" normalizeH="0" baseline="30000" noProof="0" dirty="0">
                <a:ln>
                  <a:noFill/>
                </a:ln>
                <a:solidFill>
                  <a:srgbClr val="000000">
                    <a:lumMod val="75000"/>
                    <a:lumOff val="25000"/>
                  </a:srgbClr>
                </a:solidFill>
                <a:effectLst/>
                <a:uLnTx/>
                <a:uFillTx/>
                <a:latin typeface="Calibri" panose="020F0502020204030204"/>
                <a:ea typeface="+mn-ea"/>
                <a:cs typeface="+mn-cs"/>
              </a:rPr>
              <a:t>rd</a:t>
            </a: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graders at a certain reading level proficiency.</a:t>
            </a:r>
          </a:p>
        </p:txBody>
      </p:sp>
    </p:spTree>
    <p:extLst>
      <p:ext uri="{BB962C8B-B14F-4D97-AF65-F5344CB8AC3E}">
        <p14:creationId xmlns:p14="http://schemas.microsoft.com/office/powerpoint/2010/main" val="8278833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E33AE8-DEB9-4950-B3F3-0E7A6DBECABC}"/>
              </a:ext>
            </a:extLst>
          </p:cNvPr>
          <p:cNvSpPr txBox="1"/>
          <p:nvPr/>
        </p:nvSpPr>
        <p:spPr>
          <a:xfrm>
            <a:off x="38100" y="152400"/>
            <a:ext cx="9067800" cy="523220"/>
          </a:xfrm>
          <a:prstGeom prst="rect">
            <a:avLst/>
          </a:prstGeom>
          <a:noFill/>
        </p:spPr>
        <p:txBody>
          <a:bodyPr wrap="square">
            <a:spAutoFit/>
          </a:bodyPr>
          <a:lstStyle/>
          <a:p>
            <a:r>
              <a:rPr kumimoji="0" lang="en-US" sz="2800" b="0" i="0" u="none" strike="noStrike" kern="1200" cap="none" spc="-60" normalizeH="0" baseline="0" noProof="0" dirty="0">
                <a:ln>
                  <a:noFill/>
                </a:ln>
                <a:solidFill>
                  <a:srgbClr val="2B8DAF"/>
                </a:solidFill>
                <a:effectLst/>
                <a:uLnTx/>
                <a:uFillTx/>
                <a:latin typeface="Calibri Light" panose="020F0302020204030204"/>
                <a:ea typeface="+mj-ea"/>
                <a:cs typeface="+mj-cs"/>
              </a:rPr>
              <a:t>Theory of Change and Logic Model (TOC) ( 24 points) cont’d.</a:t>
            </a:r>
            <a:endParaRPr lang="en-US" sz="1600" dirty="0"/>
          </a:p>
        </p:txBody>
      </p:sp>
      <p:sp>
        <p:nvSpPr>
          <p:cNvPr id="5" name="TextBox 4">
            <a:extLst>
              <a:ext uri="{FF2B5EF4-FFF2-40B4-BE49-F238E27FC236}">
                <a16:creationId xmlns:a16="http://schemas.microsoft.com/office/drawing/2014/main" id="{0C34C386-FCD2-43D2-993B-EB7976950211}"/>
              </a:ext>
            </a:extLst>
          </p:cNvPr>
          <p:cNvSpPr txBox="1"/>
          <p:nvPr/>
        </p:nvSpPr>
        <p:spPr>
          <a:xfrm>
            <a:off x="38101" y="754166"/>
            <a:ext cx="8877300" cy="5632311"/>
          </a:xfrm>
          <a:prstGeom prst="rect">
            <a:avLst/>
          </a:prstGeom>
          <a:noFill/>
        </p:spPr>
        <p:txBody>
          <a:bodyPr wrap="square">
            <a:spAutoFit/>
          </a:bodyPr>
          <a:lstStyle/>
          <a:p>
            <a:r>
              <a:rPr lang="en-US" sz="2000" b="1" dirty="0"/>
              <a:t>Logic Model (cont.)</a:t>
            </a:r>
          </a:p>
          <a:p>
            <a:endParaRPr lang="en-US" sz="2000" b="1" dirty="0"/>
          </a:p>
          <a:p>
            <a:r>
              <a:rPr lang="en-US" sz="2000" dirty="0"/>
              <a:t>The measurable </a:t>
            </a:r>
            <a:r>
              <a:rPr lang="en-US" sz="2000" b="1" dirty="0"/>
              <a:t>outputs</a:t>
            </a:r>
            <a:r>
              <a:rPr lang="en-US" sz="2000" dirty="0"/>
              <a:t> that result from delivering the intervention (i.e., number of beneficiaries served, types and numbers of activities </a:t>
            </a:r>
            <a:r>
              <a:rPr lang="en-US" sz="2000" dirty="0" smtClean="0"/>
              <a:t>conducted and equity gaps closed).  If applicable, identify which National Performance Measures will be used as output indicators.</a:t>
            </a:r>
            <a:endParaRPr lang="en-US" sz="2000" dirty="0"/>
          </a:p>
          <a:p>
            <a:endParaRPr lang="en-US" sz="2000" dirty="0"/>
          </a:p>
          <a:p>
            <a:r>
              <a:rPr lang="en-US" sz="2000" b="1" dirty="0"/>
              <a:t>Outcomes </a:t>
            </a:r>
            <a:r>
              <a:rPr lang="en-US" sz="2000" dirty="0"/>
              <a:t>that demonstrate changes in knowledge/skill, attitude, behavior, or condition that occur as a result of the intervention.  If using National Performance Measures, indicate which</a:t>
            </a:r>
            <a:r>
              <a:rPr lang="en-US" sz="2000" dirty="0" smtClean="0"/>
              <a:t>.</a:t>
            </a:r>
          </a:p>
          <a:p>
            <a:endParaRPr lang="en-US" sz="2000" dirty="0"/>
          </a:p>
          <a:p>
            <a:r>
              <a:rPr lang="en-US" sz="2000" dirty="0" smtClean="0"/>
              <a:t>NOTE: The Logic Model is a visual representation of the applicant’s Theory of Change (TOC).  Programs should include short, medium, or long-term outcomes in the Logic Model.  Applicants are not required to measure all components of their TOC.  The applicant’s Performance Measures should be consistent with the program’s TOC and should represent significant program activities.</a:t>
            </a:r>
          </a:p>
          <a:p>
            <a:endParaRPr lang="en-US" sz="2000" dirty="0"/>
          </a:p>
          <a:p>
            <a:endParaRPr lang="en-US" sz="2000" dirty="0"/>
          </a:p>
        </p:txBody>
      </p:sp>
    </p:spTree>
    <p:extLst>
      <p:ext uri="{BB962C8B-B14F-4D97-AF65-F5344CB8AC3E}">
        <p14:creationId xmlns:p14="http://schemas.microsoft.com/office/powerpoint/2010/main" val="26994704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14400"/>
          </a:xfrm>
        </p:spPr>
        <p:txBody>
          <a:bodyPr>
            <a:normAutofit fontScale="90000"/>
          </a:bodyPr>
          <a:lstStyle/>
          <a:p>
            <a:r>
              <a:rPr lang="en-US" sz="2800" spc="-60" dirty="0">
                <a:solidFill>
                  <a:srgbClr val="2B8DAF"/>
                </a:solidFill>
              </a:rPr>
              <a:t>Theory of Change and Logic Model (TOC) ( 24 points) cont’d.</a:t>
            </a:r>
            <a:r>
              <a:rPr lang="en-US" sz="2800" dirty="0"/>
              <a:t/>
            </a:r>
            <a:br>
              <a:rPr lang="en-US" sz="2800" dirty="0"/>
            </a:br>
            <a:endParaRPr lang="en-US" sz="2800" dirty="0"/>
          </a:p>
        </p:txBody>
      </p:sp>
      <p:sp>
        <p:nvSpPr>
          <p:cNvPr id="3" name="Content Placeholder 2"/>
          <p:cNvSpPr>
            <a:spLocks noGrp="1"/>
          </p:cNvSpPr>
          <p:nvPr>
            <p:ph idx="1"/>
          </p:nvPr>
        </p:nvSpPr>
        <p:spPr>
          <a:xfrm>
            <a:off x="304800" y="1066800"/>
            <a:ext cx="8610600" cy="5715000"/>
          </a:xfrm>
        </p:spPr>
        <p:txBody>
          <a:bodyPr>
            <a:normAutofit/>
          </a:bodyPr>
          <a:lstStyle/>
          <a:p>
            <a:r>
              <a:rPr lang="en-US" dirty="0" smtClean="0">
                <a:solidFill>
                  <a:srgbClr val="FF0000"/>
                </a:solidFill>
              </a:rPr>
              <a:t>I</a:t>
            </a:r>
            <a:r>
              <a:rPr lang="en-US" sz="2400" dirty="0" smtClean="0">
                <a:solidFill>
                  <a:srgbClr val="FF0000"/>
                </a:solidFill>
              </a:rPr>
              <a:t>n </a:t>
            </a:r>
            <a:r>
              <a:rPr lang="en-US" sz="2400" dirty="0">
                <a:solidFill>
                  <a:srgbClr val="FF0000"/>
                </a:solidFill>
              </a:rPr>
              <a:t>the application narrative, applicants should discuss the community need as it relates to the CDC’s Social Vulnerability Index: </a:t>
            </a:r>
            <a:r>
              <a:rPr lang="en-US" sz="2400" u="sng" dirty="0">
                <a:solidFill>
                  <a:srgbClr val="FF0000"/>
                </a:solidFill>
                <a:hlinkClick r:id="rId2"/>
              </a:rPr>
              <a:t>https://www.atsdr.cdc.gov/placeandhealth/svi/index.html</a:t>
            </a:r>
            <a:r>
              <a:rPr lang="en-US" sz="2400" dirty="0">
                <a:solidFill>
                  <a:srgbClr val="FF0000"/>
                </a:solidFill>
              </a:rPr>
              <a:t>.  </a:t>
            </a:r>
          </a:p>
          <a:p>
            <a:r>
              <a:rPr lang="en-US" sz="2400" dirty="0" smtClean="0"/>
              <a:t>Also </a:t>
            </a:r>
            <a:r>
              <a:rPr lang="en-US" sz="2400" dirty="0"/>
              <a:t>in the application narrative, </a:t>
            </a:r>
            <a:r>
              <a:rPr lang="en-US" sz="2400" b="1" dirty="0"/>
              <a:t>applicants should discuss their rationale for setting output and outcome targets for their performance measures.  </a:t>
            </a:r>
          </a:p>
          <a:p>
            <a:r>
              <a:rPr lang="en-US" sz="2400" dirty="0"/>
              <a:t>Rationales and justifications should be informed by the organization’s performance data (e.g., program data observed over time that suggests targets are reasonable), relevant research (e.g. targets documented by organizations running similar programs with similar populations), or prior program evaluation findings.</a:t>
            </a:r>
          </a:p>
          <a:p>
            <a:r>
              <a:rPr lang="en-US" sz="2400" dirty="0" smtClean="0"/>
              <a:t>Applicants </a:t>
            </a:r>
            <a:r>
              <a:rPr lang="en-US" sz="2400" dirty="0"/>
              <a:t>with multiple interventions should complete </a:t>
            </a:r>
            <a:r>
              <a:rPr lang="en-US" sz="2400" b="1" dirty="0"/>
              <a:t>one Logic Model chart which incorporates each intervention</a:t>
            </a:r>
            <a:r>
              <a:rPr lang="en-US" sz="2400" dirty="0"/>
              <a:t>. Logic Model content that exceeds three pages will not be reviewed.</a:t>
            </a:r>
          </a:p>
          <a:p>
            <a:endParaRPr lang="en-US" dirty="0"/>
          </a:p>
        </p:txBody>
      </p:sp>
    </p:spTree>
    <p:extLst>
      <p:ext uri="{BB962C8B-B14F-4D97-AF65-F5344CB8AC3E}">
        <p14:creationId xmlns:p14="http://schemas.microsoft.com/office/powerpoint/2010/main" val="2070465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Base (20 points)</a:t>
            </a:r>
            <a:endParaRPr lang="en-US" dirty="0"/>
          </a:p>
        </p:txBody>
      </p:sp>
      <p:sp>
        <p:nvSpPr>
          <p:cNvPr id="3" name="Content Placeholder 2"/>
          <p:cNvSpPr>
            <a:spLocks noGrp="1"/>
          </p:cNvSpPr>
          <p:nvPr>
            <p:ph idx="1"/>
          </p:nvPr>
        </p:nvSpPr>
        <p:spPr>
          <a:xfrm>
            <a:off x="304801" y="1737361"/>
            <a:ext cx="8061960" cy="4131733"/>
          </a:xfrm>
        </p:spPr>
        <p:txBody>
          <a:bodyPr>
            <a:noAutofit/>
          </a:bodyPr>
          <a:lstStyle/>
          <a:p>
            <a:r>
              <a:rPr lang="en-US" sz="3200" dirty="0"/>
              <a:t>The assessment of an applicant’s evidence base has two parts. First, the applicant will be assigned to an </a:t>
            </a:r>
            <a:r>
              <a:rPr lang="en-US" sz="3200" b="1" dirty="0"/>
              <a:t>evidence tier </a:t>
            </a:r>
            <a:r>
              <a:rPr lang="en-US" sz="3200" b="1" dirty="0" smtClean="0"/>
              <a:t>(12 pts.) </a:t>
            </a:r>
            <a:r>
              <a:rPr lang="en-US" sz="3200" dirty="0" smtClean="0"/>
              <a:t>(see </a:t>
            </a:r>
            <a:r>
              <a:rPr lang="en-US" sz="3200" dirty="0"/>
              <a:t>the Mandatory Supplemental Information found </a:t>
            </a:r>
            <a:r>
              <a:rPr lang="en-US" sz="3200" u="sng" dirty="0">
                <a:hlinkClick r:id="rId2"/>
              </a:rPr>
              <a:t>here</a:t>
            </a:r>
            <a:r>
              <a:rPr lang="en-US" sz="3200" dirty="0"/>
              <a:t>.) Second, the </a:t>
            </a:r>
            <a:r>
              <a:rPr lang="en-US" sz="3200" b="1" dirty="0"/>
              <a:t>quality </a:t>
            </a:r>
            <a:r>
              <a:rPr lang="en-US" sz="3200" b="1" dirty="0" smtClean="0"/>
              <a:t>(8 pts.) </a:t>
            </a:r>
            <a:r>
              <a:rPr lang="en-US" sz="3200" dirty="0" smtClean="0"/>
              <a:t>of </a:t>
            </a:r>
            <a:r>
              <a:rPr lang="en-US" sz="3200" dirty="0"/>
              <a:t>the applicant’s evidence and the degree to which it supports the proposed program design, including program aligned with the priority areas identified above, will be assessed and scored. </a:t>
            </a:r>
          </a:p>
          <a:p>
            <a:endParaRPr lang="en-US" sz="3200" dirty="0"/>
          </a:p>
        </p:txBody>
      </p:sp>
    </p:spTree>
    <p:extLst>
      <p:ext uri="{BB962C8B-B14F-4D97-AF65-F5344CB8AC3E}">
        <p14:creationId xmlns:p14="http://schemas.microsoft.com/office/powerpoint/2010/main" val="2192104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287338"/>
            <a:ext cx="7543800" cy="627062"/>
          </a:xfrm>
        </p:spPr>
        <p:txBody>
          <a:bodyPr>
            <a:normAutofit fontScale="90000"/>
          </a:bodyPr>
          <a:lstStyle/>
          <a:p>
            <a:r>
              <a:rPr lang="en-US" dirty="0">
                <a:solidFill>
                  <a:schemeClr val="bg2">
                    <a:lumMod val="75000"/>
                  </a:schemeClr>
                </a:solidFill>
              </a:rPr>
              <a:t>Evidence Tier (12 points)</a:t>
            </a:r>
          </a:p>
        </p:txBody>
      </p:sp>
      <p:sp>
        <p:nvSpPr>
          <p:cNvPr id="3" name="Content Placeholder 2"/>
          <p:cNvSpPr>
            <a:spLocks noGrp="1"/>
          </p:cNvSpPr>
          <p:nvPr>
            <p:ph idx="4294967295"/>
          </p:nvPr>
        </p:nvSpPr>
        <p:spPr>
          <a:xfrm>
            <a:off x="0" y="914400"/>
            <a:ext cx="8915400" cy="5486400"/>
          </a:xfrm>
        </p:spPr>
        <p:txBody>
          <a:bodyPr>
            <a:normAutofit/>
          </a:bodyPr>
          <a:lstStyle/>
          <a:p>
            <a:r>
              <a:rPr lang="en-US" sz="2600" b="1" dirty="0"/>
              <a:t>Evidence Tier (12 pts.)</a:t>
            </a:r>
          </a:p>
          <a:p>
            <a:r>
              <a:rPr lang="en-US" dirty="0"/>
              <a:t> </a:t>
            </a:r>
            <a:r>
              <a:rPr lang="en-US" sz="2600" dirty="0"/>
              <a:t>An evidence tier will be assessed for each applicant for the purpose of understanding the relative strength of each applicant’s evidence base for their proposed public health service and public health workforce development intervention(s), and the likelihood that the proposed intervention (s) will lead to outcomes identified in the Logic Model. </a:t>
            </a:r>
          </a:p>
          <a:p>
            <a:r>
              <a:rPr lang="en-US" sz="2600" dirty="0"/>
              <a:t> </a:t>
            </a:r>
            <a:r>
              <a:rPr lang="en-US" sz="2600" dirty="0" smtClean="0"/>
              <a:t>Applicants </a:t>
            </a:r>
            <a:r>
              <a:rPr lang="en-US" sz="2600" dirty="0"/>
              <a:t>who have outcome or impact evaluation reports of the same intervention described in the application (see Mandatory Supplemental Information found </a:t>
            </a:r>
            <a:r>
              <a:rPr lang="en-US" sz="2600" u="sng" dirty="0">
                <a:hlinkClick r:id="rId2"/>
              </a:rPr>
              <a:t>here</a:t>
            </a:r>
            <a:r>
              <a:rPr lang="en-US" sz="2600" dirty="0"/>
              <a:t> for a definition of “same intervention”) may submit up to 2 of those reports, plus (if applicable) the evaluation report from their last three-year grant cycle, to qualify for the Preliminary, Moderate, or Strong evidence tier. </a:t>
            </a:r>
            <a:r>
              <a:rPr lang="en-US" dirty="0"/>
              <a:t> </a:t>
            </a:r>
          </a:p>
          <a:p>
            <a:endParaRPr lang="en-US" dirty="0"/>
          </a:p>
          <a:p>
            <a:endParaRPr lang="en-US" dirty="0"/>
          </a:p>
        </p:txBody>
      </p:sp>
    </p:spTree>
    <p:extLst>
      <p:ext uri="{BB962C8B-B14F-4D97-AF65-F5344CB8AC3E}">
        <p14:creationId xmlns:p14="http://schemas.microsoft.com/office/powerpoint/2010/main" val="3413727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8016240" cy="703996"/>
          </a:xfrm>
        </p:spPr>
        <p:txBody>
          <a:bodyPr>
            <a:normAutofit fontScale="90000"/>
          </a:bodyPr>
          <a:lstStyle/>
          <a:p>
            <a:r>
              <a:rPr lang="en-US" dirty="0">
                <a:solidFill>
                  <a:schemeClr val="bg2">
                    <a:lumMod val="75000"/>
                  </a:schemeClr>
                </a:solidFill>
              </a:rPr>
              <a:t>Evidence Tier (12 points) cont’d</a:t>
            </a:r>
            <a:endParaRPr lang="en-US" dirty="0"/>
          </a:p>
        </p:txBody>
      </p:sp>
      <p:sp>
        <p:nvSpPr>
          <p:cNvPr id="3" name="Content Placeholder 2"/>
          <p:cNvSpPr>
            <a:spLocks noGrp="1"/>
          </p:cNvSpPr>
          <p:nvPr>
            <p:ph idx="1"/>
          </p:nvPr>
        </p:nvSpPr>
        <p:spPr>
          <a:xfrm>
            <a:off x="304800" y="1219200"/>
            <a:ext cx="8534399" cy="4649894"/>
          </a:xfrm>
        </p:spPr>
        <p:txBody>
          <a:bodyPr>
            <a:noAutofit/>
          </a:bodyPr>
          <a:lstStyle/>
          <a:p>
            <a:r>
              <a:rPr lang="en-US" sz="2400" dirty="0"/>
              <a:t>In order to qualify for consideration, the intervention evaluated in the submitted report(s) must match the intervention proposed by the applicant in the following areas, all of which must be clearly described in the Program Design and Logic Model sections of the application:</a:t>
            </a:r>
          </a:p>
          <a:p>
            <a:pPr>
              <a:buFont typeface="Arial" panose="020B0604020202020204" pitchFamily="34" charset="0"/>
              <a:buChar char="•"/>
            </a:pPr>
            <a:r>
              <a:rPr lang="en-US" sz="2400" dirty="0"/>
              <a:t>Characteristics of the beneficiary population, including evidence of current or historic inequities facing the population</a:t>
            </a:r>
            <a:r>
              <a:rPr lang="en-US" sz="2400" dirty="0" smtClean="0"/>
              <a:t>;</a:t>
            </a:r>
          </a:p>
          <a:p>
            <a:pPr>
              <a:buFont typeface="Arial" panose="020B0604020202020204" pitchFamily="34" charset="0"/>
              <a:buChar char="•"/>
            </a:pPr>
            <a:r>
              <a:rPr lang="en-US" sz="2400" dirty="0" smtClean="0"/>
              <a:t> </a:t>
            </a:r>
            <a:r>
              <a:rPr lang="en-US" sz="2400" dirty="0"/>
              <a:t>Characteristics of the population delivering the intervention</a:t>
            </a:r>
            <a:r>
              <a:rPr lang="en-US" sz="2400" dirty="0" smtClean="0"/>
              <a:t>;</a:t>
            </a:r>
          </a:p>
          <a:p>
            <a:pPr>
              <a:buFont typeface="Arial" panose="020B0604020202020204" pitchFamily="34" charset="0"/>
              <a:buChar char="•"/>
            </a:pPr>
            <a:r>
              <a:rPr lang="en-US" sz="2400" dirty="0" smtClean="0"/>
              <a:t> </a:t>
            </a:r>
            <a:r>
              <a:rPr lang="en-US" sz="2400" dirty="0"/>
              <a:t>Dosage (frequency and duration) and design of the intervention, including all key components and activities; </a:t>
            </a:r>
            <a:endParaRPr lang="en-US" sz="2400" dirty="0" smtClean="0"/>
          </a:p>
          <a:p>
            <a:pPr>
              <a:buFont typeface="Arial" panose="020B0604020202020204" pitchFamily="34" charset="0"/>
              <a:buChar char="•"/>
            </a:pPr>
            <a:r>
              <a:rPr lang="en-US" sz="2400" dirty="0" smtClean="0"/>
              <a:t>The </a:t>
            </a:r>
            <a:r>
              <a:rPr lang="en-US" sz="2400" dirty="0"/>
              <a:t>context in which the intervention is delivered; and </a:t>
            </a:r>
            <a:endParaRPr lang="en-US" sz="2400" dirty="0" smtClean="0"/>
          </a:p>
          <a:p>
            <a:pPr>
              <a:buFont typeface="Arial" panose="020B0604020202020204" pitchFamily="34" charset="0"/>
              <a:buChar char="•"/>
            </a:pPr>
            <a:r>
              <a:rPr lang="en-US" sz="2400" dirty="0" smtClean="0"/>
              <a:t>Outcome </a:t>
            </a:r>
            <a:r>
              <a:rPr lang="en-US" sz="2400" dirty="0"/>
              <a:t>of the intervention. </a:t>
            </a:r>
          </a:p>
        </p:txBody>
      </p:sp>
    </p:spTree>
    <p:extLst>
      <p:ext uri="{BB962C8B-B14F-4D97-AF65-F5344CB8AC3E}">
        <p14:creationId xmlns:p14="http://schemas.microsoft.com/office/powerpoint/2010/main" val="3446761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694596"/>
          </a:xfrm>
        </p:spPr>
        <p:txBody>
          <a:bodyPr>
            <a:normAutofit fontScale="90000"/>
          </a:bodyPr>
          <a:lstStyle/>
          <a:p>
            <a:r>
              <a:rPr lang="en-US" dirty="0"/>
              <a:t>Public Health </a:t>
            </a:r>
            <a:r>
              <a:rPr lang="en-US" dirty="0" err="1" smtClean="0"/>
              <a:t>AmeriCorp’s</a:t>
            </a:r>
            <a:r>
              <a:rPr lang="en-US" dirty="0" smtClean="0"/>
              <a:t> </a:t>
            </a:r>
            <a:r>
              <a:rPr lang="en-US" dirty="0"/>
              <a:t>two main goals: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sz="3600" dirty="0" smtClean="0"/>
              <a:t>Goal 1:</a:t>
            </a:r>
          </a:p>
          <a:p>
            <a:r>
              <a:rPr lang="en-US" sz="3600" dirty="0" smtClean="0"/>
              <a:t>Help </a:t>
            </a:r>
            <a:r>
              <a:rPr lang="en-US" sz="3600" dirty="0"/>
              <a:t>meet public health needs of local communities by providing needed capacity and support in state and local public health settings and advancing more equitable health outcomes for communities who are currently or historically underserved</a:t>
            </a:r>
            <a:r>
              <a:rPr lang="en-US" dirty="0"/>
              <a:t>.   </a:t>
            </a:r>
          </a:p>
          <a:p>
            <a:endParaRPr lang="en-US" dirty="0"/>
          </a:p>
        </p:txBody>
      </p:sp>
    </p:spTree>
    <p:extLst>
      <p:ext uri="{BB962C8B-B14F-4D97-AF65-F5344CB8AC3E}">
        <p14:creationId xmlns:p14="http://schemas.microsoft.com/office/powerpoint/2010/main" val="3541851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8092440" cy="551596"/>
          </a:xfrm>
        </p:spPr>
        <p:txBody>
          <a:bodyPr>
            <a:normAutofit fontScale="90000"/>
          </a:bodyPr>
          <a:lstStyle/>
          <a:p>
            <a:r>
              <a:rPr lang="en-US" dirty="0">
                <a:solidFill>
                  <a:schemeClr val="bg2">
                    <a:lumMod val="75000"/>
                  </a:schemeClr>
                </a:solidFill>
              </a:rPr>
              <a:t>Evidence Tier (12 points) cont’d</a:t>
            </a:r>
            <a:endParaRPr lang="en-US" dirty="0"/>
          </a:p>
        </p:txBody>
      </p:sp>
      <p:sp>
        <p:nvSpPr>
          <p:cNvPr id="3" name="Content Placeholder 2"/>
          <p:cNvSpPr>
            <a:spLocks noGrp="1"/>
          </p:cNvSpPr>
          <p:nvPr>
            <p:ph idx="1"/>
          </p:nvPr>
        </p:nvSpPr>
        <p:spPr>
          <a:xfrm>
            <a:off x="457200" y="990600"/>
            <a:ext cx="8305800" cy="5562600"/>
          </a:xfrm>
        </p:spPr>
        <p:txBody>
          <a:bodyPr>
            <a:normAutofit fontScale="92500" lnSpcReduction="20000"/>
          </a:bodyPr>
          <a:lstStyle/>
          <a:p>
            <a:r>
              <a:rPr lang="en-US" sz="2600" dirty="0"/>
              <a:t>Submitted reports that do not sufficiently </a:t>
            </a:r>
            <a:r>
              <a:rPr lang="en-US" sz="2600" b="1" dirty="0"/>
              <a:t>match the intervention proposed </a:t>
            </a:r>
            <a:r>
              <a:rPr lang="en-US" sz="2600" dirty="0"/>
              <a:t>by the applicant in all of these areas will not be considered applicable and will not be reviewed or receive any points. Submission of additional documents that are not consistent with the guidance and requirements described in the Notice (e.g., advocacy pieces, policy briefs, other narratives that are not research studies or program evaluations) will not be reviewed.</a:t>
            </a:r>
          </a:p>
          <a:p>
            <a:r>
              <a:rPr lang="en-US" sz="2600" dirty="0"/>
              <a:t> </a:t>
            </a:r>
            <a:r>
              <a:rPr lang="en-US" sz="2600" dirty="0" smtClean="0"/>
              <a:t>In </a:t>
            </a:r>
            <a:r>
              <a:rPr lang="en-US" sz="2600" dirty="0"/>
              <a:t>the Evidence Tier section of the application narrative, applicants must (1) summarize the </a:t>
            </a:r>
            <a:r>
              <a:rPr lang="en-US" sz="2600" b="1" dirty="0"/>
              <a:t>study design and key findings </a:t>
            </a:r>
            <a:r>
              <a:rPr lang="en-US" sz="2600" dirty="0"/>
              <a:t>of any outcome or impact evaluation report(s) submitted and (2) describe any </a:t>
            </a:r>
            <a:r>
              <a:rPr lang="en-US" sz="2600" b="1" dirty="0"/>
              <a:t>other evidence that supports their program</a:t>
            </a:r>
            <a:r>
              <a:rPr lang="en-US" sz="2600" dirty="0"/>
              <a:t>, including past performance measure data and/or other research studies that inform their program design.  Applicants who submit evaluation reports for consideration must also describe in the Evidence Base section of the application narrative how the intervention described in the submitted reports is the same as the intervention described in the application (see Mandatory Supplemental Information found </a:t>
            </a:r>
            <a:r>
              <a:rPr lang="en-US" sz="2600" u="sng" dirty="0">
                <a:hlinkClick r:id="rId2"/>
              </a:rPr>
              <a:t>here</a:t>
            </a:r>
            <a:r>
              <a:rPr lang="en-US" sz="2600" dirty="0"/>
              <a:t>).  </a:t>
            </a:r>
          </a:p>
          <a:p>
            <a:r>
              <a:rPr lang="en-US" dirty="0"/>
              <a:t> </a:t>
            </a:r>
          </a:p>
          <a:p>
            <a:endParaRPr lang="en-US" dirty="0"/>
          </a:p>
        </p:txBody>
      </p:sp>
    </p:spTree>
    <p:extLst>
      <p:ext uri="{BB962C8B-B14F-4D97-AF65-F5344CB8AC3E}">
        <p14:creationId xmlns:p14="http://schemas.microsoft.com/office/powerpoint/2010/main" val="23694087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8092440" cy="703996"/>
          </a:xfrm>
        </p:spPr>
        <p:txBody>
          <a:bodyPr>
            <a:normAutofit fontScale="90000"/>
          </a:bodyPr>
          <a:lstStyle/>
          <a:p>
            <a:r>
              <a:rPr lang="en-US" dirty="0" smtClean="0"/>
              <a:t>Evidence Tier (12 points) cont’d</a:t>
            </a:r>
            <a:endParaRPr lang="en-US" dirty="0"/>
          </a:p>
        </p:txBody>
      </p:sp>
      <p:sp>
        <p:nvSpPr>
          <p:cNvPr id="3" name="Content Placeholder 2"/>
          <p:cNvSpPr>
            <a:spLocks noGrp="1"/>
          </p:cNvSpPr>
          <p:nvPr>
            <p:ph idx="1"/>
          </p:nvPr>
        </p:nvSpPr>
        <p:spPr>
          <a:xfrm>
            <a:off x="228600" y="1143000"/>
            <a:ext cx="8534400" cy="5334000"/>
          </a:xfrm>
        </p:spPr>
        <p:txBody>
          <a:bodyPr>
            <a:normAutofit fontScale="85000" lnSpcReduction="20000"/>
          </a:bodyPr>
          <a:lstStyle/>
          <a:p>
            <a:r>
              <a:rPr lang="en-US" sz="3300" dirty="0"/>
              <a:t>Applicants should </a:t>
            </a:r>
            <a:r>
              <a:rPr lang="en-US" sz="3300" b="1" dirty="0"/>
              <a:t>provide citations </a:t>
            </a:r>
            <a:r>
              <a:rPr lang="en-US" sz="3300" dirty="0"/>
              <a:t>for the studies they describe, if applicable; however, reviewers will not review any documents external to the application other than evaluation report(s) submitted in accordance with the Notice instructions.</a:t>
            </a:r>
          </a:p>
          <a:p>
            <a:r>
              <a:rPr lang="en-US" sz="3300" dirty="0"/>
              <a:t> </a:t>
            </a:r>
          </a:p>
          <a:p>
            <a:r>
              <a:rPr lang="en-US" sz="3300" dirty="0"/>
              <a:t>Applicants must meet all requirements of an evidence tier in order to be considered for that tier.  </a:t>
            </a:r>
          </a:p>
          <a:p>
            <a:r>
              <a:rPr lang="en-US" sz="3300" dirty="0"/>
              <a:t> </a:t>
            </a:r>
          </a:p>
          <a:p>
            <a:r>
              <a:rPr lang="en-US" sz="3300" dirty="0"/>
              <a:t>If the evaluation reports submitted by the applicant do not meet the definitions in the Mandatory Supplemental Information, the applicant may be considered for a lower evidence tier.  </a:t>
            </a:r>
          </a:p>
          <a:p>
            <a:r>
              <a:rPr lang="en-US" sz="3300" dirty="0"/>
              <a:t> </a:t>
            </a:r>
          </a:p>
          <a:p>
            <a:endParaRPr lang="en-US" dirty="0"/>
          </a:p>
        </p:txBody>
      </p:sp>
    </p:spTree>
    <p:extLst>
      <p:ext uri="{BB962C8B-B14F-4D97-AF65-F5344CB8AC3E}">
        <p14:creationId xmlns:p14="http://schemas.microsoft.com/office/powerpoint/2010/main" val="3855416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81000"/>
            <a:ext cx="8610600" cy="914400"/>
          </a:xfrm>
        </p:spPr>
        <p:txBody>
          <a:bodyPr>
            <a:noAutofit/>
          </a:bodyPr>
          <a:lstStyle/>
          <a:p>
            <a:r>
              <a:rPr lang="en-US" dirty="0">
                <a:solidFill>
                  <a:schemeClr val="bg2">
                    <a:lumMod val="75000"/>
                  </a:schemeClr>
                </a:solidFill>
              </a:rPr>
              <a:t>Evidence Tier (12 points) cont’d</a:t>
            </a:r>
            <a:endParaRPr lang="en-US" dirty="0"/>
          </a:p>
        </p:txBody>
      </p:sp>
      <p:sp>
        <p:nvSpPr>
          <p:cNvPr id="3" name="Content Placeholder 2"/>
          <p:cNvSpPr>
            <a:spLocks noGrp="1"/>
          </p:cNvSpPr>
          <p:nvPr>
            <p:ph idx="4294967295"/>
          </p:nvPr>
        </p:nvSpPr>
        <p:spPr>
          <a:xfrm>
            <a:off x="457200" y="1676400"/>
            <a:ext cx="8229600" cy="4800600"/>
          </a:xfrm>
        </p:spPr>
        <p:txBody>
          <a:bodyPr>
            <a:normAutofit lnSpcReduction="10000"/>
          </a:bodyPr>
          <a:lstStyle/>
          <a:p>
            <a:r>
              <a:rPr lang="en-US" sz="2400" dirty="0"/>
              <a:t>In 2022, the evidence tiers of successful AmeriCorps State and National Public Health AmeriCorps applicants that were competing were as follows</a:t>
            </a:r>
            <a:r>
              <a:rPr lang="en-US" sz="2400" dirty="0" smtClean="0"/>
              <a:t>:</a:t>
            </a:r>
          </a:p>
          <a:p>
            <a:pPr lvl="1">
              <a:buFont typeface="Arial" panose="020B0604020202020204" pitchFamily="34" charset="0"/>
              <a:buChar char="•"/>
            </a:pPr>
            <a:r>
              <a:rPr lang="en-US" sz="2400" dirty="0" smtClean="0"/>
              <a:t>Strong 2%</a:t>
            </a:r>
          </a:p>
          <a:p>
            <a:pPr lvl="1">
              <a:buFont typeface="Arial" panose="020B0604020202020204" pitchFamily="34" charset="0"/>
              <a:buChar char="•"/>
            </a:pPr>
            <a:r>
              <a:rPr lang="en-US" sz="2400" dirty="0" smtClean="0"/>
              <a:t>Moderate </a:t>
            </a:r>
            <a:r>
              <a:rPr lang="en-US" sz="2400" dirty="0"/>
              <a:t>2%, </a:t>
            </a:r>
            <a:endParaRPr lang="en-US" sz="2400" dirty="0" smtClean="0"/>
          </a:p>
          <a:p>
            <a:pPr lvl="1">
              <a:buFont typeface="Arial" panose="020B0604020202020204" pitchFamily="34" charset="0"/>
              <a:buChar char="•"/>
            </a:pPr>
            <a:r>
              <a:rPr lang="en-US" sz="2400" dirty="0" smtClean="0"/>
              <a:t>Preliminary </a:t>
            </a:r>
            <a:r>
              <a:rPr lang="en-US" sz="2400" dirty="0"/>
              <a:t>5%, and </a:t>
            </a:r>
            <a:endParaRPr lang="en-US" sz="2400" dirty="0" smtClean="0"/>
          </a:p>
          <a:p>
            <a:pPr lvl="1">
              <a:buFont typeface="Arial" panose="020B0604020202020204" pitchFamily="34" charset="0"/>
              <a:buChar char="•"/>
            </a:pPr>
            <a:r>
              <a:rPr lang="en-US" sz="2400" dirty="0" smtClean="0"/>
              <a:t>Pre-Preliminary </a:t>
            </a:r>
            <a:r>
              <a:rPr lang="en-US" sz="2400" dirty="0"/>
              <a:t>91%. </a:t>
            </a:r>
            <a:endParaRPr lang="en-US" sz="2400" dirty="0" smtClean="0"/>
          </a:p>
          <a:p>
            <a:r>
              <a:rPr lang="en-US" sz="2400" dirty="0" smtClean="0"/>
              <a:t>As </a:t>
            </a:r>
            <a:r>
              <a:rPr lang="en-US" sz="2400" dirty="0"/>
              <a:t>these figures indicate, AmeriCorps values and funds programs at all points along the evidence continuum and expects programs to progress along the evidence continuum over time.  Thus, do not be deterred from applying for funding due to your current evidence level. </a:t>
            </a:r>
          </a:p>
          <a:p>
            <a:r>
              <a:rPr lang="en-US" sz="2400" dirty="0"/>
              <a:t> </a:t>
            </a:r>
          </a:p>
          <a:p>
            <a:endParaRPr lang="en-US" sz="4400" dirty="0"/>
          </a:p>
        </p:txBody>
      </p:sp>
    </p:spTree>
    <p:extLst>
      <p:ext uri="{BB962C8B-B14F-4D97-AF65-F5344CB8AC3E}">
        <p14:creationId xmlns:p14="http://schemas.microsoft.com/office/powerpoint/2010/main" val="229577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304800"/>
            <a:ext cx="7543800" cy="779463"/>
          </a:xfrm>
        </p:spPr>
        <p:txBody>
          <a:bodyPr>
            <a:normAutofit/>
          </a:bodyPr>
          <a:lstStyle/>
          <a:p>
            <a:r>
              <a:rPr lang="en-US" dirty="0">
                <a:solidFill>
                  <a:schemeClr val="bg2">
                    <a:lumMod val="50000"/>
                  </a:schemeClr>
                </a:solidFill>
              </a:rPr>
              <a:t>Evidence Quality ( 8 points)</a:t>
            </a:r>
          </a:p>
        </p:txBody>
      </p:sp>
      <p:sp>
        <p:nvSpPr>
          <p:cNvPr id="3" name="Content Placeholder 2"/>
          <p:cNvSpPr>
            <a:spLocks noGrp="1"/>
          </p:cNvSpPr>
          <p:nvPr>
            <p:ph idx="4294967295"/>
          </p:nvPr>
        </p:nvSpPr>
        <p:spPr>
          <a:xfrm>
            <a:off x="0" y="1447800"/>
            <a:ext cx="9144000" cy="5181600"/>
          </a:xfrm>
        </p:spPr>
        <p:txBody>
          <a:bodyPr>
            <a:normAutofit/>
          </a:bodyPr>
          <a:lstStyle/>
          <a:p>
            <a:r>
              <a:rPr lang="en-US" dirty="0"/>
              <a:t>After the applicant’s evidence tier has been assessed, the quality of the applicant’s evidence and the extent to which it supports the proposed program design will be assessed and scored.  </a:t>
            </a:r>
          </a:p>
          <a:p>
            <a:r>
              <a:rPr lang="en-US" dirty="0"/>
              <a:t> </a:t>
            </a:r>
            <a:r>
              <a:rPr lang="en-US" dirty="0" smtClean="0"/>
              <a:t>Applicants </a:t>
            </a:r>
            <a:r>
              <a:rPr lang="en-US" dirty="0"/>
              <a:t>who are assessed as being in the Preliminary, Moderate, or Strong evidence tiers, reviewers will score the submitted evaluation reports using the following standards:</a:t>
            </a:r>
          </a:p>
          <a:p>
            <a:pPr lvl="0"/>
            <a:r>
              <a:rPr lang="en-US" dirty="0"/>
              <a:t>The submitted reports are of </a:t>
            </a:r>
            <a:r>
              <a:rPr lang="en-US" b="1" dirty="0"/>
              <a:t>satisfactory methodological quality and rigor </a:t>
            </a:r>
            <a:r>
              <a:rPr lang="en-US" dirty="0"/>
              <a:t>for the type of evaluation conducted (e.g., adequate sample size and statistical power, internal and/or external validity, appropriate use of control or comparison groups, etc.);  </a:t>
            </a:r>
          </a:p>
          <a:p>
            <a:pPr lvl="0"/>
            <a:r>
              <a:rPr lang="en-US" dirty="0"/>
              <a:t>The submitted reports describe evaluations that were </a:t>
            </a:r>
            <a:r>
              <a:rPr lang="en-US" b="1" dirty="0"/>
              <a:t>conducted relatively recently</a:t>
            </a:r>
            <a:r>
              <a:rPr lang="en-US" dirty="0"/>
              <a:t>, preferably within the last six years;</a:t>
            </a:r>
          </a:p>
          <a:p>
            <a:pPr lvl="0"/>
            <a:r>
              <a:rPr lang="en-US" dirty="0"/>
              <a:t>The submitted reports show a </a:t>
            </a:r>
            <a:r>
              <a:rPr lang="en-US" b="1" dirty="0"/>
              <a:t>meaningful and significant positive effect </a:t>
            </a:r>
            <a:r>
              <a:rPr lang="en-US" dirty="0"/>
              <a:t>on program beneficiaries in at least one key outcome of interest.</a:t>
            </a:r>
          </a:p>
          <a:p>
            <a:endParaRPr lang="en-US" dirty="0"/>
          </a:p>
        </p:txBody>
      </p:sp>
    </p:spTree>
    <p:extLst>
      <p:ext uri="{BB962C8B-B14F-4D97-AF65-F5344CB8AC3E}">
        <p14:creationId xmlns:p14="http://schemas.microsoft.com/office/powerpoint/2010/main" val="18424102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703996"/>
          </a:xfrm>
        </p:spPr>
        <p:txBody>
          <a:bodyPr>
            <a:normAutofit fontScale="90000"/>
          </a:bodyPr>
          <a:lstStyle/>
          <a:p>
            <a:r>
              <a:rPr lang="en-US" dirty="0">
                <a:solidFill>
                  <a:schemeClr val="bg2">
                    <a:lumMod val="50000"/>
                  </a:schemeClr>
                </a:solidFill>
              </a:rPr>
              <a:t>Evidence Quality ( 8 points)</a:t>
            </a:r>
            <a:endParaRPr lang="en-US" dirty="0"/>
          </a:p>
        </p:txBody>
      </p:sp>
      <p:sp>
        <p:nvSpPr>
          <p:cNvPr id="3" name="Content Placeholder 2"/>
          <p:cNvSpPr>
            <a:spLocks noGrp="1"/>
          </p:cNvSpPr>
          <p:nvPr>
            <p:ph idx="1"/>
          </p:nvPr>
        </p:nvSpPr>
        <p:spPr>
          <a:xfrm>
            <a:off x="533400" y="1295400"/>
            <a:ext cx="8305800" cy="5257800"/>
          </a:xfrm>
        </p:spPr>
        <p:txBody>
          <a:bodyPr>
            <a:normAutofit/>
          </a:bodyPr>
          <a:lstStyle/>
          <a:p>
            <a:r>
              <a:rPr lang="en-US" sz="2800" dirty="0"/>
              <a:t>Applicants that are assessed as being in the Pre-Preliminary evidence tier, reviewers will score the narrative provided in the Evidence Base section of the application using the following standards:</a:t>
            </a:r>
          </a:p>
          <a:p>
            <a:pPr lvl="1">
              <a:buFont typeface="Arial" panose="020B0604020202020204" pitchFamily="34" charset="0"/>
              <a:buChar char="•"/>
            </a:pPr>
            <a:r>
              <a:rPr lang="en-US" sz="2800" dirty="0"/>
              <a:t>The applicant uses </a:t>
            </a:r>
            <a:r>
              <a:rPr lang="en-US" sz="2800" b="1" dirty="0"/>
              <a:t>relevant evidence</a:t>
            </a:r>
            <a:r>
              <a:rPr lang="en-US" sz="2800" dirty="0"/>
              <a:t>, including past performance measure data and/or cited research studies, to inform their proposed program design;</a:t>
            </a:r>
          </a:p>
          <a:p>
            <a:pPr lvl="1">
              <a:buFont typeface="Arial" panose="020B0604020202020204" pitchFamily="34" charset="0"/>
              <a:buChar char="•"/>
            </a:pPr>
            <a:r>
              <a:rPr lang="en-US" sz="2800" dirty="0"/>
              <a:t>The described evidence is </a:t>
            </a:r>
            <a:r>
              <a:rPr lang="en-US" sz="2800" b="1" dirty="0"/>
              <a:t>relatively recent</a:t>
            </a:r>
            <a:r>
              <a:rPr lang="en-US" sz="2800" dirty="0"/>
              <a:t>, preferably from the last six years;</a:t>
            </a:r>
          </a:p>
          <a:p>
            <a:pPr lvl="1">
              <a:buFont typeface="Arial" panose="020B0604020202020204" pitchFamily="34" charset="0"/>
              <a:buChar char="•"/>
            </a:pPr>
            <a:r>
              <a:rPr lang="en-US" sz="2800" dirty="0"/>
              <a:t>The evidence described by the applicant indicates a </a:t>
            </a:r>
            <a:r>
              <a:rPr lang="en-US" sz="2800" b="1" dirty="0"/>
              <a:t>meaningful positive effect </a:t>
            </a:r>
            <a:r>
              <a:rPr lang="en-US" sz="2800" dirty="0"/>
              <a:t>on program beneficiaries in at least one key outcome of interest.</a:t>
            </a:r>
          </a:p>
          <a:p>
            <a:endParaRPr lang="en-US" dirty="0"/>
          </a:p>
        </p:txBody>
      </p:sp>
    </p:spTree>
    <p:extLst>
      <p:ext uri="{BB962C8B-B14F-4D97-AF65-F5344CB8AC3E}">
        <p14:creationId xmlns:p14="http://schemas.microsoft.com/office/powerpoint/2010/main" val="30281312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762000" y="1471582"/>
            <a:ext cx="7696200" cy="4829207"/>
          </a:xfrm>
          <a:prstGeom prst="rect">
            <a:avLst/>
          </a:prstGeom>
        </p:spPr>
        <p:txBody>
          <a:bodyPr vert="horz" wrap="square" lIns="0" tIns="12700" rIns="0" bIns="0" rtlCol="0">
            <a:spAutoFit/>
          </a:bodyPr>
          <a:lstStyle/>
          <a:p>
            <a:pPr lvl="0"/>
            <a:r>
              <a:rPr lang="en-US" sz="3200" dirty="0"/>
              <a:t>AmeriCorps members’ service will provide them opportunities to </a:t>
            </a:r>
            <a:r>
              <a:rPr lang="en-US" sz="3200" b="1" dirty="0"/>
              <a:t>develop as </a:t>
            </a:r>
            <a:r>
              <a:rPr lang="en-US" sz="3200" b="1" dirty="0" smtClean="0"/>
              <a:t>leaders</a:t>
            </a:r>
            <a:r>
              <a:rPr lang="en-US" sz="3200" dirty="0" smtClean="0"/>
              <a:t/>
            </a:r>
            <a:br>
              <a:rPr lang="en-US" sz="3200" dirty="0" smtClean="0"/>
            </a:br>
            <a:r>
              <a:rPr lang="en-US" sz="3200" dirty="0"/>
              <a:t/>
            </a:r>
            <a:br>
              <a:rPr lang="en-US" sz="3200" dirty="0"/>
            </a:br>
            <a:r>
              <a:rPr lang="en-US" sz="3200" dirty="0"/>
              <a:t>AmeriCorps members </a:t>
            </a:r>
            <a:r>
              <a:rPr lang="en-US" sz="3200" b="1" dirty="0"/>
              <a:t>will gain skills </a:t>
            </a:r>
            <a:r>
              <a:rPr lang="en-US" sz="3200" dirty="0"/>
              <a:t>as a result of their training and service that can be utilized and will be valued by future public health employers after their service term is completed</a:t>
            </a:r>
            <a:r>
              <a:rPr lang="en-US" sz="3200" dirty="0" smtClean="0"/>
              <a:t>.</a:t>
            </a:r>
            <a:br>
              <a:rPr lang="en-US" sz="3200" dirty="0" smtClean="0"/>
            </a:br>
            <a:r>
              <a:rPr lang="en-US" sz="3200" dirty="0"/>
              <a:t/>
            </a:r>
            <a:br>
              <a:rPr lang="en-US" sz="3200" dirty="0"/>
            </a:br>
            <a:r>
              <a:rPr lang="en-US" sz="3200" dirty="0"/>
              <a:t>AmeriCorps members receive </a:t>
            </a:r>
            <a:r>
              <a:rPr lang="en-US" sz="3200" b="1" dirty="0"/>
              <a:t>additional benefits.</a:t>
            </a:r>
            <a:r>
              <a:rPr lang="en-US" sz="3200" dirty="0"/>
              <a:t/>
            </a:r>
            <a:br>
              <a:rPr lang="en-US" sz="3200" dirty="0"/>
            </a:br>
            <a:r>
              <a:rPr lang="en-US" sz="2400" dirty="0">
                <a:latin typeface="Cambria" panose="02040503050406030204" pitchFamily="18" charset="0"/>
                <a:ea typeface="Cambria" panose="02040503050406030204" pitchFamily="18" charset="0"/>
              </a:rPr>
              <a:t/>
            </a:r>
            <a:br>
              <a:rPr lang="en-US" sz="2400" dirty="0">
                <a:latin typeface="Cambria" panose="02040503050406030204" pitchFamily="18" charset="0"/>
                <a:ea typeface="Cambria" panose="02040503050406030204" pitchFamily="18" charset="0"/>
              </a:rPr>
            </a:br>
            <a:endParaRPr sz="2400" dirty="0">
              <a:solidFill>
                <a:schemeClr val="bg2">
                  <a:lumMod val="50000"/>
                </a:schemeClr>
              </a:solidFill>
              <a:ea typeface="Cambria" panose="02040503050406030204" pitchFamily="18" charset="0"/>
            </a:endParaRPr>
          </a:p>
        </p:txBody>
      </p:sp>
      <p:sp>
        <p:nvSpPr>
          <p:cNvPr id="4" name="TextBox 3"/>
          <p:cNvSpPr txBox="1"/>
          <p:nvPr/>
        </p:nvSpPr>
        <p:spPr>
          <a:xfrm>
            <a:off x="1066800" y="304800"/>
            <a:ext cx="7086600" cy="646331"/>
          </a:xfrm>
          <a:prstGeom prst="rect">
            <a:avLst/>
          </a:prstGeom>
          <a:noFill/>
        </p:spPr>
        <p:txBody>
          <a:bodyPr wrap="square" rtlCol="0">
            <a:spAutoFit/>
          </a:bodyPr>
          <a:lstStyle/>
          <a:p>
            <a:r>
              <a:rPr lang="en-US" sz="3600" dirty="0">
                <a:solidFill>
                  <a:schemeClr val="bg2">
                    <a:lumMod val="50000"/>
                  </a:schemeClr>
                </a:solidFill>
                <a:latin typeface="+mj-lt"/>
              </a:rPr>
              <a:t>Member Experience (6 points)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50000"/>
                  </a:schemeClr>
                </a:solidFill>
              </a:rPr>
              <a:t>Member Experience (6 points)</a:t>
            </a:r>
            <a:br>
              <a:rPr lang="en-US" dirty="0">
                <a:solidFill>
                  <a:schemeClr val="bg2">
                    <a:lumMod val="50000"/>
                  </a:schemeClr>
                </a:solidFill>
              </a:rPr>
            </a:br>
            <a:endParaRPr lang="en-US" dirty="0"/>
          </a:p>
        </p:txBody>
      </p:sp>
      <p:sp>
        <p:nvSpPr>
          <p:cNvPr id="3" name="Content Placeholder 2"/>
          <p:cNvSpPr>
            <a:spLocks noGrp="1"/>
          </p:cNvSpPr>
          <p:nvPr>
            <p:ph idx="1"/>
          </p:nvPr>
        </p:nvSpPr>
        <p:spPr>
          <a:xfrm>
            <a:off x="533401" y="1371600"/>
            <a:ext cx="7833360" cy="4800600"/>
          </a:xfrm>
        </p:spPr>
        <p:txBody>
          <a:bodyPr>
            <a:noAutofit/>
          </a:bodyPr>
          <a:lstStyle/>
          <a:p>
            <a:pPr lvl="0"/>
            <a:r>
              <a:rPr lang="en-US" sz="2400" dirty="0"/>
              <a:t>Description of the demographics of the community served and plans to recruit AmeriCorps members from geographic or demographic communities in which the program operates. This could include but not limited to the following historically underserved, under-represented, and disadvantaged populations of: </a:t>
            </a:r>
          </a:p>
          <a:p>
            <a:pPr lvl="1"/>
            <a:r>
              <a:rPr lang="en-US" sz="2400" dirty="0"/>
              <a:t>communities of color</a:t>
            </a:r>
          </a:p>
          <a:p>
            <a:pPr lvl="1"/>
            <a:r>
              <a:rPr lang="en-US" sz="2400" dirty="0"/>
              <a:t>LGBTQ+ (Lesbian, Gay, Bisexual, Transgender and Questioning) communities </a:t>
            </a:r>
          </a:p>
          <a:p>
            <a:pPr lvl="1"/>
            <a:r>
              <a:rPr lang="en-US" sz="2400" dirty="0"/>
              <a:t>Individuals with varying degrees of English language proficiency </a:t>
            </a:r>
          </a:p>
          <a:p>
            <a:pPr lvl="1"/>
            <a:r>
              <a:rPr lang="en-US" sz="2400" dirty="0"/>
              <a:t>Individuals with </a:t>
            </a:r>
            <a:r>
              <a:rPr lang="en-US" sz="2400" dirty="0" smtClean="0"/>
              <a:t>disabilities</a:t>
            </a:r>
          </a:p>
          <a:p>
            <a:pPr lvl="1"/>
            <a:r>
              <a:rPr lang="en-US" sz="2200" dirty="0" smtClean="0"/>
              <a:t>Veterans </a:t>
            </a:r>
            <a:r>
              <a:rPr lang="en-US" sz="2200" dirty="0"/>
              <a:t>and military family members as volunteers</a:t>
            </a:r>
          </a:p>
        </p:txBody>
      </p:sp>
    </p:spTree>
    <p:extLst>
      <p:ext uri="{BB962C8B-B14F-4D97-AF65-F5344CB8AC3E}">
        <p14:creationId xmlns:p14="http://schemas.microsoft.com/office/powerpoint/2010/main" val="4367919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703996"/>
          </a:xfrm>
        </p:spPr>
        <p:txBody>
          <a:bodyPr>
            <a:normAutofit fontScale="90000"/>
          </a:bodyPr>
          <a:lstStyle/>
          <a:p>
            <a:r>
              <a:rPr lang="en-US" dirty="0">
                <a:solidFill>
                  <a:schemeClr val="bg2">
                    <a:lumMod val="50000"/>
                  </a:schemeClr>
                </a:solidFill>
              </a:rPr>
              <a:t>Member Experience (6 points)</a:t>
            </a:r>
            <a:endParaRPr lang="en-US" dirty="0"/>
          </a:p>
        </p:txBody>
      </p:sp>
      <p:sp>
        <p:nvSpPr>
          <p:cNvPr id="3" name="Content Placeholder 2"/>
          <p:cNvSpPr>
            <a:spLocks noGrp="1"/>
          </p:cNvSpPr>
          <p:nvPr>
            <p:ph idx="1"/>
          </p:nvPr>
        </p:nvSpPr>
        <p:spPr>
          <a:xfrm>
            <a:off x="533400" y="1981200"/>
            <a:ext cx="8000999" cy="4191000"/>
          </a:xfrm>
        </p:spPr>
        <p:txBody>
          <a:bodyPr/>
          <a:lstStyle/>
          <a:p>
            <a:pPr lvl="0"/>
            <a:r>
              <a:rPr lang="en-US" sz="2800" dirty="0"/>
              <a:t>Description of how the organization will ensure its project engages a </a:t>
            </a:r>
            <a:r>
              <a:rPr lang="en-US" sz="2800" b="1" dirty="0"/>
              <a:t>diverse and inclusive group of members.</a:t>
            </a:r>
          </a:p>
          <a:p>
            <a:pPr lvl="0"/>
            <a:r>
              <a:rPr lang="en-US" sz="2800" dirty="0"/>
              <a:t>The applicant’s organization and/or program has a </a:t>
            </a:r>
            <a:r>
              <a:rPr lang="en-US" sz="2800" b="1" dirty="0"/>
              <a:t>diversity, equity, and inclusion council </a:t>
            </a:r>
            <a:r>
              <a:rPr lang="en-US" sz="2800" dirty="0"/>
              <a:t>or similar mechanism that seeks to diversity its staff and board and create a supportive and safe environment as well ensure that its programming is culturally and community appropriate. </a:t>
            </a:r>
          </a:p>
          <a:p>
            <a:endParaRPr lang="en-US" dirty="0"/>
          </a:p>
        </p:txBody>
      </p:sp>
    </p:spTree>
    <p:extLst>
      <p:ext uri="{BB962C8B-B14F-4D97-AF65-F5344CB8AC3E}">
        <p14:creationId xmlns:p14="http://schemas.microsoft.com/office/powerpoint/2010/main" val="3979122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9338" y="228600"/>
            <a:ext cx="7162800" cy="566822"/>
          </a:xfrm>
          <a:prstGeom prst="rect">
            <a:avLst/>
          </a:prstGeom>
        </p:spPr>
        <p:txBody>
          <a:bodyPr vert="horz" wrap="square" lIns="0" tIns="12700" rIns="0" bIns="0" rtlCol="0">
            <a:spAutoFit/>
          </a:bodyPr>
          <a:lstStyle/>
          <a:p>
            <a:pPr marL="12700">
              <a:lnSpc>
                <a:spcPct val="100000"/>
              </a:lnSpc>
              <a:spcBef>
                <a:spcPts val="100"/>
              </a:spcBef>
              <a:tabLst>
                <a:tab pos="3022600" algn="l"/>
              </a:tabLst>
            </a:pPr>
            <a:r>
              <a:rPr lang="en-US" sz="3600" spc="-70" dirty="0">
                <a:solidFill>
                  <a:srgbClr val="2B8DAF"/>
                </a:solidFill>
              </a:rPr>
              <a:t>Organizational Capability (25 points)</a:t>
            </a:r>
            <a:endParaRPr sz="3600" dirty="0"/>
          </a:p>
        </p:txBody>
      </p:sp>
      <p:sp>
        <p:nvSpPr>
          <p:cNvPr id="3" name="object 3"/>
          <p:cNvSpPr txBox="1"/>
          <p:nvPr/>
        </p:nvSpPr>
        <p:spPr>
          <a:xfrm>
            <a:off x="228601" y="1066800"/>
            <a:ext cx="8610599" cy="5995769"/>
          </a:xfrm>
          <a:prstGeom prst="rect">
            <a:avLst/>
          </a:prstGeom>
        </p:spPr>
        <p:txBody>
          <a:bodyPr vert="horz" wrap="square" lIns="0" tIns="12700" rIns="0" bIns="0" rtlCol="0">
            <a:spAutoFit/>
          </a:bodyPr>
          <a:lstStyle/>
          <a:p>
            <a:pPr marL="349250" indent="-255270">
              <a:lnSpc>
                <a:spcPct val="100000"/>
              </a:lnSpc>
              <a:spcBef>
                <a:spcPts val="1930"/>
              </a:spcBef>
              <a:buAutoNum type="arabicPeriod"/>
              <a:tabLst>
                <a:tab pos="349885" algn="l"/>
              </a:tabLst>
            </a:pPr>
            <a:r>
              <a:rPr sz="2400" b="1" i="1" spc="-5" dirty="0">
                <a:latin typeface="+mj-lt"/>
                <a:cs typeface="Arial"/>
              </a:rPr>
              <a:t>Organizational</a:t>
            </a:r>
            <a:r>
              <a:rPr sz="2400" b="1" i="1" spc="-20" dirty="0">
                <a:latin typeface="+mj-lt"/>
                <a:cs typeface="Arial"/>
              </a:rPr>
              <a:t> </a:t>
            </a:r>
            <a:r>
              <a:rPr sz="2400" b="1" i="1" spc="-5" dirty="0">
                <a:latin typeface="+mj-lt"/>
                <a:cs typeface="Arial"/>
              </a:rPr>
              <a:t>Background</a:t>
            </a:r>
            <a:r>
              <a:rPr sz="2400" b="1" i="1" spc="5" dirty="0">
                <a:latin typeface="+mj-lt"/>
                <a:cs typeface="Arial"/>
              </a:rPr>
              <a:t> </a:t>
            </a:r>
            <a:r>
              <a:rPr sz="2400" b="1" i="1" spc="-5" dirty="0">
                <a:latin typeface="+mj-lt"/>
                <a:cs typeface="Arial"/>
              </a:rPr>
              <a:t>and</a:t>
            </a:r>
            <a:r>
              <a:rPr sz="2400" b="1" i="1" dirty="0">
                <a:latin typeface="+mj-lt"/>
                <a:cs typeface="Arial"/>
              </a:rPr>
              <a:t> </a:t>
            </a:r>
            <a:r>
              <a:rPr sz="2400" b="1" i="1" spc="-10" dirty="0">
                <a:latin typeface="+mj-lt"/>
                <a:cs typeface="Arial"/>
              </a:rPr>
              <a:t>Staffing</a:t>
            </a:r>
            <a:r>
              <a:rPr sz="2400" b="1" i="1" spc="-5" dirty="0">
                <a:latin typeface="+mj-lt"/>
                <a:cs typeface="Arial"/>
              </a:rPr>
              <a:t> </a:t>
            </a:r>
            <a:r>
              <a:rPr sz="2400" b="1" i="1" dirty="0" smtClean="0">
                <a:solidFill>
                  <a:srgbClr val="2B8DAF"/>
                </a:solidFill>
                <a:latin typeface="+mj-lt"/>
                <a:cs typeface="Arial"/>
              </a:rPr>
              <a:t>(</a:t>
            </a:r>
            <a:r>
              <a:rPr lang="en-US" sz="2400" b="1" i="1" dirty="0" smtClean="0">
                <a:solidFill>
                  <a:srgbClr val="2B8DAF"/>
                </a:solidFill>
                <a:latin typeface="+mj-lt"/>
                <a:cs typeface="Arial"/>
              </a:rPr>
              <a:t>13</a:t>
            </a:r>
            <a:r>
              <a:rPr sz="2400" b="1" i="1" spc="-5" dirty="0" smtClean="0">
                <a:solidFill>
                  <a:srgbClr val="2B8DAF"/>
                </a:solidFill>
                <a:latin typeface="+mj-lt"/>
                <a:cs typeface="Arial"/>
              </a:rPr>
              <a:t> </a:t>
            </a:r>
            <a:r>
              <a:rPr sz="2400" b="1" i="1" spc="-5" dirty="0">
                <a:solidFill>
                  <a:srgbClr val="2B8DAF"/>
                </a:solidFill>
                <a:latin typeface="+mj-lt"/>
                <a:cs typeface="Arial"/>
              </a:rPr>
              <a:t>points)</a:t>
            </a:r>
            <a:endParaRPr lang="en-US" sz="2400" b="1" i="1" spc="-5" dirty="0">
              <a:solidFill>
                <a:srgbClr val="2B8DAF"/>
              </a:solidFill>
              <a:latin typeface="+mj-lt"/>
              <a:cs typeface="Arial"/>
            </a:endParaRPr>
          </a:p>
          <a:p>
            <a:pPr marL="342900" lvl="0" indent="-342900">
              <a:buFont typeface="Arial" panose="020B0604020202020204" pitchFamily="34" charset="0"/>
              <a:buChar char="•"/>
            </a:pPr>
            <a:r>
              <a:rPr lang="en-US" sz="2000" dirty="0"/>
              <a:t>The organization details the </a:t>
            </a:r>
            <a:r>
              <a:rPr lang="en-US" sz="2000" b="1" dirty="0"/>
              <a:t>roles, responsibilities, and structure of the staff </a:t>
            </a:r>
            <a:r>
              <a:rPr lang="en-US" sz="2000" dirty="0"/>
              <a:t>that will be implementing, providing oversight, and monitoring the program. </a:t>
            </a:r>
            <a:endParaRPr lang="en-US" sz="2000" dirty="0" smtClean="0"/>
          </a:p>
          <a:p>
            <a:pPr marL="342900" lvl="0" indent="-342900">
              <a:buFont typeface="Arial" panose="020B0604020202020204" pitchFamily="34" charset="0"/>
              <a:buChar char="•"/>
            </a:pPr>
            <a:endParaRPr lang="en-US" sz="2000" dirty="0"/>
          </a:p>
          <a:p>
            <a:pPr marL="342900" lvl="0" indent="-342900">
              <a:buFont typeface="Arial" panose="020B0604020202020204" pitchFamily="34" charset="0"/>
              <a:buChar char="•"/>
            </a:pPr>
            <a:r>
              <a:rPr lang="en-US" sz="2000" dirty="0"/>
              <a:t>The organization has </a:t>
            </a:r>
            <a:r>
              <a:rPr lang="en-US" sz="2000" b="1" dirty="0"/>
              <a:t>created pathways to good-quality public health-related careers </a:t>
            </a:r>
            <a:r>
              <a:rPr lang="en-US" sz="2000" dirty="0"/>
              <a:t>through onsite experience and training (including pre-apprenticeship or registered apprenticeship programs, work experience and job training programs, and other workforce training and development programs), </a:t>
            </a:r>
            <a:endParaRPr lang="en-US" sz="2000" dirty="0" smtClean="0"/>
          </a:p>
          <a:p>
            <a:pPr marL="342900" lvl="0" indent="-342900">
              <a:buFont typeface="Arial" panose="020B0604020202020204" pitchFamily="34" charset="0"/>
              <a:buChar char="•"/>
            </a:pPr>
            <a:endParaRPr lang="en-US" sz="2000" dirty="0"/>
          </a:p>
          <a:p>
            <a:pPr marL="342900" lvl="0" indent="-342900">
              <a:buFont typeface="Arial" panose="020B0604020202020204" pitchFamily="34" charset="0"/>
              <a:buChar char="•"/>
            </a:pPr>
            <a:r>
              <a:rPr lang="en-US" sz="2000" dirty="0"/>
              <a:t>The leadership and staff of the organization has the </a:t>
            </a:r>
            <a:r>
              <a:rPr lang="en-US" sz="2000" b="1" dirty="0"/>
              <a:t>same lived experience </a:t>
            </a:r>
            <a:r>
              <a:rPr lang="en-US" sz="2000" dirty="0"/>
              <a:t>as the beneficiary population and/or community being served</a:t>
            </a:r>
            <a:r>
              <a:rPr lang="en-US" sz="2000" dirty="0" smtClean="0"/>
              <a:t>.</a:t>
            </a:r>
          </a:p>
          <a:p>
            <a:pPr lvl="0"/>
            <a:r>
              <a:rPr lang="en-US" sz="2000" dirty="0" smtClean="0"/>
              <a:t>  </a:t>
            </a:r>
            <a:endParaRPr lang="en-US" sz="2000" dirty="0"/>
          </a:p>
          <a:p>
            <a:pPr marL="342900" lvl="0" indent="-342900">
              <a:buFont typeface="Arial" panose="020B0604020202020204" pitchFamily="34" charset="0"/>
              <a:buChar char="•"/>
            </a:pPr>
            <a:r>
              <a:rPr lang="en-US" sz="2000" dirty="0"/>
              <a:t>The applicant’s (organization’s or institution’s) definitions of diversity, equity, inclusion, and accessibility demonstrate the organization is engaged in related to diversity, equity, and inclusion. This can include the inclusion of diversity on the Board of Directors, agency staff and leadership, and/or volunteers.</a:t>
            </a:r>
          </a:p>
          <a:p>
            <a:r>
              <a:rPr lang="en-US" sz="2000" b="1" dirty="0"/>
              <a:t> </a:t>
            </a:r>
          </a:p>
          <a:p>
            <a:pPr marL="93980">
              <a:lnSpc>
                <a:spcPct val="100000"/>
              </a:lnSpc>
              <a:spcBef>
                <a:spcPts val="1930"/>
              </a:spcBef>
              <a:tabLst>
                <a:tab pos="349885" algn="l"/>
              </a:tabLst>
            </a:pPr>
            <a:endParaRPr lang="en-US" sz="2400" b="1" i="1" spc="-5" dirty="0">
              <a:solidFill>
                <a:srgbClr val="2B8DAF"/>
              </a:solidFill>
              <a:latin typeface="+mj-lt"/>
              <a:cs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7338"/>
            <a:ext cx="8839200" cy="779462"/>
          </a:xfrm>
        </p:spPr>
        <p:txBody>
          <a:bodyPr>
            <a:normAutofit/>
          </a:bodyPr>
          <a:lstStyle/>
          <a:p>
            <a:r>
              <a:rPr lang="en-US" spc="-70" dirty="0">
                <a:solidFill>
                  <a:srgbClr val="2B8DAF"/>
                </a:solidFill>
              </a:rPr>
              <a:t>Organizational Capability (25 points)</a:t>
            </a:r>
            <a:endParaRPr lang="en-US" dirty="0"/>
          </a:p>
        </p:txBody>
      </p:sp>
      <p:sp>
        <p:nvSpPr>
          <p:cNvPr id="3" name="Content Placeholder 2"/>
          <p:cNvSpPr>
            <a:spLocks noGrp="1"/>
          </p:cNvSpPr>
          <p:nvPr>
            <p:ph idx="4294967295"/>
          </p:nvPr>
        </p:nvSpPr>
        <p:spPr>
          <a:xfrm>
            <a:off x="228600" y="1371600"/>
            <a:ext cx="8610600" cy="5791200"/>
          </a:xfrm>
        </p:spPr>
        <p:txBody>
          <a:bodyPr>
            <a:normAutofit fontScale="77500" lnSpcReduction="20000"/>
          </a:bodyPr>
          <a:lstStyle/>
          <a:p>
            <a:pPr marL="405765" indent="-311785">
              <a:lnSpc>
                <a:spcPct val="100000"/>
              </a:lnSpc>
              <a:spcBef>
                <a:spcPts val="620"/>
              </a:spcBef>
              <a:buClrTx/>
              <a:buAutoNum type="arabicPeriod" startAt="2"/>
              <a:tabLst>
                <a:tab pos="406400" algn="l"/>
              </a:tabLst>
            </a:pPr>
            <a:r>
              <a:rPr lang="en-US" sz="2800" b="1" i="1" spc="-5" dirty="0">
                <a:cs typeface="Arial"/>
              </a:rPr>
              <a:t>Compliance</a:t>
            </a:r>
            <a:r>
              <a:rPr lang="en-US" sz="2800" b="1" i="1" spc="20" dirty="0">
                <a:cs typeface="Arial"/>
              </a:rPr>
              <a:t> </a:t>
            </a:r>
            <a:r>
              <a:rPr lang="en-US" sz="2800" b="1" i="1" spc="-5" dirty="0">
                <a:cs typeface="Arial"/>
              </a:rPr>
              <a:t>and</a:t>
            </a:r>
            <a:r>
              <a:rPr lang="en-US" sz="2800" b="1" i="1" spc="-70" dirty="0">
                <a:cs typeface="Arial"/>
              </a:rPr>
              <a:t> </a:t>
            </a:r>
            <a:r>
              <a:rPr lang="en-US" sz="2800" b="1" i="1" spc="-5" dirty="0">
                <a:cs typeface="Arial"/>
              </a:rPr>
              <a:t>Accountability</a:t>
            </a:r>
            <a:r>
              <a:rPr lang="en-US" sz="2800" b="1" i="1" spc="50" dirty="0">
                <a:cs typeface="Arial"/>
              </a:rPr>
              <a:t> </a:t>
            </a:r>
            <a:r>
              <a:rPr lang="en-US" sz="2800" b="1" i="1" dirty="0">
                <a:cs typeface="Arial"/>
              </a:rPr>
              <a:t>(</a:t>
            </a:r>
            <a:r>
              <a:rPr lang="en-US" sz="2800" b="1" i="1" dirty="0">
                <a:solidFill>
                  <a:srgbClr val="2B8DAF"/>
                </a:solidFill>
                <a:cs typeface="Arial"/>
              </a:rPr>
              <a:t>8 </a:t>
            </a:r>
            <a:r>
              <a:rPr lang="en-US" sz="2800" b="1" i="1" spc="-5" dirty="0">
                <a:solidFill>
                  <a:srgbClr val="2B8DAF"/>
                </a:solidFill>
                <a:cs typeface="Arial"/>
              </a:rPr>
              <a:t>points</a:t>
            </a:r>
            <a:r>
              <a:rPr lang="en-US" sz="2800" b="1" i="1" spc="-5" dirty="0">
                <a:cs typeface="Arial"/>
              </a:rPr>
              <a:t>)</a:t>
            </a:r>
            <a:endParaRPr lang="en-US" sz="2800" dirty="0">
              <a:cs typeface="Arial"/>
            </a:endParaRPr>
          </a:p>
          <a:p>
            <a:pPr lvl="0"/>
            <a:r>
              <a:rPr lang="en-US" sz="2600" dirty="0"/>
              <a:t>The extent to which the organization has a </a:t>
            </a:r>
            <a:r>
              <a:rPr lang="en-US" sz="2600" b="1" dirty="0"/>
              <a:t>monitoring and oversight plan </a:t>
            </a:r>
            <a:r>
              <a:rPr lang="en-US" sz="2600" dirty="0"/>
              <a:t>to prevent and detect non-compliance and enforce compliance with AmeriCorps rules and regulations including those related to prohibited activities and criminal history checks at the grantee, </a:t>
            </a:r>
            <a:r>
              <a:rPr lang="en-US" sz="2600" dirty="0" err="1"/>
              <a:t>subgrantee</a:t>
            </a:r>
            <a:r>
              <a:rPr lang="en-US" sz="2600" dirty="0"/>
              <a:t> (if applicable), and service site locations.</a:t>
            </a:r>
          </a:p>
          <a:p>
            <a:pPr lvl="0"/>
            <a:r>
              <a:rPr lang="en-US" sz="2600" dirty="0"/>
              <a:t>The extent to which the organization has an </a:t>
            </a:r>
            <a:r>
              <a:rPr lang="en-US" sz="2600" b="1" dirty="0"/>
              <a:t>effective mechanism in place to report, without delay, any suspected criminal activity, waste, fraud, and/or abuse </a:t>
            </a:r>
            <a:r>
              <a:rPr lang="en-US" sz="2600" dirty="0"/>
              <a:t>to both the AmeriCorps Office of Inspector General and AmeriCorps and a plan for training staff and participants on these reporting protocols.</a:t>
            </a:r>
          </a:p>
          <a:p>
            <a:pPr lvl="0"/>
            <a:r>
              <a:rPr lang="en-US" sz="2600" dirty="0"/>
              <a:t>The extent to which the organization has sufficient policies, procedures, and controls in place to </a:t>
            </a:r>
            <a:r>
              <a:rPr lang="en-US" sz="2600" b="1" dirty="0"/>
              <a:t>prevent, detect, and mitigate the risk of fraud, waste, abuse, and mismanagement</a:t>
            </a:r>
            <a:r>
              <a:rPr lang="en-US" sz="2600" dirty="0"/>
              <a:t>, this can include an assessment of appropriate segregation of duties, internal oversight activities, measures to prevent timekeeping fraud, etc.</a:t>
            </a:r>
          </a:p>
          <a:p>
            <a:pPr lvl="0"/>
            <a:r>
              <a:rPr lang="en-US" sz="2600" dirty="0"/>
              <a:t>The AmeriCorps-required evaluation report meets AmeriCorps requirements (if applicable).</a:t>
            </a:r>
          </a:p>
          <a:p>
            <a:pPr lvl="0"/>
            <a:r>
              <a:rPr lang="en-US" sz="2600" dirty="0"/>
              <a:t>The AmeriCorps-required evaluation report is of satisfactory quality (if applicable). </a:t>
            </a:r>
          </a:p>
          <a:p>
            <a:r>
              <a:rPr lang="en-US" sz="2600" b="1" dirty="0"/>
              <a:t> </a:t>
            </a:r>
          </a:p>
          <a:p>
            <a:endParaRPr lang="en-US" sz="2400" dirty="0"/>
          </a:p>
        </p:txBody>
      </p:sp>
    </p:spTree>
    <p:extLst>
      <p:ext uri="{BB962C8B-B14F-4D97-AF65-F5344CB8AC3E}">
        <p14:creationId xmlns:p14="http://schemas.microsoft.com/office/powerpoint/2010/main" val="3587246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Health </a:t>
            </a:r>
            <a:r>
              <a:rPr lang="en-US" dirty="0" err="1"/>
              <a:t>AmeriCorp’s</a:t>
            </a:r>
            <a:r>
              <a:rPr lang="en-US" dirty="0"/>
              <a:t> two main goals: </a:t>
            </a:r>
          </a:p>
        </p:txBody>
      </p:sp>
      <p:sp>
        <p:nvSpPr>
          <p:cNvPr id="3" name="Content Placeholder 2"/>
          <p:cNvSpPr>
            <a:spLocks noGrp="1"/>
          </p:cNvSpPr>
          <p:nvPr>
            <p:ph idx="1"/>
          </p:nvPr>
        </p:nvSpPr>
        <p:spPr/>
        <p:txBody>
          <a:bodyPr>
            <a:normAutofit lnSpcReduction="10000"/>
          </a:bodyPr>
          <a:lstStyle/>
          <a:p>
            <a:r>
              <a:rPr lang="en-US" sz="3600" dirty="0" smtClean="0"/>
              <a:t>Goal 2:</a:t>
            </a:r>
          </a:p>
          <a:p>
            <a:r>
              <a:rPr lang="en-US" sz="3600" dirty="0" smtClean="0"/>
              <a:t>Provide </a:t>
            </a:r>
            <a:r>
              <a:rPr lang="en-US" sz="3600" dirty="0"/>
              <a:t>pathways to good, quality public health-related careers by providing exposure through onsite experience, training, and more, with a focus on recruiting AmeriCorps members who reflect the communities in which they will serve.</a:t>
            </a:r>
            <a:r>
              <a:rPr lang="en-US" dirty="0"/>
              <a:t>    </a:t>
            </a:r>
          </a:p>
          <a:p>
            <a:endParaRPr lang="en-US" dirty="0"/>
          </a:p>
        </p:txBody>
      </p:sp>
    </p:spTree>
    <p:extLst>
      <p:ext uri="{BB962C8B-B14F-4D97-AF65-F5344CB8AC3E}">
        <p14:creationId xmlns:p14="http://schemas.microsoft.com/office/powerpoint/2010/main" val="10062684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685800" y="804778"/>
            <a:ext cx="7924800" cy="566822"/>
          </a:xfrm>
          <a:prstGeom prst="rect">
            <a:avLst/>
          </a:prstGeom>
        </p:spPr>
        <p:txBody>
          <a:bodyPr vert="horz" wrap="square" lIns="0" tIns="12700" rIns="0" bIns="0" rtlCol="0">
            <a:spAutoFit/>
          </a:bodyPr>
          <a:lstStyle/>
          <a:p>
            <a:pPr marL="12700">
              <a:lnSpc>
                <a:spcPct val="100000"/>
              </a:lnSpc>
              <a:spcBef>
                <a:spcPts val="100"/>
              </a:spcBef>
              <a:tabLst>
                <a:tab pos="2685415" algn="l"/>
              </a:tabLst>
            </a:pPr>
            <a:r>
              <a:rPr lang="en-US" sz="3600" spc="-70" dirty="0">
                <a:solidFill>
                  <a:srgbClr val="2B8DAF"/>
                </a:solidFill>
              </a:rPr>
              <a:t>Organizational Capability (25 points)</a:t>
            </a:r>
            <a:endParaRPr sz="3600" dirty="0"/>
          </a:p>
        </p:txBody>
      </p:sp>
      <p:sp>
        <p:nvSpPr>
          <p:cNvPr id="3" name="object 3"/>
          <p:cNvSpPr txBox="1"/>
          <p:nvPr/>
        </p:nvSpPr>
        <p:spPr>
          <a:xfrm>
            <a:off x="685800" y="1600200"/>
            <a:ext cx="8153400" cy="3872855"/>
          </a:xfrm>
          <a:prstGeom prst="rect">
            <a:avLst/>
          </a:prstGeom>
        </p:spPr>
        <p:txBody>
          <a:bodyPr vert="horz" wrap="square" lIns="0" tIns="12700" rIns="0" bIns="0" rtlCol="0">
            <a:spAutoFit/>
          </a:bodyPr>
          <a:lstStyle/>
          <a:p>
            <a:pPr marL="12700">
              <a:lnSpc>
                <a:spcPct val="100000"/>
              </a:lnSpc>
              <a:spcBef>
                <a:spcPts val="5"/>
              </a:spcBef>
            </a:pPr>
            <a:endParaRPr sz="2400" dirty="0">
              <a:solidFill>
                <a:srgbClr val="FF0000"/>
              </a:solidFill>
              <a:latin typeface="Corbel"/>
              <a:cs typeface="Corbel"/>
            </a:endParaRPr>
          </a:p>
          <a:p>
            <a:pPr marL="12700">
              <a:lnSpc>
                <a:spcPct val="100000"/>
              </a:lnSpc>
              <a:spcBef>
                <a:spcPts val="1175"/>
              </a:spcBef>
            </a:pPr>
            <a:r>
              <a:rPr sz="2400" b="1" i="1" spc="-5" dirty="0">
                <a:latin typeface="Corbel"/>
                <a:cs typeface="Corbel"/>
              </a:rPr>
              <a:t>4</a:t>
            </a:r>
            <a:r>
              <a:rPr sz="2800" b="1" i="1" spc="-5" dirty="0">
                <a:latin typeface="Corbel"/>
                <a:cs typeface="Corbel"/>
              </a:rPr>
              <a:t>.</a:t>
            </a:r>
            <a:r>
              <a:rPr sz="2800" b="1" i="1" dirty="0">
                <a:latin typeface="Corbel"/>
                <a:cs typeface="Corbel"/>
              </a:rPr>
              <a:t> </a:t>
            </a:r>
            <a:r>
              <a:rPr sz="2800" b="1" i="1" spc="-5" dirty="0">
                <a:latin typeface="Corbel"/>
                <a:cs typeface="Corbel"/>
              </a:rPr>
              <a:t>Member</a:t>
            </a:r>
            <a:r>
              <a:rPr sz="2800" b="1" i="1" spc="-90" dirty="0">
                <a:latin typeface="Corbel"/>
                <a:cs typeface="Corbel"/>
              </a:rPr>
              <a:t> </a:t>
            </a:r>
            <a:r>
              <a:rPr sz="2800" b="1" i="1" spc="-5" dirty="0">
                <a:latin typeface="Corbel"/>
                <a:cs typeface="Corbel"/>
              </a:rPr>
              <a:t>Supervision</a:t>
            </a:r>
            <a:r>
              <a:rPr sz="2800" b="1" i="1" spc="-15" dirty="0">
                <a:latin typeface="Corbel"/>
                <a:cs typeface="Corbel"/>
              </a:rPr>
              <a:t> </a:t>
            </a:r>
            <a:r>
              <a:rPr sz="2800" b="1" i="1" spc="-5" dirty="0">
                <a:latin typeface="Corbel"/>
                <a:cs typeface="Corbel"/>
              </a:rPr>
              <a:t>(4</a:t>
            </a:r>
            <a:r>
              <a:rPr sz="2800" b="1" i="1" spc="10" dirty="0">
                <a:latin typeface="Corbel"/>
                <a:cs typeface="Corbel"/>
              </a:rPr>
              <a:t> </a:t>
            </a:r>
            <a:r>
              <a:rPr sz="2800" b="1" i="1" spc="-5" dirty="0">
                <a:latin typeface="Corbel"/>
                <a:cs typeface="Corbel"/>
              </a:rPr>
              <a:t>points)</a:t>
            </a:r>
            <a:endParaRPr sz="2800" dirty="0">
              <a:latin typeface="Corbel"/>
              <a:cs typeface="Corbel"/>
            </a:endParaRPr>
          </a:p>
          <a:p>
            <a:pPr marL="299085" marR="802005" indent="-287020">
              <a:lnSpc>
                <a:spcPct val="100000"/>
              </a:lnSpc>
              <a:spcBef>
                <a:spcPts val="1270"/>
              </a:spcBef>
              <a:buClr>
                <a:srgbClr val="8D1414"/>
              </a:buClr>
              <a:buSzPct val="143750"/>
              <a:buChar char="•"/>
              <a:tabLst>
                <a:tab pos="299720" algn="l"/>
              </a:tabLst>
            </a:pPr>
            <a:r>
              <a:rPr sz="2800" spc="-5" dirty="0">
                <a:latin typeface="Arial"/>
                <a:cs typeface="Arial"/>
              </a:rPr>
              <a:t>AmeriCorps</a:t>
            </a:r>
            <a:r>
              <a:rPr sz="2800" spc="20" dirty="0">
                <a:latin typeface="Arial"/>
                <a:cs typeface="Arial"/>
              </a:rPr>
              <a:t> </a:t>
            </a:r>
            <a:r>
              <a:rPr sz="2800" spc="-5" dirty="0">
                <a:latin typeface="Arial"/>
                <a:cs typeface="Arial"/>
              </a:rPr>
              <a:t>members</a:t>
            </a:r>
            <a:r>
              <a:rPr sz="2800" spc="-15" dirty="0">
                <a:latin typeface="Arial"/>
                <a:cs typeface="Arial"/>
              </a:rPr>
              <a:t> </a:t>
            </a:r>
            <a:r>
              <a:rPr sz="2800" spc="-10" dirty="0">
                <a:latin typeface="Arial"/>
                <a:cs typeface="Arial"/>
              </a:rPr>
              <a:t>will</a:t>
            </a:r>
            <a:r>
              <a:rPr sz="2800" spc="20" dirty="0">
                <a:latin typeface="Arial"/>
                <a:cs typeface="Arial"/>
              </a:rPr>
              <a:t> </a:t>
            </a:r>
            <a:r>
              <a:rPr sz="2800" spc="-5" dirty="0">
                <a:latin typeface="Arial"/>
                <a:cs typeface="Arial"/>
              </a:rPr>
              <a:t>receive</a:t>
            </a:r>
            <a:r>
              <a:rPr sz="2800" spc="20" dirty="0">
                <a:latin typeface="Arial"/>
                <a:cs typeface="Arial"/>
              </a:rPr>
              <a:t> </a:t>
            </a:r>
            <a:r>
              <a:rPr sz="2800" spc="-10" dirty="0">
                <a:latin typeface="Arial"/>
                <a:cs typeface="Arial"/>
              </a:rPr>
              <a:t>sufficient </a:t>
            </a:r>
            <a:r>
              <a:rPr sz="2800" spc="-5" dirty="0">
                <a:latin typeface="Arial"/>
                <a:cs typeface="Arial"/>
              </a:rPr>
              <a:t> guidance</a:t>
            </a:r>
            <a:r>
              <a:rPr sz="2800" spc="25" dirty="0">
                <a:latin typeface="Arial"/>
                <a:cs typeface="Arial"/>
              </a:rPr>
              <a:t> </a:t>
            </a:r>
            <a:r>
              <a:rPr sz="2800" spc="-5" dirty="0">
                <a:latin typeface="Arial"/>
                <a:cs typeface="Arial"/>
              </a:rPr>
              <a:t>and support</a:t>
            </a:r>
            <a:r>
              <a:rPr sz="2800" dirty="0">
                <a:latin typeface="Arial"/>
                <a:cs typeface="Arial"/>
              </a:rPr>
              <a:t> from</a:t>
            </a:r>
            <a:r>
              <a:rPr sz="2800" spc="-20" dirty="0">
                <a:latin typeface="Arial"/>
                <a:cs typeface="Arial"/>
              </a:rPr>
              <a:t> </a:t>
            </a:r>
            <a:r>
              <a:rPr sz="2800" spc="-5" dirty="0">
                <a:latin typeface="Arial"/>
                <a:cs typeface="Arial"/>
              </a:rPr>
              <a:t>their</a:t>
            </a:r>
            <a:r>
              <a:rPr sz="2800" dirty="0">
                <a:latin typeface="Arial"/>
                <a:cs typeface="Arial"/>
              </a:rPr>
              <a:t> </a:t>
            </a:r>
            <a:r>
              <a:rPr sz="2800" spc="-5" dirty="0">
                <a:latin typeface="Arial"/>
                <a:cs typeface="Arial"/>
              </a:rPr>
              <a:t>supervisor</a:t>
            </a:r>
            <a:r>
              <a:rPr sz="2800" spc="15" dirty="0">
                <a:latin typeface="Arial"/>
                <a:cs typeface="Arial"/>
              </a:rPr>
              <a:t> </a:t>
            </a:r>
            <a:r>
              <a:rPr sz="2800" dirty="0">
                <a:latin typeface="Arial"/>
                <a:cs typeface="Arial"/>
              </a:rPr>
              <a:t>to </a:t>
            </a:r>
            <a:r>
              <a:rPr sz="2800" spc="-655" dirty="0">
                <a:latin typeface="Arial"/>
                <a:cs typeface="Arial"/>
              </a:rPr>
              <a:t> </a:t>
            </a:r>
            <a:r>
              <a:rPr sz="2800" spc="-5" dirty="0">
                <a:latin typeface="Arial"/>
                <a:cs typeface="Arial"/>
              </a:rPr>
              <a:t>provide</a:t>
            </a:r>
            <a:r>
              <a:rPr sz="2800" spc="5" dirty="0">
                <a:latin typeface="Arial"/>
                <a:cs typeface="Arial"/>
              </a:rPr>
              <a:t> </a:t>
            </a:r>
            <a:r>
              <a:rPr sz="2800" spc="-10" dirty="0">
                <a:latin typeface="Arial"/>
                <a:cs typeface="Arial"/>
              </a:rPr>
              <a:t>effective</a:t>
            </a:r>
            <a:r>
              <a:rPr sz="2800" dirty="0">
                <a:latin typeface="Arial"/>
                <a:cs typeface="Arial"/>
              </a:rPr>
              <a:t> </a:t>
            </a:r>
            <a:r>
              <a:rPr sz="2800" spc="-5" dirty="0">
                <a:latin typeface="Arial"/>
                <a:cs typeface="Arial"/>
              </a:rPr>
              <a:t>service.</a:t>
            </a:r>
            <a:endParaRPr sz="2800" dirty="0">
              <a:latin typeface="Arial"/>
              <a:cs typeface="Arial"/>
            </a:endParaRPr>
          </a:p>
          <a:p>
            <a:pPr marL="299085" marR="5080" indent="-287020">
              <a:lnSpc>
                <a:spcPct val="100000"/>
              </a:lnSpc>
              <a:spcBef>
                <a:spcPts val="1180"/>
              </a:spcBef>
              <a:buClr>
                <a:srgbClr val="8D1414"/>
              </a:buClr>
              <a:buSzPct val="143750"/>
              <a:buChar char="•"/>
              <a:tabLst>
                <a:tab pos="299720" algn="l"/>
              </a:tabLst>
            </a:pPr>
            <a:r>
              <a:rPr sz="2800" spc="-5" dirty="0">
                <a:latin typeface="Arial"/>
                <a:cs typeface="Arial"/>
              </a:rPr>
              <a:t>AmeriCorps</a:t>
            </a:r>
            <a:r>
              <a:rPr sz="2800" spc="20" dirty="0">
                <a:latin typeface="Arial"/>
                <a:cs typeface="Arial"/>
              </a:rPr>
              <a:t> </a:t>
            </a:r>
            <a:r>
              <a:rPr sz="2800" spc="-5" dirty="0">
                <a:latin typeface="Arial"/>
                <a:cs typeface="Arial"/>
              </a:rPr>
              <a:t>supervisors</a:t>
            </a:r>
            <a:r>
              <a:rPr sz="2800" spc="10" dirty="0">
                <a:latin typeface="Arial"/>
                <a:cs typeface="Arial"/>
              </a:rPr>
              <a:t> </a:t>
            </a:r>
            <a:r>
              <a:rPr sz="2800" spc="-10" dirty="0">
                <a:latin typeface="Arial"/>
                <a:cs typeface="Arial"/>
              </a:rPr>
              <a:t>will</a:t>
            </a:r>
            <a:r>
              <a:rPr sz="2800" spc="20" dirty="0">
                <a:latin typeface="Arial"/>
                <a:cs typeface="Arial"/>
              </a:rPr>
              <a:t> </a:t>
            </a:r>
            <a:r>
              <a:rPr sz="2800" spc="-5" dirty="0">
                <a:latin typeface="Arial"/>
                <a:cs typeface="Arial"/>
              </a:rPr>
              <a:t>be adequately </a:t>
            </a:r>
            <a:r>
              <a:rPr sz="2800" dirty="0">
                <a:latin typeface="Arial"/>
                <a:cs typeface="Arial"/>
              </a:rPr>
              <a:t> </a:t>
            </a:r>
            <a:r>
              <a:rPr sz="2800" spc="-5" dirty="0">
                <a:latin typeface="Arial"/>
                <a:cs typeface="Arial"/>
              </a:rPr>
              <a:t>trained/prepared </a:t>
            </a:r>
            <a:r>
              <a:rPr sz="2800" dirty="0">
                <a:latin typeface="Arial"/>
                <a:cs typeface="Arial"/>
              </a:rPr>
              <a:t>to </a:t>
            </a:r>
            <a:r>
              <a:rPr sz="2800" spc="-5" dirty="0">
                <a:latin typeface="Arial"/>
                <a:cs typeface="Arial"/>
              </a:rPr>
              <a:t>follow AmeriCorps and program </a:t>
            </a:r>
            <a:r>
              <a:rPr sz="2800" spc="-655" dirty="0">
                <a:latin typeface="Arial"/>
                <a:cs typeface="Arial"/>
              </a:rPr>
              <a:t> </a:t>
            </a:r>
            <a:r>
              <a:rPr sz="2800" spc="-5" dirty="0">
                <a:latin typeface="Arial"/>
                <a:cs typeface="Arial"/>
              </a:rPr>
              <a:t>regulations,</a:t>
            </a:r>
            <a:r>
              <a:rPr sz="2800" spc="25" dirty="0">
                <a:latin typeface="Arial"/>
                <a:cs typeface="Arial"/>
              </a:rPr>
              <a:t> </a:t>
            </a:r>
            <a:r>
              <a:rPr sz="2800" spc="-5" dirty="0">
                <a:latin typeface="Arial"/>
                <a:cs typeface="Arial"/>
              </a:rPr>
              <a:t>priorities,</a:t>
            </a:r>
            <a:r>
              <a:rPr sz="2800" spc="5" dirty="0">
                <a:latin typeface="Arial"/>
                <a:cs typeface="Arial"/>
              </a:rPr>
              <a:t> </a:t>
            </a:r>
            <a:r>
              <a:rPr sz="2800" spc="-5" dirty="0">
                <a:latin typeface="Arial"/>
                <a:cs typeface="Arial"/>
              </a:rPr>
              <a:t>and</a:t>
            </a:r>
            <a:r>
              <a:rPr sz="2800" spc="10" dirty="0">
                <a:latin typeface="Arial"/>
                <a:cs typeface="Arial"/>
              </a:rPr>
              <a:t> </a:t>
            </a:r>
            <a:r>
              <a:rPr sz="2800" spc="-5" dirty="0">
                <a:latin typeface="Arial"/>
                <a:cs typeface="Arial"/>
              </a:rPr>
              <a:t>expectations.</a:t>
            </a:r>
            <a:endParaRPr sz="2800" dirty="0">
              <a:latin typeface="Arial"/>
              <a:cs typeface="Aria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1"/>
            <a:ext cx="8686800" cy="533399"/>
          </a:xfrm>
        </p:spPr>
        <p:txBody>
          <a:bodyPr>
            <a:normAutofit fontScale="90000"/>
          </a:bodyPr>
          <a:lstStyle/>
          <a:p>
            <a:r>
              <a:rPr lang="en-US" sz="3600" dirty="0" smtClean="0">
                <a:solidFill>
                  <a:schemeClr val="accent1">
                    <a:lumMod val="75000"/>
                  </a:schemeClr>
                </a:solidFill>
              </a:rPr>
              <a:t>Cost-Effectiveness </a:t>
            </a:r>
            <a:r>
              <a:rPr lang="en-US" sz="3600" dirty="0">
                <a:solidFill>
                  <a:schemeClr val="accent1">
                    <a:lumMod val="75000"/>
                  </a:schemeClr>
                </a:solidFill>
              </a:rPr>
              <a:t>and Budget Adequacy (25 </a:t>
            </a:r>
            <a:r>
              <a:rPr lang="en-US" sz="3600" dirty="0" smtClean="0">
                <a:solidFill>
                  <a:schemeClr val="accent1">
                    <a:lumMod val="75000"/>
                  </a:schemeClr>
                </a:solidFill>
              </a:rPr>
              <a:t>pts.):</a:t>
            </a:r>
            <a:endParaRPr lang="en-US" sz="3600" dirty="0">
              <a:solidFill>
                <a:schemeClr val="accent1">
                  <a:lumMod val="75000"/>
                </a:schemeClr>
              </a:solidFill>
            </a:endParaRPr>
          </a:p>
        </p:txBody>
      </p:sp>
      <p:sp>
        <p:nvSpPr>
          <p:cNvPr id="3" name="Content Placeholder 2"/>
          <p:cNvSpPr>
            <a:spLocks noGrp="1"/>
          </p:cNvSpPr>
          <p:nvPr>
            <p:ph idx="1"/>
          </p:nvPr>
        </p:nvSpPr>
        <p:spPr>
          <a:xfrm>
            <a:off x="304800" y="1143000"/>
            <a:ext cx="8686799" cy="4876800"/>
          </a:xfrm>
        </p:spPr>
        <p:txBody>
          <a:bodyPr>
            <a:normAutofit lnSpcReduction="10000"/>
          </a:bodyPr>
          <a:lstStyle/>
          <a:p>
            <a:r>
              <a:rPr lang="en-US" sz="2400" b="1" u="sng" dirty="0"/>
              <a:t>These criteria will be assessed based on the budget submitted. Do not include narrative in the narrative box except for “See budget”.</a:t>
            </a:r>
            <a:endParaRPr lang="en-US" sz="2400" dirty="0"/>
          </a:p>
          <a:p>
            <a:r>
              <a:rPr lang="en-US" sz="2400" b="1" dirty="0"/>
              <a:t> </a:t>
            </a:r>
          </a:p>
          <a:p>
            <a:pPr lvl="0" fontAlgn="base"/>
            <a:r>
              <a:rPr lang="en-US" sz="2800" dirty="0" smtClean="0"/>
              <a:t>Budget </a:t>
            </a:r>
            <a:r>
              <a:rPr lang="en-US" sz="2800" dirty="0"/>
              <a:t>complies with the Application Instructions found </a:t>
            </a:r>
            <a:r>
              <a:rPr lang="en-US" sz="2800" u="sng" dirty="0">
                <a:hlinkClick r:id="rId2"/>
              </a:rPr>
              <a:t>here</a:t>
            </a:r>
            <a:r>
              <a:rPr lang="en-US" sz="2800" dirty="0"/>
              <a:t> (See Appendix B and C)</a:t>
            </a:r>
          </a:p>
          <a:p>
            <a:pPr lvl="0" fontAlgn="base"/>
            <a:r>
              <a:rPr lang="en-US" sz="2800" dirty="0"/>
              <a:t>Applicant identifies sources of any additional revenue to support the program in the Source of Funds section of the budget (if applicable)</a:t>
            </a:r>
          </a:p>
          <a:p>
            <a:pPr lvl="0" fontAlgn="base"/>
            <a:r>
              <a:rPr lang="en-US" sz="2800" dirty="0"/>
              <a:t>The cost per MSY is equal to or less than the maximum cost per MSY (See Section D.6.a.2).  Proposed budgets that exceed the maximum cost per MSY will be considered unresponsive to the application criteria. </a:t>
            </a:r>
          </a:p>
          <a:p>
            <a:endParaRPr lang="en-US" dirty="0"/>
          </a:p>
        </p:txBody>
      </p:sp>
    </p:spTree>
    <p:extLst>
      <p:ext uri="{BB962C8B-B14F-4D97-AF65-F5344CB8AC3E}">
        <p14:creationId xmlns:p14="http://schemas.microsoft.com/office/powerpoint/2010/main" val="16891904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3550" y="0"/>
            <a:ext cx="4852670" cy="1065530"/>
          </a:xfrm>
          <a:prstGeom prst="rect">
            <a:avLst/>
          </a:prstGeom>
        </p:spPr>
        <p:txBody>
          <a:bodyPr vert="horz" wrap="square" lIns="0" tIns="12700" rIns="0" bIns="0" rtlCol="0">
            <a:spAutoFit/>
          </a:bodyPr>
          <a:lstStyle/>
          <a:p>
            <a:pPr algn="ctr">
              <a:lnSpc>
                <a:spcPct val="100000"/>
              </a:lnSpc>
              <a:spcBef>
                <a:spcPts val="100"/>
              </a:spcBef>
            </a:pPr>
            <a:r>
              <a:rPr sz="3600" spc="-5" dirty="0">
                <a:solidFill>
                  <a:srgbClr val="2B8DAF"/>
                </a:solidFill>
              </a:rPr>
              <a:t>Important to</a:t>
            </a:r>
            <a:r>
              <a:rPr sz="3600" spc="-15" dirty="0">
                <a:solidFill>
                  <a:srgbClr val="2B8DAF"/>
                </a:solidFill>
              </a:rPr>
              <a:t> </a:t>
            </a:r>
            <a:r>
              <a:rPr sz="3600" spc="-5" dirty="0">
                <a:solidFill>
                  <a:srgbClr val="2B8DAF"/>
                </a:solidFill>
              </a:rPr>
              <a:t>your</a:t>
            </a:r>
            <a:r>
              <a:rPr sz="3600" spc="-20" dirty="0">
                <a:solidFill>
                  <a:srgbClr val="2B8DAF"/>
                </a:solidFill>
              </a:rPr>
              <a:t> </a:t>
            </a:r>
            <a:r>
              <a:rPr sz="3600" spc="-5" dirty="0">
                <a:solidFill>
                  <a:srgbClr val="2B8DAF"/>
                </a:solidFill>
              </a:rPr>
              <a:t>Budget</a:t>
            </a:r>
            <a:endParaRPr sz="3600" dirty="0"/>
          </a:p>
          <a:p>
            <a:pPr algn="ctr">
              <a:lnSpc>
                <a:spcPct val="100000"/>
              </a:lnSpc>
              <a:spcBef>
                <a:spcPts val="25"/>
              </a:spcBef>
            </a:pPr>
            <a:r>
              <a:rPr sz="3200" spc="-5" dirty="0">
                <a:solidFill>
                  <a:srgbClr val="000000"/>
                </a:solidFill>
              </a:rPr>
              <a:t>What</a:t>
            </a:r>
            <a:r>
              <a:rPr sz="3200" spc="-20" dirty="0">
                <a:solidFill>
                  <a:srgbClr val="000000"/>
                </a:solidFill>
              </a:rPr>
              <a:t> </a:t>
            </a:r>
            <a:r>
              <a:rPr sz="3200" dirty="0">
                <a:solidFill>
                  <a:srgbClr val="000000"/>
                </a:solidFill>
              </a:rPr>
              <a:t>is</a:t>
            </a:r>
            <a:r>
              <a:rPr sz="3200" spc="-10" dirty="0">
                <a:solidFill>
                  <a:srgbClr val="000000"/>
                </a:solidFill>
              </a:rPr>
              <a:t> </a:t>
            </a:r>
            <a:r>
              <a:rPr sz="3200" dirty="0">
                <a:solidFill>
                  <a:srgbClr val="000000"/>
                </a:solidFill>
              </a:rPr>
              <a:t>a</a:t>
            </a:r>
            <a:r>
              <a:rPr sz="3200" spc="-140" dirty="0">
                <a:solidFill>
                  <a:srgbClr val="000000"/>
                </a:solidFill>
              </a:rPr>
              <a:t> </a:t>
            </a:r>
            <a:r>
              <a:rPr sz="3200" spc="-5" dirty="0">
                <a:solidFill>
                  <a:srgbClr val="000000"/>
                </a:solidFill>
              </a:rPr>
              <a:t>Cost</a:t>
            </a:r>
            <a:r>
              <a:rPr sz="3200" dirty="0">
                <a:solidFill>
                  <a:srgbClr val="000000"/>
                </a:solidFill>
              </a:rPr>
              <a:t> </a:t>
            </a:r>
            <a:r>
              <a:rPr sz="3200" spc="-50" dirty="0">
                <a:solidFill>
                  <a:srgbClr val="000000"/>
                </a:solidFill>
              </a:rPr>
              <a:t>Per</a:t>
            </a:r>
            <a:r>
              <a:rPr sz="3200" spc="-5" dirty="0">
                <a:solidFill>
                  <a:srgbClr val="000000"/>
                </a:solidFill>
              </a:rPr>
              <a:t> MSY?</a:t>
            </a:r>
            <a:endParaRPr sz="3200" dirty="0"/>
          </a:p>
        </p:txBody>
      </p:sp>
      <p:sp>
        <p:nvSpPr>
          <p:cNvPr id="3" name="object 3"/>
          <p:cNvSpPr txBox="1"/>
          <p:nvPr/>
        </p:nvSpPr>
        <p:spPr>
          <a:xfrm>
            <a:off x="228601" y="4718558"/>
            <a:ext cx="8832214" cy="1612900"/>
          </a:xfrm>
          <a:prstGeom prst="rect">
            <a:avLst/>
          </a:prstGeom>
        </p:spPr>
        <p:txBody>
          <a:bodyPr vert="horz" wrap="square" lIns="0" tIns="83185" rIns="0" bIns="0" rtlCol="0">
            <a:spAutoFit/>
          </a:bodyPr>
          <a:lstStyle/>
          <a:p>
            <a:pPr marL="299085" marR="565785" indent="-287020">
              <a:lnSpc>
                <a:spcPct val="80000"/>
              </a:lnSpc>
              <a:spcBef>
                <a:spcPts val="655"/>
              </a:spcBef>
              <a:buClr>
                <a:srgbClr val="8D1414"/>
              </a:buClr>
              <a:buSzPct val="143478"/>
              <a:buChar char="•"/>
              <a:tabLst>
                <a:tab pos="299720" algn="l"/>
              </a:tabLst>
            </a:pPr>
            <a:r>
              <a:rPr sz="2300" spc="-5" dirty="0">
                <a:latin typeface="Corbel" panose="020B0503020204020204" pitchFamily="34" charset="0"/>
                <a:cs typeface="Arial"/>
              </a:rPr>
              <a:t>T</a:t>
            </a:r>
            <a:r>
              <a:rPr sz="2300" dirty="0">
                <a:latin typeface="Corbel" panose="020B0503020204020204" pitchFamily="34" charset="0"/>
                <a:cs typeface="Arial"/>
              </a:rPr>
              <a:t>he</a:t>
            </a:r>
            <a:r>
              <a:rPr sz="2300" spc="-30" dirty="0">
                <a:latin typeface="Corbel" panose="020B0503020204020204" pitchFamily="34" charset="0"/>
                <a:cs typeface="Arial"/>
              </a:rPr>
              <a:t> </a:t>
            </a:r>
            <a:r>
              <a:rPr sz="2300" spc="-5" dirty="0">
                <a:latin typeface="Corbel" panose="020B0503020204020204" pitchFamily="34" charset="0"/>
                <a:cs typeface="Arial"/>
              </a:rPr>
              <a:t>f</a:t>
            </a:r>
            <a:r>
              <a:rPr sz="2300" dirty="0">
                <a:latin typeface="Corbel" panose="020B0503020204020204" pitchFamily="34" charset="0"/>
                <a:cs typeface="Arial"/>
              </a:rPr>
              <a:t>ederal</a:t>
            </a:r>
            <a:r>
              <a:rPr sz="2300" spc="-170" dirty="0">
                <a:latin typeface="Corbel" panose="020B0503020204020204" pitchFamily="34" charset="0"/>
                <a:cs typeface="Arial"/>
              </a:rPr>
              <a:t> </a:t>
            </a:r>
            <a:r>
              <a:rPr sz="2300" spc="-5" dirty="0">
                <a:latin typeface="Corbel" panose="020B0503020204020204" pitchFamily="34" charset="0"/>
                <a:cs typeface="Arial"/>
              </a:rPr>
              <a:t>A</a:t>
            </a:r>
            <a:r>
              <a:rPr sz="2300" dirty="0">
                <a:latin typeface="Corbel" panose="020B0503020204020204" pitchFamily="34" charset="0"/>
                <a:cs typeface="Arial"/>
              </a:rPr>
              <a:t>meriCor</a:t>
            </a:r>
            <a:r>
              <a:rPr sz="2300" spc="-10" dirty="0">
                <a:latin typeface="Corbel" panose="020B0503020204020204" pitchFamily="34" charset="0"/>
                <a:cs typeface="Arial"/>
              </a:rPr>
              <a:t>p</a:t>
            </a:r>
            <a:r>
              <a:rPr sz="2300" dirty="0">
                <a:latin typeface="Corbel" panose="020B0503020204020204" pitchFamily="34" charset="0"/>
                <a:cs typeface="Arial"/>
              </a:rPr>
              <a:t>s</a:t>
            </a:r>
            <a:r>
              <a:rPr sz="2300" spc="-40" dirty="0">
                <a:latin typeface="Corbel" panose="020B0503020204020204" pitchFamily="34" charset="0"/>
                <a:cs typeface="Arial"/>
              </a:rPr>
              <a:t> </a:t>
            </a:r>
            <a:r>
              <a:rPr sz="2300" dirty="0">
                <a:latin typeface="Corbel" panose="020B0503020204020204" pitchFamily="34" charset="0"/>
                <a:cs typeface="Arial"/>
              </a:rPr>
              <a:t>grant</a:t>
            </a:r>
            <a:r>
              <a:rPr sz="2300" spc="-45" dirty="0">
                <a:latin typeface="Corbel" panose="020B0503020204020204" pitchFamily="34" charset="0"/>
                <a:cs typeface="Arial"/>
              </a:rPr>
              <a:t> </a:t>
            </a:r>
            <a:r>
              <a:rPr sz="2300" dirty="0">
                <a:latin typeface="Corbel" panose="020B0503020204020204" pitchFamily="34" charset="0"/>
                <a:cs typeface="Arial"/>
              </a:rPr>
              <a:t>is</a:t>
            </a:r>
            <a:r>
              <a:rPr sz="2300" spc="-5" dirty="0">
                <a:latin typeface="Corbel" panose="020B0503020204020204" pitchFamily="34" charset="0"/>
                <a:cs typeface="Arial"/>
              </a:rPr>
              <a:t> </a:t>
            </a:r>
            <a:r>
              <a:rPr sz="2300" dirty="0">
                <a:latin typeface="Corbel" panose="020B0503020204020204" pitchFamily="34" charset="0"/>
                <a:cs typeface="Arial"/>
              </a:rPr>
              <a:t>ba</a:t>
            </a:r>
            <a:r>
              <a:rPr sz="2300" spc="-5" dirty="0">
                <a:latin typeface="Corbel" panose="020B0503020204020204" pitchFamily="34" charset="0"/>
                <a:cs typeface="Arial"/>
              </a:rPr>
              <a:t>s</a:t>
            </a:r>
            <a:r>
              <a:rPr sz="2300" dirty="0">
                <a:latin typeface="Corbel" panose="020B0503020204020204" pitchFamily="34" charset="0"/>
                <a:cs typeface="Arial"/>
              </a:rPr>
              <a:t>ed</a:t>
            </a:r>
            <a:r>
              <a:rPr sz="2300" spc="-40" dirty="0">
                <a:latin typeface="Corbel" panose="020B0503020204020204" pitchFamily="34" charset="0"/>
                <a:cs typeface="Arial"/>
              </a:rPr>
              <a:t> </a:t>
            </a:r>
            <a:r>
              <a:rPr sz="2300" dirty="0">
                <a:latin typeface="Corbel" panose="020B0503020204020204" pitchFamily="34" charset="0"/>
                <a:cs typeface="Arial"/>
              </a:rPr>
              <a:t>on</a:t>
            </a:r>
            <a:r>
              <a:rPr sz="2300" spc="-15" dirty="0">
                <a:latin typeface="Corbel" panose="020B0503020204020204" pitchFamily="34" charset="0"/>
                <a:cs typeface="Arial"/>
              </a:rPr>
              <a:t> </a:t>
            </a:r>
            <a:r>
              <a:rPr sz="2300" spc="-5" dirty="0">
                <a:latin typeface="Corbel" panose="020B0503020204020204" pitchFamily="34" charset="0"/>
                <a:cs typeface="Arial"/>
              </a:rPr>
              <a:t>t</a:t>
            </a:r>
            <a:r>
              <a:rPr sz="2300" dirty="0">
                <a:latin typeface="Corbel" panose="020B0503020204020204" pitchFamily="34" charset="0"/>
                <a:cs typeface="Arial"/>
              </a:rPr>
              <a:t>he</a:t>
            </a:r>
            <a:r>
              <a:rPr sz="2300" spc="-30" dirty="0">
                <a:latin typeface="Corbel" panose="020B0503020204020204" pitchFamily="34" charset="0"/>
                <a:cs typeface="Arial"/>
              </a:rPr>
              <a:t> </a:t>
            </a:r>
            <a:r>
              <a:rPr sz="2300" dirty="0">
                <a:latin typeface="Corbel" panose="020B0503020204020204" pitchFamily="34" charset="0"/>
                <a:cs typeface="Arial"/>
              </a:rPr>
              <a:t>number</a:t>
            </a:r>
            <a:r>
              <a:rPr sz="2300" spc="-55" dirty="0">
                <a:latin typeface="Corbel" panose="020B0503020204020204" pitchFamily="34" charset="0"/>
                <a:cs typeface="Arial"/>
              </a:rPr>
              <a:t> </a:t>
            </a:r>
            <a:r>
              <a:rPr sz="2300" dirty="0">
                <a:latin typeface="Corbel" panose="020B0503020204020204" pitchFamily="34" charset="0"/>
                <a:cs typeface="Arial"/>
              </a:rPr>
              <a:t>of  </a:t>
            </a:r>
            <a:r>
              <a:rPr sz="2300" spc="-5" dirty="0">
                <a:latin typeface="Corbel" panose="020B0503020204020204" pitchFamily="34" charset="0"/>
                <a:cs typeface="Arial"/>
              </a:rPr>
              <a:t>MSY’s</a:t>
            </a:r>
            <a:r>
              <a:rPr sz="2300" spc="-20" dirty="0">
                <a:latin typeface="Corbel" panose="020B0503020204020204" pitchFamily="34" charset="0"/>
                <a:cs typeface="Arial"/>
              </a:rPr>
              <a:t> </a:t>
            </a:r>
            <a:r>
              <a:rPr sz="2300" dirty="0">
                <a:latin typeface="Corbel" panose="020B0503020204020204" pitchFamily="34" charset="0"/>
                <a:cs typeface="Arial"/>
              </a:rPr>
              <a:t>(or</a:t>
            </a:r>
            <a:r>
              <a:rPr sz="2300" spc="-30" dirty="0">
                <a:latin typeface="Corbel" panose="020B0503020204020204" pitchFamily="34" charset="0"/>
                <a:cs typeface="Arial"/>
              </a:rPr>
              <a:t> </a:t>
            </a:r>
            <a:r>
              <a:rPr sz="2300" spc="-10" dirty="0">
                <a:latin typeface="Corbel" panose="020B0503020204020204" pitchFamily="34" charset="0"/>
                <a:cs typeface="Arial"/>
              </a:rPr>
              <a:t>FTE’s)</a:t>
            </a:r>
            <a:r>
              <a:rPr sz="2300" spc="-15" dirty="0">
                <a:latin typeface="Corbel" panose="020B0503020204020204" pitchFamily="34" charset="0"/>
                <a:cs typeface="Arial"/>
              </a:rPr>
              <a:t> </a:t>
            </a:r>
            <a:r>
              <a:rPr sz="2300" dirty="0">
                <a:latin typeface="Corbel" panose="020B0503020204020204" pitchFamily="34" charset="0"/>
                <a:cs typeface="Arial"/>
              </a:rPr>
              <a:t>multiplied</a:t>
            </a:r>
            <a:r>
              <a:rPr sz="2300" spc="-55" dirty="0">
                <a:latin typeface="Corbel" panose="020B0503020204020204" pitchFamily="34" charset="0"/>
                <a:cs typeface="Arial"/>
              </a:rPr>
              <a:t> </a:t>
            </a:r>
            <a:r>
              <a:rPr sz="2300" dirty="0">
                <a:latin typeface="Corbel" panose="020B0503020204020204" pitchFamily="34" charset="0"/>
                <a:cs typeface="Arial"/>
              </a:rPr>
              <a:t>by</a:t>
            </a:r>
            <a:r>
              <a:rPr sz="2300" spc="-15" dirty="0">
                <a:latin typeface="Corbel" panose="020B0503020204020204" pitchFamily="34" charset="0"/>
                <a:cs typeface="Arial"/>
              </a:rPr>
              <a:t> </a:t>
            </a:r>
            <a:r>
              <a:rPr sz="2300" dirty="0">
                <a:latin typeface="Corbel" panose="020B0503020204020204" pitchFamily="34" charset="0"/>
                <a:cs typeface="Arial"/>
              </a:rPr>
              <a:t>$</a:t>
            </a:r>
            <a:r>
              <a:rPr lang="en-US" sz="2300" dirty="0" smtClean="0">
                <a:latin typeface="Corbel" panose="020B0503020204020204" pitchFamily="34" charset="0"/>
                <a:cs typeface="Arial"/>
              </a:rPr>
              <a:t>28,800</a:t>
            </a:r>
            <a:endParaRPr sz="2300" dirty="0">
              <a:latin typeface="Corbel" panose="020B0503020204020204" pitchFamily="34" charset="0"/>
              <a:cs typeface="Arial"/>
            </a:endParaRPr>
          </a:p>
          <a:p>
            <a:pPr marL="286385" marR="5080" indent="-192405">
              <a:lnSpc>
                <a:spcPct val="80000"/>
              </a:lnSpc>
              <a:spcBef>
                <a:spcPts val="900"/>
              </a:spcBef>
              <a:tabLst>
                <a:tab pos="1648460" algn="l"/>
              </a:tabLst>
            </a:pPr>
            <a:r>
              <a:rPr sz="1550" dirty="0">
                <a:solidFill>
                  <a:srgbClr val="8D1414"/>
                </a:solidFill>
                <a:latin typeface="Corbel" panose="020B0503020204020204" pitchFamily="34" charset="0"/>
                <a:cs typeface="Wingdings"/>
              </a:rPr>
              <a:t></a:t>
            </a:r>
            <a:r>
              <a:rPr lang="en-US" sz="1550" spc="325" dirty="0">
                <a:solidFill>
                  <a:srgbClr val="8D1414"/>
                </a:solidFill>
                <a:latin typeface="Corbel" panose="020B0503020204020204" pitchFamily="34" charset="0"/>
                <a:cs typeface="Times New Roman"/>
              </a:rPr>
              <a:t> </a:t>
            </a:r>
            <a:r>
              <a:rPr lang="en-US" sz="2300" spc="-5" dirty="0">
                <a:latin typeface="Corbel" panose="020B0503020204020204" pitchFamily="34" charset="0"/>
                <a:cs typeface="Arial"/>
              </a:rPr>
              <a:t>EXAMPLE</a:t>
            </a:r>
            <a:r>
              <a:rPr sz="2300" spc="-5" dirty="0">
                <a:latin typeface="Corbel" panose="020B0503020204020204" pitchFamily="34" charset="0"/>
                <a:cs typeface="Arial"/>
              </a:rPr>
              <a:t>:	An</a:t>
            </a:r>
            <a:r>
              <a:rPr sz="2300" spc="-15" dirty="0">
                <a:latin typeface="Corbel" panose="020B0503020204020204" pitchFamily="34" charset="0"/>
                <a:cs typeface="Arial"/>
              </a:rPr>
              <a:t> </a:t>
            </a:r>
            <a:r>
              <a:rPr sz="2300" dirty="0">
                <a:latin typeface="Corbel" panose="020B0503020204020204" pitchFamily="34" charset="0"/>
                <a:cs typeface="Arial"/>
              </a:rPr>
              <a:t>applicant</a:t>
            </a:r>
            <a:r>
              <a:rPr sz="2300" spc="-50" dirty="0">
                <a:latin typeface="Corbel" panose="020B0503020204020204" pitchFamily="34" charset="0"/>
                <a:cs typeface="Arial"/>
              </a:rPr>
              <a:t> </a:t>
            </a:r>
            <a:r>
              <a:rPr sz="2300" spc="-5" dirty="0">
                <a:latin typeface="Corbel" panose="020B0503020204020204" pitchFamily="34" charset="0"/>
                <a:cs typeface="Arial"/>
              </a:rPr>
              <a:t>requesting</a:t>
            </a:r>
            <a:r>
              <a:rPr sz="2300" spc="-40" dirty="0">
                <a:latin typeface="Corbel" panose="020B0503020204020204" pitchFamily="34" charset="0"/>
                <a:cs typeface="Arial"/>
              </a:rPr>
              <a:t> </a:t>
            </a:r>
            <a:r>
              <a:rPr lang="en-US" sz="2300" dirty="0">
                <a:latin typeface="Corbel" panose="020B0503020204020204" pitchFamily="34" charset="0"/>
                <a:cs typeface="Arial"/>
              </a:rPr>
              <a:t>1</a:t>
            </a:r>
            <a:r>
              <a:rPr sz="2300" dirty="0">
                <a:latin typeface="Corbel" panose="020B0503020204020204" pitchFamily="34" charset="0"/>
                <a:cs typeface="Arial"/>
              </a:rPr>
              <a:t>0</a:t>
            </a:r>
            <a:r>
              <a:rPr sz="2300" spc="-30" dirty="0">
                <a:latin typeface="Corbel" panose="020B0503020204020204" pitchFamily="34" charset="0"/>
                <a:cs typeface="Arial"/>
              </a:rPr>
              <a:t> </a:t>
            </a:r>
            <a:r>
              <a:rPr sz="2300" dirty="0">
                <a:latin typeface="Corbel" panose="020B0503020204020204" pitchFamily="34" charset="0"/>
                <a:cs typeface="Arial"/>
              </a:rPr>
              <a:t>full-time</a:t>
            </a:r>
            <a:r>
              <a:rPr sz="2300" spc="-40" dirty="0">
                <a:latin typeface="Corbel" panose="020B0503020204020204" pitchFamily="34" charset="0"/>
                <a:cs typeface="Arial"/>
              </a:rPr>
              <a:t> </a:t>
            </a:r>
            <a:r>
              <a:rPr sz="2300" dirty="0">
                <a:latin typeface="Corbel" panose="020B0503020204020204" pitchFamily="34" charset="0"/>
                <a:cs typeface="Arial"/>
              </a:rPr>
              <a:t>members</a:t>
            </a:r>
            <a:r>
              <a:rPr sz="2300" spc="-45" dirty="0">
                <a:latin typeface="Corbel" panose="020B0503020204020204" pitchFamily="34" charset="0"/>
                <a:cs typeface="Arial"/>
              </a:rPr>
              <a:t> </a:t>
            </a:r>
            <a:r>
              <a:rPr sz="2300" dirty="0">
                <a:latin typeface="Corbel" panose="020B0503020204020204" pitchFamily="34" charset="0"/>
                <a:cs typeface="Arial"/>
              </a:rPr>
              <a:t>may </a:t>
            </a:r>
            <a:r>
              <a:rPr sz="2300" spc="-625" dirty="0">
                <a:latin typeface="Corbel" panose="020B0503020204020204" pitchFamily="34" charset="0"/>
                <a:cs typeface="Arial"/>
              </a:rPr>
              <a:t> </a:t>
            </a:r>
            <a:r>
              <a:rPr sz="2300" dirty="0">
                <a:latin typeface="Corbel" panose="020B0503020204020204" pitchFamily="34" charset="0"/>
                <a:cs typeface="Arial"/>
              </a:rPr>
              <a:t>apply </a:t>
            </a:r>
            <a:r>
              <a:rPr sz="2300" spc="-5" dirty="0">
                <a:latin typeface="Corbel" panose="020B0503020204020204" pitchFamily="34" charset="0"/>
                <a:cs typeface="Arial"/>
              </a:rPr>
              <a:t>for </a:t>
            </a:r>
            <a:r>
              <a:rPr sz="2300" dirty="0">
                <a:latin typeface="Corbel" panose="020B0503020204020204" pitchFamily="34" charset="0"/>
                <a:cs typeface="Arial"/>
              </a:rPr>
              <a:t>a maximum of </a:t>
            </a:r>
            <a:r>
              <a:rPr sz="2300" spc="-5" dirty="0">
                <a:latin typeface="Corbel" panose="020B0503020204020204" pitchFamily="34" charset="0"/>
                <a:cs typeface="Arial"/>
              </a:rPr>
              <a:t>$</a:t>
            </a:r>
            <a:r>
              <a:rPr lang="en-US" sz="2300" spc="-5" dirty="0" smtClean="0">
                <a:latin typeface="Corbel" panose="020B0503020204020204" pitchFamily="34" charset="0"/>
                <a:cs typeface="Arial"/>
              </a:rPr>
              <a:t>288,000</a:t>
            </a:r>
            <a:r>
              <a:rPr sz="2300" spc="-5" dirty="0" smtClean="0">
                <a:latin typeface="Corbel" panose="020B0503020204020204" pitchFamily="34" charset="0"/>
                <a:cs typeface="Arial"/>
              </a:rPr>
              <a:t> </a:t>
            </a:r>
            <a:r>
              <a:rPr sz="2300" dirty="0">
                <a:latin typeface="Corbel" panose="020B0503020204020204" pitchFamily="34" charset="0"/>
                <a:cs typeface="Arial"/>
              </a:rPr>
              <a:t>and a program of 18 full- </a:t>
            </a:r>
            <a:r>
              <a:rPr sz="2300" spc="5" dirty="0">
                <a:latin typeface="Corbel" panose="020B0503020204020204" pitchFamily="34" charset="0"/>
                <a:cs typeface="Arial"/>
              </a:rPr>
              <a:t> </a:t>
            </a:r>
            <a:r>
              <a:rPr sz="2300" dirty="0">
                <a:latin typeface="Corbel" panose="020B0503020204020204" pitchFamily="34" charset="0"/>
                <a:cs typeface="Arial"/>
              </a:rPr>
              <a:t>time</a:t>
            </a:r>
            <a:r>
              <a:rPr sz="2300" spc="-20" dirty="0">
                <a:latin typeface="Corbel" panose="020B0503020204020204" pitchFamily="34" charset="0"/>
                <a:cs typeface="Arial"/>
              </a:rPr>
              <a:t> </a:t>
            </a:r>
            <a:r>
              <a:rPr sz="2300" dirty="0">
                <a:latin typeface="Corbel" panose="020B0503020204020204" pitchFamily="34" charset="0"/>
                <a:cs typeface="Arial"/>
              </a:rPr>
              <a:t>members</a:t>
            </a:r>
            <a:r>
              <a:rPr sz="2300" spc="-15" dirty="0">
                <a:latin typeface="Corbel" panose="020B0503020204020204" pitchFamily="34" charset="0"/>
                <a:cs typeface="Arial"/>
              </a:rPr>
              <a:t> </a:t>
            </a:r>
            <a:r>
              <a:rPr sz="2300" spc="-5" dirty="0">
                <a:latin typeface="Corbel" panose="020B0503020204020204" pitchFamily="34" charset="0"/>
                <a:cs typeface="Arial"/>
              </a:rPr>
              <a:t>may</a:t>
            </a:r>
            <a:r>
              <a:rPr sz="2300" spc="-40" dirty="0">
                <a:latin typeface="Corbel" panose="020B0503020204020204" pitchFamily="34" charset="0"/>
                <a:cs typeface="Arial"/>
              </a:rPr>
              <a:t> </a:t>
            </a:r>
            <a:r>
              <a:rPr sz="2300" dirty="0">
                <a:latin typeface="Corbel" panose="020B0503020204020204" pitchFamily="34" charset="0"/>
                <a:cs typeface="Arial"/>
              </a:rPr>
              <a:t>apply</a:t>
            </a:r>
            <a:r>
              <a:rPr sz="2300" spc="-30" dirty="0">
                <a:latin typeface="Corbel" panose="020B0503020204020204" pitchFamily="34" charset="0"/>
                <a:cs typeface="Arial"/>
              </a:rPr>
              <a:t> </a:t>
            </a:r>
            <a:r>
              <a:rPr sz="2300" spc="-5" dirty="0">
                <a:latin typeface="Corbel" panose="020B0503020204020204" pitchFamily="34" charset="0"/>
                <a:cs typeface="Arial"/>
              </a:rPr>
              <a:t>for</a:t>
            </a:r>
            <a:r>
              <a:rPr sz="2300" spc="-15" dirty="0">
                <a:latin typeface="Corbel" panose="020B0503020204020204" pitchFamily="34" charset="0"/>
                <a:cs typeface="Arial"/>
              </a:rPr>
              <a:t> </a:t>
            </a:r>
            <a:r>
              <a:rPr sz="2300" dirty="0">
                <a:latin typeface="Corbel" panose="020B0503020204020204" pitchFamily="34" charset="0"/>
                <a:cs typeface="Arial"/>
              </a:rPr>
              <a:t>a</a:t>
            </a:r>
            <a:r>
              <a:rPr sz="2300" spc="-15" dirty="0">
                <a:latin typeface="Corbel" panose="020B0503020204020204" pitchFamily="34" charset="0"/>
                <a:cs typeface="Arial"/>
              </a:rPr>
              <a:t> </a:t>
            </a:r>
            <a:r>
              <a:rPr sz="2300" dirty="0">
                <a:latin typeface="Corbel" panose="020B0503020204020204" pitchFamily="34" charset="0"/>
                <a:cs typeface="Arial"/>
              </a:rPr>
              <a:t>maximum</a:t>
            </a:r>
            <a:r>
              <a:rPr sz="2300" spc="-40" dirty="0">
                <a:latin typeface="Corbel" panose="020B0503020204020204" pitchFamily="34" charset="0"/>
                <a:cs typeface="Arial"/>
              </a:rPr>
              <a:t> </a:t>
            </a:r>
            <a:r>
              <a:rPr sz="2300" dirty="0">
                <a:latin typeface="Corbel" panose="020B0503020204020204" pitchFamily="34" charset="0"/>
                <a:cs typeface="Arial"/>
              </a:rPr>
              <a:t>of</a:t>
            </a:r>
            <a:r>
              <a:rPr sz="2300" spc="-5" dirty="0">
                <a:latin typeface="Corbel" panose="020B0503020204020204" pitchFamily="34" charset="0"/>
                <a:cs typeface="Arial"/>
              </a:rPr>
              <a:t> </a:t>
            </a:r>
            <a:r>
              <a:rPr sz="2300" spc="-5" dirty="0" smtClean="0">
                <a:latin typeface="Corbel" panose="020B0503020204020204" pitchFamily="34" charset="0"/>
                <a:cs typeface="Arial"/>
              </a:rPr>
              <a:t>$</a:t>
            </a:r>
            <a:r>
              <a:rPr lang="en-US" sz="2300" spc="-5" dirty="0" smtClean="0">
                <a:latin typeface="Corbel" panose="020B0503020204020204" pitchFamily="34" charset="0"/>
                <a:cs typeface="Arial"/>
              </a:rPr>
              <a:t>518,400</a:t>
            </a:r>
            <a:r>
              <a:rPr sz="2300" spc="-5" dirty="0" smtClean="0">
                <a:latin typeface="Corbel" panose="020B0503020204020204" pitchFamily="34" charset="0"/>
                <a:cs typeface="Arial"/>
              </a:rPr>
              <a:t>.</a:t>
            </a:r>
            <a:endParaRPr sz="2300" dirty="0">
              <a:latin typeface="Corbel" panose="020B0503020204020204" pitchFamily="34" charset="0"/>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3715386449"/>
              </p:ext>
            </p:extLst>
          </p:nvPr>
        </p:nvGraphicFramePr>
        <p:xfrm>
          <a:off x="914400" y="1289050"/>
          <a:ext cx="7537450" cy="3429507"/>
        </p:xfrm>
        <a:graphic>
          <a:graphicData uri="http://schemas.openxmlformats.org/drawingml/2006/table">
            <a:tbl>
              <a:tblPr firstRow="1" bandRow="1">
                <a:tableStyleId>{2D5ABB26-0587-4C30-8999-92F81FD0307C}</a:tableStyleId>
              </a:tblPr>
              <a:tblGrid>
                <a:gridCol w="5562600">
                  <a:extLst>
                    <a:ext uri="{9D8B030D-6E8A-4147-A177-3AD203B41FA5}">
                      <a16:colId xmlns:a16="http://schemas.microsoft.com/office/drawing/2014/main" val="20000"/>
                    </a:ext>
                  </a:extLst>
                </a:gridCol>
                <a:gridCol w="1974850">
                  <a:extLst>
                    <a:ext uri="{9D8B030D-6E8A-4147-A177-3AD203B41FA5}">
                      <a16:colId xmlns:a16="http://schemas.microsoft.com/office/drawing/2014/main" val="20001"/>
                    </a:ext>
                  </a:extLst>
                </a:gridCol>
              </a:tblGrid>
              <a:tr h="578494">
                <a:tc>
                  <a:txBody>
                    <a:bodyPr/>
                    <a:lstStyle/>
                    <a:p>
                      <a:pPr marL="1068070">
                        <a:lnSpc>
                          <a:spcPts val="2295"/>
                        </a:lnSpc>
                      </a:pPr>
                      <a:r>
                        <a:rPr sz="2000" b="1" dirty="0">
                          <a:latin typeface="Arial"/>
                          <a:cs typeface="Arial"/>
                        </a:rPr>
                        <a:t>Grant</a:t>
                      </a:r>
                      <a:r>
                        <a:rPr sz="2000" b="1" spc="-55" dirty="0">
                          <a:latin typeface="Arial"/>
                          <a:cs typeface="Arial"/>
                        </a:rPr>
                        <a:t> </a:t>
                      </a:r>
                      <a:r>
                        <a:rPr sz="2000" b="1" dirty="0">
                          <a:latin typeface="Arial"/>
                          <a:cs typeface="Arial"/>
                        </a:rPr>
                        <a:t>Program</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tc>
                  <a:txBody>
                    <a:bodyPr/>
                    <a:lstStyle/>
                    <a:p>
                      <a:pPr marL="973138" indent="-914400" algn="ctr">
                        <a:lnSpc>
                          <a:spcPts val="2295"/>
                        </a:lnSpc>
                      </a:pPr>
                      <a:r>
                        <a:rPr sz="2000" b="1" spc="-5" dirty="0">
                          <a:latin typeface="Arial"/>
                          <a:cs typeface="Arial"/>
                        </a:rPr>
                        <a:t>Maximum</a:t>
                      </a:r>
                      <a:endParaRPr sz="2000" b="1"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extLst>
                  <a:ext uri="{0D108BD9-81ED-4DB2-BD59-A6C34878D82A}">
                    <a16:rowId xmlns:a16="http://schemas.microsoft.com/office/drawing/2014/main" val="10000"/>
                  </a:ext>
                </a:extLst>
              </a:tr>
              <a:tr h="726077">
                <a:tc>
                  <a:txBody>
                    <a:bodyPr/>
                    <a:lstStyle/>
                    <a:p>
                      <a:pPr marL="67945">
                        <a:lnSpc>
                          <a:spcPts val="2295"/>
                        </a:lnSpc>
                      </a:pPr>
                      <a:r>
                        <a:rPr sz="2000" spc="-10" dirty="0">
                          <a:latin typeface="Arial"/>
                          <a:cs typeface="Arial"/>
                        </a:rPr>
                        <a:t>Traditional</a:t>
                      </a:r>
                      <a:r>
                        <a:rPr sz="2000" spc="-35" dirty="0">
                          <a:latin typeface="Arial"/>
                          <a:cs typeface="Arial"/>
                        </a:rPr>
                        <a:t> </a:t>
                      </a:r>
                      <a:r>
                        <a:rPr sz="2000" dirty="0">
                          <a:latin typeface="Arial"/>
                          <a:cs typeface="Arial"/>
                        </a:rPr>
                        <a:t>Cost</a:t>
                      </a:r>
                      <a:r>
                        <a:rPr sz="2000" spc="-45" dirty="0">
                          <a:latin typeface="Arial"/>
                          <a:cs typeface="Arial"/>
                        </a:rPr>
                        <a:t> </a:t>
                      </a:r>
                      <a:r>
                        <a:rPr sz="2000" dirty="0">
                          <a:latin typeface="Arial"/>
                          <a:cs typeface="Arial"/>
                        </a:rPr>
                        <a:t>Reimbursement</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tc>
                  <a:txBody>
                    <a:bodyPr/>
                    <a:lstStyle/>
                    <a:p>
                      <a:pPr marL="67945" algn="ctr">
                        <a:lnSpc>
                          <a:spcPts val="2295"/>
                        </a:lnSpc>
                      </a:pPr>
                      <a:r>
                        <a:rPr lang="en-US" sz="2000" dirty="0">
                          <a:latin typeface="Arial"/>
                          <a:cs typeface="Arial"/>
                        </a:rPr>
                        <a:t>$</a:t>
                      </a:r>
                      <a:r>
                        <a:rPr lang="en-US" sz="2000" dirty="0" smtClean="0">
                          <a:latin typeface="Arial"/>
                          <a:cs typeface="Arial"/>
                        </a:rPr>
                        <a:t>28,800</a:t>
                      </a:r>
                      <a:endParaRPr sz="2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extLst>
                  <a:ext uri="{0D108BD9-81ED-4DB2-BD59-A6C34878D82A}">
                    <a16:rowId xmlns:a16="http://schemas.microsoft.com/office/drawing/2014/main" val="10001"/>
                  </a:ext>
                </a:extLst>
              </a:tr>
              <a:tr h="685143">
                <a:tc>
                  <a:txBody>
                    <a:bodyPr/>
                    <a:lstStyle/>
                    <a:p>
                      <a:pPr marL="67945">
                        <a:lnSpc>
                          <a:spcPts val="2320"/>
                        </a:lnSpc>
                      </a:pPr>
                      <a:r>
                        <a:rPr lang="en-US" sz="2400" kern="1200" dirty="0" smtClean="0">
                          <a:solidFill>
                            <a:schemeClr val="tx1"/>
                          </a:solidFill>
                          <a:effectLst/>
                          <a:latin typeface="+mn-lt"/>
                          <a:ea typeface="+mn-ea"/>
                          <a:cs typeface="+mn-cs"/>
                        </a:rPr>
                        <a:t>Availability of Funds linked to enrollment and retention of awarded MSYs </a:t>
                      </a:r>
                      <a:endParaRPr sz="24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tc>
                  <a:txBody>
                    <a:bodyPr/>
                    <a:lstStyle/>
                    <a:p>
                      <a:pPr marL="67310" algn="ctr">
                        <a:lnSpc>
                          <a:spcPts val="2320"/>
                        </a:lnSpc>
                      </a:pPr>
                      <a:r>
                        <a:rPr lang="en-US" sz="2000" dirty="0" smtClean="0">
                          <a:latin typeface="Arial"/>
                          <a:cs typeface="Arial"/>
                        </a:rPr>
                        <a:t>No</a:t>
                      </a:r>
                      <a:endParaRPr sz="2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extLst>
                  <a:ext uri="{0D108BD9-81ED-4DB2-BD59-A6C34878D82A}">
                    <a16:rowId xmlns:a16="http://schemas.microsoft.com/office/drawing/2014/main" val="10002"/>
                  </a:ext>
                </a:extLst>
              </a:tr>
              <a:tr h="713716">
                <a:tc>
                  <a:txBody>
                    <a:bodyPr/>
                    <a:lstStyle/>
                    <a:p>
                      <a:pPr marL="67310" marR="820419">
                        <a:lnSpc>
                          <a:spcPts val="2350"/>
                        </a:lnSpc>
                      </a:pPr>
                      <a:endParaRPr lang="en-US" sz="2400" kern="1200" dirty="0" smtClean="0">
                        <a:solidFill>
                          <a:schemeClr val="tx1"/>
                        </a:solidFill>
                        <a:effectLst/>
                        <a:latin typeface="+mn-lt"/>
                        <a:ea typeface="+mn-ea"/>
                        <a:cs typeface="+mn-cs"/>
                      </a:endParaRPr>
                    </a:p>
                    <a:p>
                      <a:pPr marL="67310" marR="820419">
                        <a:lnSpc>
                          <a:spcPts val="2350"/>
                        </a:lnSpc>
                      </a:pPr>
                      <a:r>
                        <a:rPr lang="en-US" sz="2400" kern="1200" dirty="0" smtClean="0">
                          <a:solidFill>
                            <a:schemeClr val="tx1"/>
                          </a:solidFill>
                          <a:effectLst/>
                          <a:latin typeface="+mn-lt"/>
                          <a:ea typeface="+mn-ea"/>
                          <a:cs typeface="+mn-cs"/>
                        </a:rPr>
                        <a:t>Financial Reporting Requirements</a:t>
                      </a:r>
                      <a:r>
                        <a:rPr lang="en-US" sz="1800" kern="1200" dirty="0" smtClean="0">
                          <a:solidFill>
                            <a:schemeClr val="tx1"/>
                          </a:solidFill>
                          <a:effectLst/>
                          <a:latin typeface="+mn-lt"/>
                          <a:ea typeface="+mn-ea"/>
                          <a:cs typeface="+mn-cs"/>
                        </a:rPr>
                        <a:t> </a:t>
                      </a:r>
                      <a:endParaRPr sz="2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tc>
                  <a:txBody>
                    <a:bodyPr/>
                    <a:lstStyle/>
                    <a:p>
                      <a:pPr marL="67310" algn="ctr">
                        <a:lnSpc>
                          <a:spcPts val="2295"/>
                        </a:lnSpc>
                      </a:pPr>
                      <a:endParaRPr lang="en-US" sz="2000" dirty="0" smtClean="0">
                        <a:latin typeface="Arial"/>
                        <a:cs typeface="Arial"/>
                      </a:endParaRPr>
                    </a:p>
                    <a:p>
                      <a:pPr marL="67310" algn="ctr">
                        <a:lnSpc>
                          <a:spcPts val="2295"/>
                        </a:lnSpc>
                      </a:pPr>
                      <a:r>
                        <a:rPr lang="en-US" sz="2000" dirty="0" smtClean="0">
                          <a:latin typeface="Arial"/>
                          <a:cs typeface="Arial"/>
                        </a:rPr>
                        <a:t>Yes</a:t>
                      </a:r>
                      <a:endParaRPr sz="2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extLst>
                  <a:ext uri="{0D108BD9-81ED-4DB2-BD59-A6C34878D82A}">
                    <a16:rowId xmlns:a16="http://schemas.microsoft.com/office/drawing/2014/main" val="10003"/>
                  </a:ext>
                </a:extLst>
              </a:tr>
              <a:tr h="726077">
                <a:tc>
                  <a:txBody>
                    <a:bodyPr/>
                    <a:lstStyle/>
                    <a:p>
                      <a:pPr marL="67310">
                        <a:lnSpc>
                          <a:spcPts val="2295"/>
                        </a:lnSpc>
                      </a:pPr>
                      <a:endParaRPr sz="2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7CCCC"/>
                    </a:solidFill>
                  </a:tcPr>
                </a:tc>
                <a:tc>
                  <a:txBody>
                    <a:bodyPr/>
                    <a:lstStyle/>
                    <a:p>
                      <a:pPr marL="67310" algn="ctr">
                        <a:lnSpc>
                          <a:spcPts val="2295"/>
                        </a:lnSpc>
                      </a:pPr>
                      <a:endParaRPr sz="2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7CCCC"/>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8686800" cy="762000"/>
          </a:xfrm>
        </p:spPr>
        <p:txBody>
          <a:bodyPr>
            <a:normAutofit/>
          </a:bodyPr>
          <a:lstStyle/>
          <a:p>
            <a:r>
              <a:rPr lang="en-US" sz="4400" dirty="0">
                <a:solidFill>
                  <a:schemeClr val="bg2">
                    <a:lumMod val="50000"/>
                  </a:schemeClr>
                </a:solidFill>
              </a:rPr>
              <a:t>Terms of Service and Living Allowance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6188819"/>
              </p:ext>
            </p:extLst>
          </p:nvPr>
        </p:nvGraphicFramePr>
        <p:xfrm>
          <a:off x="457201" y="990600"/>
          <a:ext cx="8305799" cy="5334000"/>
        </p:xfrm>
        <a:graphic>
          <a:graphicData uri="http://schemas.openxmlformats.org/drawingml/2006/table">
            <a:tbl>
              <a:tblPr/>
              <a:tblGrid>
                <a:gridCol w="1891567">
                  <a:extLst>
                    <a:ext uri="{9D8B030D-6E8A-4147-A177-3AD203B41FA5}">
                      <a16:colId xmlns:a16="http://schemas.microsoft.com/office/drawing/2014/main" val="3818531350"/>
                    </a:ext>
                  </a:extLst>
                </a:gridCol>
                <a:gridCol w="1361970">
                  <a:extLst>
                    <a:ext uri="{9D8B030D-6E8A-4147-A177-3AD203B41FA5}">
                      <a16:colId xmlns:a16="http://schemas.microsoft.com/office/drawing/2014/main" val="4052536555"/>
                    </a:ext>
                  </a:extLst>
                </a:gridCol>
                <a:gridCol w="1683736">
                  <a:extLst>
                    <a:ext uri="{9D8B030D-6E8A-4147-A177-3AD203B41FA5}">
                      <a16:colId xmlns:a16="http://schemas.microsoft.com/office/drawing/2014/main" val="353255766"/>
                    </a:ext>
                  </a:extLst>
                </a:gridCol>
                <a:gridCol w="1683736">
                  <a:extLst>
                    <a:ext uri="{9D8B030D-6E8A-4147-A177-3AD203B41FA5}">
                      <a16:colId xmlns:a16="http://schemas.microsoft.com/office/drawing/2014/main" val="2569405111"/>
                    </a:ext>
                  </a:extLst>
                </a:gridCol>
                <a:gridCol w="1684790">
                  <a:extLst>
                    <a:ext uri="{9D8B030D-6E8A-4147-A177-3AD203B41FA5}">
                      <a16:colId xmlns:a16="http://schemas.microsoft.com/office/drawing/2014/main" val="1554227120"/>
                    </a:ext>
                  </a:extLst>
                </a:gridCol>
              </a:tblGrid>
              <a:tr h="1189277">
                <a:tc>
                  <a:txBody>
                    <a:bodyPr/>
                    <a:lstStyle/>
                    <a:p>
                      <a:pPr marL="0" marR="255270" algn="ctr">
                        <a:lnSpc>
                          <a:spcPct val="107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Type of Member Position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76200" marR="0" algn="ctr">
                        <a:lnSpc>
                          <a:spcPct val="107000"/>
                        </a:lnSpc>
                        <a:spcBef>
                          <a:spcPts val="60"/>
                        </a:spcBef>
                        <a:spcAft>
                          <a:spcPts val="0"/>
                        </a:spcAft>
                      </a:pP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i</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n. </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o</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f</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H</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ou</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rs</a:t>
                      </a:r>
                    </a:p>
                    <a:p>
                      <a:pPr marL="76200" marR="0" algn="ctr">
                        <a:lnSpc>
                          <a:spcPct val="107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360680" marR="0" algn="ctr">
                        <a:lnSpc>
                          <a:spcPct val="107000"/>
                        </a:lnSpc>
                        <a:spcBef>
                          <a:spcPts val="60"/>
                        </a:spcBef>
                        <a:spcAft>
                          <a:spcPts val="0"/>
                        </a:spcAft>
                      </a:pP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S</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Y</a:t>
                      </a:r>
                      <a:endParaRPr lang="en-US" sz="1800" dirty="0">
                        <a:solidFill>
                          <a:srgbClr val="000000"/>
                        </a:solidFill>
                        <a:effectLst/>
                        <a:latin typeface="Times New Roman" panose="02020603050405020304" pitchFamily="18" charset="0"/>
                        <a:ea typeface="ヒラギノ角ゴ Pro W3"/>
                        <a:cs typeface="Times New Roman" panose="02020603050405020304" pitchFamily="18" charset="0"/>
                      </a:endParaRPr>
                    </a:p>
                    <a:p>
                      <a:pPr marL="360680" marR="0" algn="ctr">
                        <a:lnSpc>
                          <a:spcPct val="107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210185" marR="175895" algn="ctr">
                        <a:lnSpc>
                          <a:spcPct val="99000"/>
                        </a:lnSpc>
                        <a:spcBef>
                          <a:spcPts val="60"/>
                        </a:spcBef>
                        <a:spcAft>
                          <a:spcPts val="0"/>
                        </a:spcAft>
                      </a:pP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Min</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To</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t</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al </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L</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i</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vi</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n</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g</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A</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llowan</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c</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e</a:t>
                      </a:r>
                    </a:p>
                    <a:p>
                      <a:pPr marL="210185" marR="175895" algn="ctr">
                        <a:lnSpc>
                          <a:spcPct val="99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217805" marR="182880" algn="ctr">
                        <a:lnSpc>
                          <a:spcPct val="99000"/>
                        </a:lnSpc>
                        <a:spcBef>
                          <a:spcPts val="60"/>
                        </a:spcBef>
                        <a:spcAft>
                          <a:spcPts val="0"/>
                        </a:spcAft>
                      </a:pP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ax.</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L</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i</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vi</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n</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g</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A</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llowan</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c</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e</a:t>
                      </a:r>
                    </a:p>
                    <a:p>
                      <a:pPr marL="217805" marR="182880" algn="ctr">
                        <a:lnSpc>
                          <a:spcPct val="99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326370460"/>
                  </a:ext>
                </a:extLst>
              </a:tr>
              <a:tr h="601510">
                <a:tc>
                  <a:txBody>
                    <a:bodyPr/>
                    <a:lstStyle/>
                    <a:p>
                      <a:pPr marL="68580" marR="0">
                        <a:lnSpc>
                          <a:spcPct val="99000"/>
                        </a:lnSpc>
                        <a:spcBef>
                          <a:spcPts val="60"/>
                        </a:spcBef>
                        <a:spcAft>
                          <a:spcPts val="0"/>
                        </a:spcAft>
                      </a:pPr>
                      <a:r>
                        <a:rPr lang="en-US" sz="1800" spc="-20" dirty="0">
                          <a:solidFill>
                            <a:srgbClr val="000000"/>
                          </a:solidFill>
                          <a:effectLst/>
                          <a:latin typeface="Times New Roman" panose="02020603050405020304" pitchFamily="18" charset="0"/>
                          <a:ea typeface="ヒラギノ角ゴ Pro W3"/>
                          <a:cs typeface="Times New Roman" panose="02020603050405020304" pitchFamily="18" charset="0"/>
                        </a:rPr>
                        <a:t>F</a:t>
                      </a:r>
                      <a:r>
                        <a:rPr lang="en-US" sz="1800" spc="10" dirty="0">
                          <a:solidFill>
                            <a:srgbClr val="000000"/>
                          </a:solidFill>
                          <a:effectLst/>
                          <a:latin typeface="Times New Roman" panose="02020603050405020304" pitchFamily="18" charset="0"/>
                          <a:ea typeface="ヒラギノ角ゴ Pro W3"/>
                          <a:cs typeface="Times New Roman" panose="02020603050405020304" pitchFamily="18" charset="0"/>
                        </a:rPr>
                        <a:t>u</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l</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l</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-t</a:t>
                      </a:r>
                      <a:r>
                        <a:rPr lang="en-US" sz="1800" spc="10" dirty="0">
                          <a:solidFill>
                            <a:srgbClr val="000000"/>
                          </a:solidFill>
                          <a:effectLst/>
                          <a:latin typeface="Times New Roman" panose="02020603050405020304" pitchFamily="18" charset="0"/>
                          <a:ea typeface="ヒラギノ角ゴ Pro W3"/>
                          <a:cs typeface="Times New Roman" panose="02020603050405020304" pitchFamily="18" charset="0"/>
                        </a:rPr>
                        <a:t>i</a:t>
                      </a:r>
                      <a:r>
                        <a:rPr lang="en-US" sz="1800" spc="-10" dirty="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e</a:t>
                      </a:r>
                    </a:p>
                    <a:p>
                      <a:pPr marL="68580" marR="0">
                        <a:lnSpc>
                          <a:spcPct val="99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1</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7</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0</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0</a:t>
                      </a:r>
                      <a:endParaRPr lang="en-US" sz="1800" dirty="0">
                        <a:solidFill>
                          <a:srgbClr val="000000"/>
                        </a:solidFill>
                        <a:effectLst/>
                        <a:latin typeface="Times New Roman" panose="02020603050405020304" pitchFamily="18" charset="0"/>
                        <a:ea typeface="ヒラギノ角ゴ Pro W3"/>
                        <a:cs typeface="Times New Roman" panose="02020603050405020304" pitchFamily="18" charset="0"/>
                      </a:endParaRPr>
                    </a:p>
                    <a:p>
                      <a:pPr marL="68580" marR="0">
                        <a:lnSpc>
                          <a:spcPct val="99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1.</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00</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0</a:t>
                      </a:r>
                    </a:p>
                    <a:p>
                      <a:pPr marL="68580" marR="0">
                        <a:lnSpc>
                          <a:spcPct val="99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a:t>
                      </a:r>
                      <a:r>
                        <a:rPr lang="en-US" sz="1800" dirty="0" smtClean="0">
                          <a:solidFill>
                            <a:srgbClr val="000000"/>
                          </a:solidFill>
                          <a:effectLst/>
                          <a:latin typeface="Times New Roman" panose="02020603050405020304" pitchFamily="18" charset="0"/>
                          <a:ea typeface="ヒラギノ角ゴ Pro W3"/>
                          <a:cs typeface="Times New Roman" panose="02020603050405020304" pitchFamily="18" charset="0"/>
                        </a:rPr>
                        <a:t>17,600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a:t>
                      </a:r>
                      <a:r>
                        <a:rPr lang="en-US" sz="1800" dirty="0" smtClean="0">
                          <a:solidFill>
                            <a:srgbClr val="000000"/>
                          </a:solidFill>
                          <a:effectLst/>
                          <a:latin typeface="Times New Roman" panose="02020603050405020304" pitchFamily="18" charset="0"/>
                          <a:ea typeface="ヒラギノ角ゴ Pro W3"/>
                          <a:cs typeface="Times New Roman" panose="02020603050405020304" pitchFamily="18" charset="0"/>
                        </a:rPr>
                        <a:t>35,200</a:t>
                      </a:r>
                      <a:endParaRPr lang="en-US" sz="18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9927636"/>
                  </a:ext>
                </a:extLst>
              </a:tr>
              <a:tr h="299536">
                <a:tc>
                  <a:txBody>
                    <a:bodyPr/>
                    <a:lstStyle/>
                    <a:p>
                      <a:pPr marL="68580" marR="0">
                        <a:lnSpc>
                          <a:spcPct val="99000"/>
                        </a:lnSpc>
                        <a:spcBef>
                          <a:spcPts val="60"/>
                        </a:spcBef>
                        <a:spcAft>
                          <a:spcPts val="0"/>
                        </a:spcAft>
                      </a:pPr>
                      <a:r>
                        <a:rPr lang="en-US" sz="1800" spc="-20">
                          <a:solidFill>
                            <a:srgbClr val="000000"/>
                          </a:solidFill>
                          <a:effectLst/>
                          <a:latin typeface="Times New Roman" panose="02020603050405020304" pitchFamily="18" charset="0"/>
                          <a:ea typeface="ヒラギノ角ゴ Pro W3"/>
                          <a:cs typeface="Times New Roman" panose="02020603050405020304" pitchFamily="18" charset="0"/>
                        </a:rPr>
                        <a:t>Three Quarter-time</a:t>
                      </a:r>
                      <a:endParaRPr lang="en-US" sz="180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1200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1800" dirty="0" smtClean="0">
                          <a:solidFill>
                            <a:srgbClr val="000000"/>
                          </a:solidFill>
                          <a:effectLst/>
                          <a:latin typeface="Times New Roman" panose="02020603050405020304" pitchFamily="18" charset="0"/>
                          <a:ea typeface="ヒラギノ角ゴ Pro W3"/>
                          <a:cs typeface="Times New Roman" panose="02020603050405020304" pitchFamily="18" charset="0"/>
                        </a:rPr>
                        <a:t>0.70</a:t>
                      </a:r>
                      <a:endParaRPr lang="en-US" sz="18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1800" dirty="0" smtClean="0">
                          <a:solidFill>
                            <a:srgbClr val="000000"/>
                          </a:solidFill>
                          <a:effectLst/>
                          <a:latin typeface="Times New Roman" panose="02020603050405020304" pitchFamily="18" charset="0"/>
                          <a:ea typeface="ヒラギノ角ゴ Pro W3"/>
                          <a:cs typeface="Times New Roman" panose="02020603050405020304" pitchFamily="18" charset="0"/>
                        </a:rPr>
                        <a:t>12,424</a:t>
                      </a:r>
                      <a:endParaRPr lang="en-US" sz="18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1800" dirty="0" smtClean="0">
                          <a:solidFill>
                            <a:srgbClr val="000000"/>
                          </a:solidFill>
                          <a:effectLst/>
                          <a:latin typeface="Times New Roman" panose="02020603050405020304" pitchFamily="18" charset="0"/>
                          <a:ea typeface="ヒラギノ角ゴ Pro W3"/>
                          <a:cs typeface="Times New Roman" panose="02020603050405020304" pitchFamily="18" charset="0"/>
                        </a:rPr>
                        <a:t>$24,640</a:t>
                      </a:r>
                      <a:endParaRPr lang="en-US" sz="18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7079123"/>
                  </a:ext>
                </a:extLst>
              </a:tr>
              <a:tr h="613987">
                <a:tc>
                  <a:txBody>
                    <a:bodyPr/>
                    <a:lstStyle/>
                    <a:p>
                      <a:pPr marL="68580" marR="0">
                        <a:lnSpc>
                          <a:spcPct val="98000"/>
                        </a:lnSpc>
                        <a:spcBef>
                          <a:spcPts val="60"/>
                        </a:spcBef>
                        <a:spcAft>
                          <a:spcPts val="0"/>
                        </a:spcAft>
                      </a:pP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Ha</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lf-ti</a:t>
                      </a:r>
                      <a:r>
                        <a:rPr lang="en-US" sz="1800" spc="-1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e</a:t>
                      </a:r>
                    </a:p>
                    <a:p>
                      <a:pPr marL="68580" marR="0">
                        <a:lnSpc>
                          <a:spcPct val="98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5255" marR="0">
                        <a:lnSpc>
                          <a:spcPct val="98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9</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0</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0</a:t>
                      </a:r>
                    </a:p>
                    <a:p>
                      <a:pPr marL="135255" marR="0">
                        <a:lnSpc>
                          <a:spcPct val="98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8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0.</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50</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0</a:t>
                      </a:r>
                    </a:p>
                    <a:p>
                      <a:pPr marL="68580" marR="0">
                        <a:lnSpc>
                          <a:spcPct val="98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8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1800" dirty="0" smtClean="0">
                          <a:solidFill>
                            <a:srgbClr val="000000"/>
                          </a:solidFill>
                          <a:effectLst/>
                          <a:latin typeface="Times New Roman" panose="02020603050405020304" pitchFamily="18" charset="0"/>
                          <a:ea typeface="ヒラギノ角ゴ Pro W3"/>
                          <a:cs typeface="Times New Roman" panose="02020603050405020304" pitchFamily="18" charset="0"/>
                        </a:rPr>
                        <a:t>9,318</a:t>
                      </a:r>
                      <a:endParaRPr lang="en-US" sz="18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8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a:t>
                      </a:r>
                      <a:r>
                        <a:rPr lang="en-US" sz="1800" dirty="0" smtClean="0">
                          <a:solidFill>
                            <a:srgbClr val="000000"/>
                          </a:solidFill>
                          <a:effectLst/>
                          <a:latin typeface="Times New Roman" panose="02020603050405020304" pitchFamily="18" charset="0"/>
                          <a:ea typeface="ヒラギノ角ゴ Pro W3"/>
                          <a:cs typeface="Times New Roman" panose="02020603050405020304" pitchFamily="18" charset="0"/>
                        </a:rPr>
                        <a:t>17,600</a:t>
                      </a:r>
                      <a:endParaRPr lang="en-US" sz="1800" dirty="0">
                        <a:solidFill>
                          <a:srgbClr val="000000"/>
                        </a:solidFill>
                        <a:effectLst/>
                        <a:latin typeface="Times New Roman" panose="02020603050405020304" pitchFamily="18" charset="0"/>
                        <a:ea typeface="ヒラギノ角ゴ Pro W3"/>
                        <a:cs typeface="Times New Roman" panose="02020603050405020304" pitchFamily="18" charset="0"/>
                      </a:endParaRPr>
                    </a:p>
                    <a:p>
                      <a:pPr marL="68580" marR="0">
                        <a:lnSpc>
                          <a:spcPct val="98000"/>
                        </a:lnSpc>
                        <a:spcBef>
                          <a:spcPts val="60"/>
                        </a:spcBef>
                        <a:spcAft>
                          <a:spcPts val="0"/>
                        </a:spcAft>
                      </a:pPr>
                      <a:endParaRPr lang="en-US" sz="18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636671"/>
                  </a:ext>
                </a:extLst>
              </a:tr>
              <a:tr h="595601">
                <a:tc>
                  <a:txBody>
                    <a:bodyPr/>
                    <a:lstStyle/>
                    <a:p>
                      <a:pPr marL="68580" marR="0">
                        <a:lnSpc>
                          <a:spcPct val="98000"/>
                        </a:lnSpc>
                        <a:spcBef>
                          <a:spcPts val="70"/>
                        </a:spcBef>
                        <a:spcAft>
                          <a:spcPts val="0"/>
                        </a:spcAft>
                      </a:pP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R</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e</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d</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u</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c</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ed</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HT</a:t>
                      </a:r>
                      <a:endParaRPr lang="en-US" sz="1800">
                        <a:solidFill>
                          <a:srgbClr val="000000"/>
                        </a:solidFill>
                        <a:effectLst/>
                        <a:latin typeface="Times New Roman" panose="02020603050405020304" pitchFamily="18" charset="0"/>
                        <a:ea typeface="ヒラギノ角ゴ Pro W3"/>
                        <a:cs typeface="Times New Roman" panose="02020603050405020304" pitchFamily="18" charset="0"/>
                      </a:endParaRPr>
                    </a:p>
                    <a:p>
                      <a:pPr marL="68580" marR="0">
                        <a:lnSpc>
                          <a:spcPct val="98000"/>
                        </a:lnSpc>
                        <a:spcBef>
                          <a:spcPts val="7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5255" marR="0">
                        <a:lnSpc>
                          <a:spcPct val="98000"/>
                        </a:lnSpc>
                        <a:spcBef>
                          <a:spcPts val="7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6</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7</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5</a:t>
                      </a:r>
                    </a:p>
                    <a:p>
                      <a:pPr marL="135255" marR="0">
                        <a:lnSpc>
                          <a:spcPct val="98000"/>
                        </a:lnSpc>
                        <a:spcBef>
                          <a:spcPts val="7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8000"/>
                        </a:lnSpc>
                        <a:spcBef>
                          <a:spcPts val="7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0.</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38</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1</a:t>
                      </a:r>
                    </a:p>
                    <a:p>
                      <a:pPr marL="68580" marR="0">
                        <a:lnSpc>
                          <a:spcPct val="98000"/>
                        </a:lnSpc>
                        <a:spcBef>
                          <a:spcPts val="7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8000"/>
                        </a:lnSpc>
                        <a:spcBef>
                          <a:spcPts val="7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1800" dirty="0" smtClean="0">
                          <a:solidFill>
                            <a:srgbClr val="000000"/>
                          </a:solidFill>
                          <a:effectLst/>
                          <a:latin typeface="Times New Roman" panose="02020603050405020304" pitchFamily="18" charset="0"/>
                          <a:ea typeface="ヒラギノ角ゴ Pro W3"/>
                          <a:cs typeface="Times New Roman" panose="02020603050405020304" pitchFamily="18" charset="0"/>
                        </a:rPr>
                        <a:t>6,988</a:t>
                      </a:r>
                      <a:endParaRPr lang="en-US" sz="18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8000"/>
                        </a:lnSpc>
                        <a:spcBef>
                          <a:spcPts val="7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a:t>
                      </a:r>
                      <a:r>
                        <a:rPr lang="en-US" sz="1800" dirty="0" smtClean="0">
                          <a:solidFill>
                            <a:srgbClr val="000000"/>
                          </a:solidFill>
                          <a:effectLst/>
                          <a:latin typeface="Times New Roman" panose="02020603050405020304" pitchFamily="18" charset="0"/>
                          <a:ea typeface="ヒラギノ角ゴ Pro W3"/>
                          <a:cs typeface="Times New Roman" panose="02020603050405020304" pitchFamily="18" charset="0"/>
                        </a:rPr>
                        <a:t>13,376</a:t>
                      </a:r>
                      <a:endParaRPr lang="en-US" sz="18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2445264"/>
                  </a:ext>
                </a:extLst>
              </a:tr>
              <a:tr h="601510">
                <a:tc>
                  <a:txBody>
                    <a:bodyPr/>
                    <a:lstStyle/>
                    <a:p>
                      <a:pPr marL="68580" marR="0">
                        <a:lnSpc>
                          <a:spcPct val="99000"/>
                        </a:lnSpc>
                        <a:spcBef>
                          <a:spcPts val="60"/>
                        </a:spcBef>
                        <a:spcAft>
                          <a:spcPts val="0"/>
                        </a:spcAft>
                      </a:pP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Qu</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a</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r</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t</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er-t</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i</a:t>
                      </a:r>
                      <a:r>
                        <a:rPr lang="en-US" sz="1800" spc="-1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e</a:t>
                      </a:r>
                    </a:p>
                    <a:p>
                      <a:pPr marL="68580" marR="0">
                        <a:lnSpc>
                          <a:spcPct val="99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5255" marR="0">
                        <a:lnSpc>
                          <a:spcPct val="99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4</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5</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0</a:t>
                      </a:r>
                    </a:p>
                    <a:p>
                      <a:pPr marL="135255" marR="0">
                        <a:lnSpc>
                          <a:spcPct val="99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0.</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26</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5</a:t>
                      </a:r>
                    </a:p>
                    <a:p>
                      <a:pPr marL="68580" marR="0">
                        <a:lnSpc>
                          <a:spcPct val="99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1800" dirty="0" smtClean="0">
                          <a:solidFill>
                            <a:srgbClr val="000000"/>
                          </a:solidFill>
                          <a:effectLst/>
                          <a:latin typeface="Times New Roman" panose="02020603050405020304" pitchFamily="18" charset="0"/>
                          <a:ea typeface="ヒラギノ角ゴ Pro W3"/>
                          <a:cs typeface="Times New Roman" panose="02020603050405020304" pitchFamily="18" charset="0"/>
                        </a:rPr>
                        <a:t>4,659</a:t>
                      </a:r>
                      <a:endParaRPr lang="en-US" sz="18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1800" dirty="0" smtClean="0">
                          <a:solidFill>
                            <a:srgbClr val="000000"/>
                          </a:solidFill>
                          <a:effectLst/>
                          <a:latin typeface="Times New Roman" panose="02020603050405020304" pitchFamily="18" charset="0"/>
                          <a:ea typeface="ヒラギノ角ゴ Pro W3"/>
                          <a:cs typeface="Times New Roman" panose="02020603050405020304" pitchFamily="18" charset="0"/>
                        </a:rPr>
                        <a:t>9,152</a:t>
                      </a:r>
                      <a:endParaRPr lang="en-US" sz="18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8469998"/>
                  </a:ext>
                </a:extLst>
              </a:tr>
              <a:tr h="844811">
                <a:tc>
                  <a:txBody>
                    <a:bodyPr/>
                    <a:lstStyle/>
                    <a:p>
                      <a:pPr marL="68580" marR="308610">
                        <a:lnSpc>
                          <a:spcPct val="99000"/>
                        </a:lnSpc>
                        <a:spcBef>
                          <a:spcPts val="60"/>
                        </a:spcBef>
                        <a:spcAft>
                          <a:spcPts val="0"/>
                        </a:spcAft>
                      </a:pP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i</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ni</a:t>
                      </a:r>
                      <a:r>
                        <a:rPr lang="en-US" sz="1800" spc="-1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um</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-t</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i</a:t>
                      </a:r>
                      <a:r>
                        <a:rPr lang="en-US" sz="1800" spc="-1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e</a:t>
                      </a:r>
                    </a:p>
                    <a:p>
                      <a:pPr marL="68580" marR="308610">
                        <a:lnSpc>
                          <a:spcPct val="99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5255" marR="0">
                        <a:lnSpc>
                          <a:spcPct val="107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3</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0</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0</a:t>
                      </a:r>
                    </a:p>
                    <a:p>
                      <a:pPr marL="135255" marR="0">
                        <a:lnSpc>
                          <a:spcPct val="107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107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0.</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21</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2</a:t>
                      </a:r>
                    </a:p>
                    <a:p>
                      <a:pPr marL="68580" marR="0">
                        <a:lnSpc>
                          <a:spcPct val="107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107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1800" dirty="0" smtClean="0">
                          <a:solidFill>
                            <a:srgbClr val="000000"/>
                          </a:solidFill>
                          <a:effectLst/>
                          <a:latin typeface="Times New Roman" panose="02020603050405020304" pitchFamily="18" charset="0"/>
                          <a:ea typeface="ヒラギノ角ゴ Pro W3"/>
                          <a:cs typeface="Times New Roman" panose="02020603050405020304" pitchFamily="18" charset="0"/>
                        </a:rPr>
                        <a:t>3,106</a:t>
                      </a:r>
                      <a:endParaRPr lang="en-US" sz="18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107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1800" dirty="0" smtClean="0">
                          <a:solidFill>
                            <a:srgbClr val="000000"/>
                          </a:solidFill>
                          <a:effectLst/>
                          <a:latin typeface="Times New Roman" panose="02020603050405020304" pitchFamily="18" charset="0"/>
                          <a:ea typeface="ヒラギノ角ゴ Pro W3"/>
                          <a:cs typeface="Times New Roman" panose="02020603050405020304" pitchFamily="18" charset="0"/>
                        </a:rPr>
                        <a:t>7,392</a:t>
                      </a:r>
                      <a:endParaRPr lang="en-US" sz="18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0540724"/>
                  </a:ext>
                </a:extLst>
              </a:tr>
              <a:tr h="587768">
                <a:tc>
                  <a:txBody>
                    <a:bodyPr/>
                    <a:lstStyle/>
                    <a:p>
                      <a:pPr marL="68580" marR="308610">
                        <a:lnSpc>
                          <a:spcPct val="99000"/>
                        </a:lnSpc>
                        <a:spcBef>
                          <a:spcPts val="60"/>
                        </a:spcBef>
                        <a:spcAft>
                          <a:spcPts val="0"/>
                        </a:spcAft>
                      </a:pP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Abbreviated-time</a:t>
                      </a:r>
                      <a:endParaRPr lang="en-US" sz="180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5255" marR="0">
                        <a:lnSpc>
                          <a:spcPct val="107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100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107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0.056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107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1800" dirty="0" smtClean="0">
                          <a:solidFill>
                            <a:srgbClr val="000000"/>
                          </a:solidFill>
                          <a:effectLst/>
                          <a:latin typeface="Times New Roman" panose="02020603050405020304" pitchFamily="18" charset="0"/>
                          <a:ea typeface="ヒラギノ角ゴ Pro W3"/>
                          <a:cs typeface="Times New Roman" panose="02020603050405020304" pitchFamily="18" charset="0"/>
                        </a:rPr>
                        <a:t>1,035</a:t>
                      </a:r>
                      <a:endParaRPr lang="en-US" sz="18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107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1800" dirty="0" smtClean="0">
                          <a:solidFill>
                            <a:srgbClr val="000000"/>
                          </a:solidFill>
                          <a:effectLst/>
                          <a:latin typeface="Times New Roman" panose="02020603050405020304" pitchFamily="18" charset="0"/>
                          <a:ea typeface="ヒラギノ角ゴ Pro W3"/>
                          <a:cs typeface="Times New Roman" panose="02020603050405020304" pitchFamily="18" charset="0"/>
                        </a:rPr>
                        <a:t>2,112</a:t>
                      </a:r>
                      <a:endParaRPr lang="en-US" sz="18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2151616"/>
                  </a:ext>
                </a:extLst>
              </a:tr>
            </a:tbl>
          </a:graphicData>
        </a:graphic>
      </p:graphicFrame>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935155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20754" y="438403"/>
            <a:ext cx="5245735" cy="1122680"/>
          </a:xfrm>
          <a:prstGeom prst="rect">
            <a:avLst/>
          </a:prstGeom>
        </p:spPr>
        <p:txBody>
          <a:bodyPr vert="horz" wrap="square" lIns="0" tIns="12700" rIns="0" bIns="0" rtlCol="0">
            <a:spAutoFit/>
          </a:bodyPr>
          <a:lstStyle/>
          <a:p>
            <a:pPr marL="1339850" marR="5080" indent="-1327785">
              <a:lnSpc>
                <a:spcPct val="100000"/>
              </a:lnSpc>
              <a:spcBef>
                <a:spcPts val="100"/>
              </a:spcBef>
            </a:pPr>
            <a:r>
              <a:rPr sz="3600" spc="-5" dirty="0">
                <a:solidFill>
                  <a:srgbClr val="2B8DAF"/>
                </a:solidFill>
              </a:rPr>
              <a:t>P</a:t>
            </a:r>
            <a:r>
              <a:rPr sz="3600" spc="-10" dirty="0">
                <a:solidFill>
                  <a:srgbClr val="2B8DAF"/>
                </a:solidFill>
              </a:rPr>
              <a:t>r</a:t>
            </a:r>
            <a:r>
              <a:rPr sz="3600" spc="-5" dirty="0">
                <a:solidFill>
                  <a:srgbClr val="2B8DAF"/>
                </a:solidFill>
              </a:rPr>
              <a:t>og</a:t>
            </a:r>
            <a:r>
              <a:rPr sz="3600" spc="-10" dirty="0">
                <a:solidFill>
                  <a:srgbClr val="2B8DAF"/>
                </a:solidFill>
              </a:rPr>
              <a:t>r</a:t>
            </a:r>
            <a:r>
              <a:rPr sz="3600" dirty="0">
                <a:solidFill>
                  <a:srgbClr val="2B8DAF"/>
                </a:solidFill>
              </a:rPr>
              <a:t>am</a:t>
            </a:r>
            <a:r>
              <a:rPr sz="3600" spc="15" dirty="0">
                <a:solidFill>
                  <a:srgbClr val="2B8DAF"/>
                </a:solidFill>
              </a:rPr>
              <a:t> </a:t>
            </a:r>
            <a:r>
              <a:rPr sz="3600" spc="5" dirty="0">
                <a:solidFill>
                  <a:srgbClr val="2B8DAF"/>
                </a:solidFill>
              </a:rPr>
              <a:t>M</a:t>
            </a:r>
            <a:r>
              <a:rPr sz="3600" dirty="0">
                <a:solidFill>
                  <a:srgbClr val="2B8DAF"/>
                </a:solidFill>
              </a:rPr>
              <a:t>a</a:t>
            </a:r>
            <a:r>
              <a:rPr sz="3600" spc="-5" dirty="0">
                <a:solidFill>
                  <a:srgbClr val="2B8DAF"/>
                </a:solidFill>
              </a:rPr>
              <a:t>n</a:t>
            </a:r>
            <a:r>
              <a:rPr sz="3600" dirty="0">
                <a:solidFill>
                  <a:srgbClr val="2B8DAF"/>
                </a:solidFill>
              </a:rPr>
              <a:t>a</a:t>
            </a:r>
            <a:r>
              <a:rPr sz="3600" spc="-5" dirty="0">
                <a:solidFill>
                  <a:srgbClr val="2B8DAF"/>
                </a:solidFill>
              </a:rPr>
              <a:t>ge</a:t>
            </a:r>
            <a:r>
              <a:rPr sz="3600" dirty="0">
                <a:solidFill>
                  <a:srgbClr val="2B8DAF"/>
                </a:solidFill>
              </a:rPr>
              <a:t>r</a:t>
            </a:r>
            <a:r>
              <a:rPr sz="3600" spc="-250" dirty="0">
                <a:solidFill>
                  <a:srgbClr val="2B8DAF"/>
                </a:solidFill>
              </a:rPr>
              <a:t> </a:t>
            </a:r>
            <a:r>
              <a:rPr sz="3600" spc="-225" dirty="0">
                <a:solidFill>
                  <a:srgbClr val="2B8DAF"/>
                </a:solidFill>
              </a:rPr>
              <a:t>T</a:t>
            </a:r>
            <a:r>
              <a:rPr sz="3600" spc="-10" dirty="0">
                <a:solidFill>
                  <a:srgbClr val="2B8DAF"/>
                </a:solidFill>
              </a:rPr>
              <a:t>r</a:t>
            </a:r>
            <a:r>
              <a:rPr sz="3600" dirty="0">
                <a:solidFill>
                  <a:srgbClr val="2B8DAF"/>
                </a:solidFill>
              </a:rPr>
              <a:t>ai</a:t>
            </a:r>
            <a:r>
              <a:rPr sz="3600" spc="-5" dirty="0">
                <a:solidFill>
                  <a:srgbClr val="2B8DAF"/>
                </a:solidFill>
              </a:rPr>
              <a:t>n</a:t>
            </a:r>
            <a:r>
              <a:rPr sz="3600" dirty="0">
                <a:solidFill>
                  <a:srgbClr val="2B8DAF"/>
                </a:solidFill>
              </a:rPr>
              <a:t>i</a:t>
            </a:r>
            <a:r>
              <a:rPr sz="3600" spc="-5" dirty="0">
                <a:solidFill>
                  <a:srgbClr val="2B8DAF"/>
                </a:solidFill>
              </a:rPr>
              <a:t>ngs  and Meetings</a:t>
            </a:r>
            <a:endParaRPr sz="3600" dirty="0"/>
          </a:p>
        </p:txBody>
      </p:sp>
      <p:sp>
        <p:nvSpPr>
          <p:cNvPr id="3" name="object 3"/>
          <p:cNvSpPr txBox="1"/>
          <p:nvPr/>
        </p:nvSpPr>
        <p:spPr>
          <a:xfrm>
            <a:off x="152400" y="1676400"/>
            <a:ext cx="8991600" cy="4662751"/>
          </a:xfrm>
          <a:prstGeom prst="rect">
            <a:avLst/>
          </a:prstGeom>
        </p:spPr>
        <p:txBody>
          <a:bodyPr vert="horz" wrap="square" lIns="0" tIns="15875" rIns="0" bIns="0" rtlCol="0">
            <a:spAutoFit/>
          </a:bodyPr>
          <a:lstStyle/>
          <a:p>
            <a:pPr marL="355600" indent="-342900">
              <a:lnSpc>
                <a:spcPct val="100000"/>
              </a:lnSpc>
              <a:spcBef>
                <a:spcPts val="125"/>
              </a:spcBef>
              <a:buClr>
                <a:srgbClr val="8D1414"/>
              </a:buClr>
              <a:buSzPct val="145652"/>
              <a:buFont typeface="Arial"/>
              <a:buChar char="•"/>
              <a:tabLst>
                <a:tab pos="354965" algn="l"/>
                <a:tab pos="355600" algn="l"/>
              </a:tabLst>
            </a:pPr>
            <a:r>
              <a:rPr sz="2800" b="1" spc="5" dirty="0">
                <a:latin typeface="Corbel"/>
                <a:cs typeface="Corbel"/>
              </a:rPr>
              <a:t>Starting</a:t>
            </a:r>
            <a:r>
              <a:rPr sz="2800" b="1" spc="-45" dirty="0">
                <a:latin typeface="Corbel"/>
                <a:cs typeface="Corbel"/>
              </a:rPr>
              <a:t> </a:t>
            </a:r>
            <a:r>
              <a:rPr sz="2800" b="1" spc="5" dirty="0">
                <a:latin typeface="Corbel"/>
                <a:cs typeface="Corbel"/>
              </a:rPr>
              <a:t>Strong </a:t>
            </a:r>
            <a:r>
              <a:rPr sz="2800" spc="10" dirty="0">
                <a:latin typeface="Corbel"/>
                <a:cs typeface="Corbel"/>
              </a:rPr>
              <a:t>– 3</a:t>
            </a:r>
            <a:r>
              <a:rPr sz="2800" dirty="0">
                <a:latin typeface="Corbel"/>
                <a:cs typeface="Corbel"/>
              </a:rPr>
              <a:t> </a:t>
            </a:r>
            <a:r>
              <a:rPr sz="2800" spc="10" dirty="0">
                <a:latin typeface="Corbel"/>
                <a:cs typeface="Corbel"/>
              </a:rPr>
              <a:t>days</a:t>
            </a:r>
            <a:r>
              <a:rPr sz="2800" spc="-10" dirty="0">
                <a:latin typeface="Corbel"/>
                <a:cs typeface="Corbel"/>
              </a:rPr>
              <a:t> </a:t>
            </a:r>
            <a:r>
              <a:rPr sz="2800" spc="10" dirty="0">
                <a:latin typeface="Corbel"/>
                <a:cs typeface="Corbel"/>
              </a:rPr>
              <a:t>during</a:t>
            </a:r>
            <a:r>
              <a:rPr sz="2800" spc="-5" dirty="0">
                <a:latin typeface="Corbel"/>
                <a:cs typeface="Corbel"/>
              </a:rPr>
              <a:t> </a:t>
            </a:r>
            <a:r>
              <a:rPr sz="2800" spc="10" dirty="0">
                <a:latin typeface="Corbel"/>
                <a:cs typeface="Corbel"/>
              </a:rPr>
              <a:t>end </a:t>
            </a:r>
            <a:r>
              <a:rPr sz="2800" spc="5" dirty="0">
                <a:latin typeface="Corbel"/>
                <a:cs typeface="Corbel"/>
              </a:rPr>
              <a:t>of</a:t>
            </a:r>
            <a:r>
              <a:rPr sz="2800" spc="-50" dirty="0">
                <a:latin typeface="Corbel"/>
                <a:cs typeface="Corbel"/>
              </a:rPr>
              <a:t> </a:t>
            </a:r>
            <a:r>
              <a:rPr sz="2800" spc="-10" dirty="0">
                <a:latin typeface="Corbel"/>
                <a:cs typeface="Corbel"/>
              </a:rPr>
              <a:t>July</a:t>
            </a:r>
            <a:r>
              <a:rPr sz="2800" spc="-5" dirty="0">
                <a:latin typeface="Corbel"/>
                <a:cs typeface="Corbel"/>
              </a:rPr>
              <a:t> </a:t>
            </a:r>
            <a:r>
              <a:rPr sz="2800" spc="-15" dirty="0" smtClean="0">
                <a:latin typeface="Corbel"/>
                <a:cs typeface="Corbel"/>
              </a:rPr>
              <a:t>202</a:t>
            </a:r>
            <a:r>
              <a:rPr lang="en-US" sz="2800" spc="-15" dirty="0">
                <a:latin typeface="Corbel"/>
                <a:cs typeface="Corbel"/>
              </a:rPr>
              <a:t>3</a:t>
            </a:r>
            <a:endParaRPr sz="2800" dirty="0">
              <a:latin typeface="Corbel"/>
              <a:cs typeface="Corbel"/>
            </a:endParaRPr>
          </a:p>
          <a:p>
            <a:pPr marL="355600" indent="-342900">
              <a:lnSpc>
                <a:spcPct val="100000"/>
              </a:lnSpc>
              <a:spcBef>
                <a:spcPts val="590"/>
              </a:spcBef>
              <a:buClr>
                <a:srgbClr val="8D1414"/>
              </a:buClr>
              <a:buSzPct val="145652"/>
              <a:buFont typeface="Arial"/>
              <a:buChar char="•"/>
              <a:tabLst>
                <a:tab pos="354965" algn="l"/>
                <a:tab pos="355600" algn="l"/>
              </a:tabLst>
            </a:pPr>
            <a:r>
              <a:rPr sz="2800" b="1" spc="10" dirty="0">
                <a:latin typeface="Corbel"/>
                <a:cs typeface="Corbel"/>
              </a:rPr>
              <a:t>A</a:t>
            </a:r>
            <a:r>
              <a:rPr sz="2800" b="1" spc="15" dirty="0">
                <a:latin typeface="Corbel"/>
                <a:cs typeface="Corbel"/>
              </a:rPr>
              <a:t>SC</a:t>
            </a:r>
            <a:r>
              <a:rPr sz="2800" b="1" dirty="0">
                <a:latin typeface="Corbel"/>
                <a:cs typeface="Corbel"/>
              </a:rPr>
              <a:t> </a:t>
            </a:r>
            <a:r>
              <a:rPr sz="2800" b="1" spc="-35" dirty="0">
                <a:latin typeface="Corbel"/>
                <a:cs typeface="Corbel"/>
              </a:rPr>
              <a:t>R</a:t>
            </a:r>
            <a:r>
              <a:rPr sz="2800" b="1" spc="15" dirty="0">
                <a:latin typeface="Corbel"/>
                <a:cs typeface="Corbel"/>
              </a:rPr>
              <a:t>e</a:t>
            </a:r>
            <a:r>
              <a:rPr sz="2800" b="1" spc="10" dirty="0">
                <a:latin typeface="Corbel"/>
                <a:cs typeface="Corbel"/>
              </a:rPr>
              <a:t>gi</a:t>
            </a:r>
            <a:r>
              <a:rPr sz="2800" b="1" spc="5" dirty="0">
                <a:latin typeface="Corbel"/>
                <a:cs typeface="Corbel"/>
              </a:rPr>
              <a:t>on</a:t>
            </a:r>
            <a:r>
              <a:rPr sz="2800" b="1" spc="10" dirty="0">
                <a:latin typeface="Corbel"/>
                <a:cs typeface="Corbel"/>
              </a:rPr>
              <a:t>al</a:t>
            </a:r>
            <a:r>
              <a:rPr sz="2800" b="1" spc="-160" dirty="0">
                <a:latin typeface="Corbel"/>
                <a:cs typeface="Corbel"/>
              </a:rPr>
              <a:t> </a:t>
            </a:r>
            <a:r>
              <a:rPr sz="2800" b="1" spc="-130" dirty="0">
                <a:latin typeface="Corbel"/>
                <a:cs typeface="Corbel"/>
              </a:rPr>
              <a:t>T</a:t>
            </a:r>
            <a:r>
              <a:rPr sz="2800" b="1" spc="5" dirty="0">
                <a:latin typeface="Corbel"/>
                <a:cs typeface="Corbel"/>
              </a:rPr>
              <a:t>rainin</a:t>
            </a:r>
            <a:r>
              <a:rPr sz="2800" b="1" spc="10" dirty="0">
                <a:latin typeface="Corbel"/>
                <a:cs typeface="Corbel"/>
              </a:rPr>
              <a:t>g</a:t>
            </a:r>
            <a:r>
              <a:rPr sz="2800" b="1" spc="-30" dirty="0">
                <a:latin typeface="Corbel"/>
                <a:cs typeface="Corbel"/>
              </a:rPr>
              <a:t> </a:t>
            </a:r>
            <a:r>
              <a:rPr sz="2800" spc="10" dirty="0">
                <a:latin typeface="Corbel"/>
                <a:cs typeface="Corbel"/>
              </a:rPr>
              <a:t>–</a:t>
            </a:r>
            <a:r>
              <a:rPr sz="2800" spc="-5" dirty="0">
                <a:latin typeface="Corbel"/>
                <a:cs typeface="Corbel"/>
              </a:rPr>
              <a:t> </a:t>
            </a:r>
            <a:r>
              <a:rPr sz="2800" spc="10" dirty="0">
                <a:latin typeface="Corbel"/>
                <a:cs typeface="Corbel"/>
              </a:rPr>
              <a:t>3</a:t>
            </a:r>
            <a:r>
              <a:rPr sz="2800" spc="-5" dirty="0">
                <a:latin typeface="Corbel"/>
                <a:cs typeface="Corbel"/>
              </a:rPr>
              <a:t> </a:t>
            </a:r>
            <a:r>
              <a:rPr sz="2800" spc="10" dirty="0">
                <a:latin typeface="Corbel"/>
                <a:cs typeface="Corbel"/>
              </a:rPr>
              <a:t>days</a:t>
            </a:r>
            <a:endParaRPr sz="2800" dirty="0">
              <a:latin typeface="Corbel"/>
              <a:cs typeface="Corbel"/>
            </a:endParaRPr>
          </a:p>
          <a:p>
            <a:pPr marL="355600" marR="793750" indent="-342900">
              <a:lnSpc>
                <a:spcPct val="101099"/>
              </a:lnSpc>
              <a:spcBef>
                <a:spcPts val="555"/>
              </a:spcBef>
              <a:buClr>
                <a:srgbClr val="8D1414"/>
              </a:buClr>
              <a:buSzPct val="145652"/>
              <a:buFont typeface="Arial"/>
              <a:buChar char="•"/>
              <a:tabLst>
                <a:tab pos="354965" algn="l"/>
                <a:tab pos="355600" algn="l"/>
              </a:tabLst>
            </a:pPr>
            <a:r>
              <a:rPr sz="2800" spc="10" dirty="0">
                <a:latin typeface="Corbel"/>
                <a:cs typeface="Corbel"/>
              </a:rPr>
              <a:t>Other</a:t>
            </a:r>
            <a:r>
              <a:rPr sz="2800" spc="-160" dirty="0">
                <a:latin typeface="Corbel"/>
                <a:cs typeface="Corbel"/>
              </a:rPr>
              <a:t> </a:t>
            </a:r>
            <a:r>
              <a:rPr sz="2800" spc="-10" dirty="0">
                <a:latin typeface="Corbel"/>
                <a:cs typeface="Corbel"/>
              </a:rPr>
              <a:t>Training</a:t>
            </a:r>
            <a:r>
              <a:rPr sz="2800" spc="-15" dirty="0">
                <a:latin typeface="Corbel"/>
                <a:cs typeface="Corbel"/>
              </a:rPr>
              <a:t> </a:t>
            </a:r>
            <a:r>
              <a:rPr sz="2800" spc="-5" dirty="0">
                <a:latin typeface="Corbel"/>
                <a:cs typeface="Corbel"/>
              </a:rPr>
              <a:t>(e.g.,</a:t>
            </a:r>
            <a:r>
              <a:rPr sz="2800" spc="-75" dirty="0">
                <a:latin typeface="Corbel"/>
                <a:cs typeface="Corbel"/>
              </a:rPr>
              <a:t> </a:t>
            </a:r>
            <a:r>
              <a:rPr sz="2800" spc="10" dirty="0">
                <a:latin typeface="Corbel"/>
                <a:cs typeface="Corbel"/>
              </a:rPr>
              <a:t>Career</a:t>
            </a:r>
            <a:r>
              <a:rPr sz="2800" spc="5" dirty="0">
                <a:latin typeface="Corbel"/>
                <a:cs typeface="Corbel"/>
              </a:rPr>
              <a:t> </a:t>
            </a:r>
            <a:r>
              <a:rPr sz="2800" spc="-10" dirty="0">
                <a:latin typeface="Corbel"/>
                <a:cs typeface="Corbel"/>
              </a:rPr>
              <a:t>Day,</a:t>
            </a:r>
            <a:r>
              <a:rPr sz="2800" spc="-65" dirty="0">
                <a:latin typeface="Corbel"/>
                <a:cs typeface="Corbel"/>
              </a:rPr>
              <a:t> </a:t>
            </a:r>
            <a:r>
              <a:rPr sz="2800" spc="5" dirty="0">
                <a:latin typeface="Corbel"/>
                <a:cs typeface="Corbel"/>
              </a:rPr>
              <a:t>Site</a:t>
            </a:r>
            <a:r>
              <a:rPr sz="2800" spc="-25" dirty="0">
                <a:latin typeface="Corbel"/>
                <a:cs typeface="Corbel"/>
              </a:rPr>
              <a:t> </a:t>
            </a:r>
            <a:r>
              <a:rPr sz="2800" spc="10" dirty="0">
                <a:latin typeface="Corbel"/>
                <a:cs typeface="Corbel"/>
              </a:rPr>
              <a:t>Supervisor</a:t>
            </a:r>
            <a:r>
              <a:rPr sz="2800" spc="-170" dirty="0">
                <a:latin typeface="Corbel"/>
                <a:cs typeface="Corbel"/>
              </a:rPr>
              <a:t> </a:t>
            </a:r>
            <a:r>
              <a:rPr sz="2800" spc="-10" dirty="0">
                <a:latin typeface="Corbel"/>
                <a:cs typeface="Corbel"/>
              </a:rPr>
              <a:t>Training) </a:t>
            </a:r>
            <a:r>
              <a:rPr sz="2800" spc="-450" dirty="0">
                <a:latin typeface="Corbel"/>
                <a:cs typeface="Corbel"/>
              </a:rPr>
              <a:t> </a:t>
            </a:r>
            <a:r>
              <a:rPr sz="2800" spc="10" dirty="0">
                <a:latin typeface="Corbel"/>
                <a:cs typeface="Corbel"/>
              </a:rPr>
              <a:t>developed </a:t>
            </a:r>
            <a:r>
              <a:rPr sz="2800" spc="5" dirty="0">
                <a:latin typeface="Corbel"/>
                <a:cs typeface="Corbel"/>
              </a:rPr>
              <a:t>for </a:t>
            </a:r>
            <a:r>
              <a:rPr sz="2800" spc="15" dirty="0">
                <a:latin typeface="Corbel"/>
                <a:cs typeface="Corbel"/>
              </a:rPr>
              <a:t>members </a:t>
            </a:r>
            <a:r>
              <a:rPr sz="2800" spc="10" dirty="0">
                <a:latin typeface="Corbel"/>
                <a:cs typeface="Corbel"/>
              </a:rPr>
              <a:t>and project </a:t>
            </a:r>
            <a:r>
              <a:rPr sz="2800" spc="5" dirty="0">
                <a:latin typeface="Corbel"/>
                <a:cs typeface="Corbel"/>
              </a:rPr>
              <a:t>directors </a:t>
            </a:r>
            <a:r>
              <a:rPr sz="2800" spc="10" dirty="0">
                <a:latin typeface="Corbel"/>
                <a:cs typeface="Corbel"/>
              </a:rPr>
              <a:t>during </a:t>
            </a:r>
            <a:r>
              <a:rPr sz="2800" spc="5" dirty="0">
                <a:latin typeface="Corbel"/>
                <a:cs typeface="Corbel"/>
              </a:rPr>
              <a:t>the </a:t>
            </a:r>
            <a:r>
              <a:rPr sz="2800" spc="10" dirty="0">
                <a:latin typeface="Corbel"/>
                <a:cs typeface="Corbel"/>
              </a:rPr>
              <a:t> </a:t>
            </a:r>
            <a:r>
              <a:rPr sz="2800" spc="5" dirty="0">
                <a:latin typeface="Corbel"/>
                <a:cs typeface="Corbel"/>
              </a:rPr>
              <a:t>contract</a:t>
            </a:r>
            <a:r>
              <a:rPr sz="2800" spc="10" dirty="0">
                <a:latin typeface="Corbel"/>
                <a:cs typeface="Corbel"/>
              </a:rPr>
              <a:t> period.</a:t>
            </a:r>
            <a:endParaRPr sz="2800" dirty="0">
              <a:latin typeface="Corbel"/>
              <a:cs typeface="Corbel"/>
            </a:endParaRPr>
          </a:p>
          <a:p>
            <a:pPr marL="355600" indent="-342900">
              <a:lnSpc>
                <a:spcPct val="100000"/>
              </a:lnSpc>
              <a:spcBef>
                <a:spcPts val="590"/>
              </a:spcBef>
              <a:buClr>
                <a:srgbClr val="8D1414"/>
              </a:buClr>
              <a:buSzPct val="145652"/>
              <a:buFont typeface="Arial"/>
              <a:buChar char="•"/>
              <a:tabLst>
                <a:tab pos="354965" algn="l"/>
                <a:tab pos="355600" algn="l"/>
              </a:tabLst>
            </a:pPr>
            <a:r>
              <a:rPr sz="2800" spc="10" dirty="0">
                <a:latin typeface="Corbel"/>
                <a:cs typeface="Corbel"/>
              </a:rPr>
              <a:t>Participate</a:t>
            </a:r>
            <a:r>
              <a:rPr sz="2800" spc="5" dirty="0">
                <a:latin typeface="Corbel"/>
                <a:cs typeface="Corbel"/>
              </a:rPr>
              <a:t> </a:t>
            </a:r>
            <a:r>
              <a:rPr sz="2800" spc="10" dirty="0">
                <a:latin typeface="Corbel"/>
                <a:cs typeface="Corbel"/>
              </a:rPr>
              <a:t>in</a:t>
            </a:r>
            <a:r>
              <a:rPr sz="2800" spc="-15" dirty="0">
                <a:latin typeface="Corbel"/>
                <a:cs typeface="Corbel"/>
              </a:rPr>
              <a:t> </a:t>
            </a:r>
            <a:r>
              <a:rPr sz="2800" spc="5" dirty="0">
                <a:latin typeface="Corbel"/>
                <a:cs typeface="Corbel"/>
              </a:rPr>
              <a:t>all</a:t>
            </a:r>
            <a:r>
              <a:rPr sz="2800" spc="-10" dirty="0">
                <a:latin typeface="Corbel"/>
                <a:cs typeface="Corbel"/>
              </a:rPr>
              <a:t> </a:t>
            </a:r>
            <a:r>
              <a:rPr sz="2800" spc="10" dirty="0">
                <a:latin typeface="Corbel"/>
                <a:cs typeface="Corbel"/>
              </a:rPr>
              <a:t>monthly</a:t>
            </a:r>
            <a:r>
              <a:rPr sz="2800" spc="-5" dirty="0">
                <a:latin typeface="Corbel"/>
                <a:cs typeface="Corbel"/>
              </a:rPr>
              <a:t> </a:t>
            </a:r>
            <a:r>
              <a:rPr sz="2800" spc="10" dirty="0">
                <a:latin typeface="Corbel"/>
                <a:cs typeface="Corbel"/>
              </a:rPr>
              <a:t>conference</a:t>
            </a:r>
            <a:r>
              <a:rPr sz="2800" spc="5" dirty="0">
                <a:latin typeface="Corbel"/>
                <a:cs typeface="Corbel"/>
              </a:rPr>
              <a:t> calls</a:t>
            </a:r>
            <a:r>
              <a:rPr sz="2800" spc="-15" dirty="0">
                <a:latin typeface="Corbel"/>
                <a:cs typeface="Corbel"/>
              </a:rPr>
              <a:t> </a:t>
            </a:r>
            <a:r>
              <a:rPr sz="2800" spc="5" dirty="0">
                <a:latin typeface="Corbel"/>
                <a:cs typeface="Corbel"/>
              </a:rPr>
              <a:t>or</a:t>
            </a:r>
            <a:r>
              <a:rPr sz="2800" spc="-10" dirty="0">
                <a:latin typeface="Corbel"/>
                <a:cs typeface="Corbel"/>
              </a:rPr>
              <a:t> </a:t>
            </a:r>
            <a:r>
              <a:rPr sz="2800" spc="10" dirty="0">
                <a:latin typeface="Corbel"/>
                <a:cs typeface="Corbel"/>
              </a:rPr>
              <a:t>meetings.</a:t>
            </a:r>
            <a:endParaRPr sz="2800" dirty="0">
              <a:latin typeface="Corbel"/>
              <a:cs typeface="Corbel"/>
            </a:endParaRPr>
          </a:p>
          <a:p>
            <a:pPr marL="355600" marR="5080" indent="-342900">
              <a:lnSpc>
                <a:spcPct val="101099"/>
              </a:lnSpc>
              <a:spcBef>
                <a:spcPts val="560"/>
              </a:spcBef>
              <a:buClr>
                <a:srgbClr val="8D1414"/>
              </a:buClr>
              <a:buSzPct val="145652"/>
              <a:buFont typeface="Arial"/>
              <a:buChar char="•"/>
              <a:tabLst>
                <a:tab pos="354965" algn="l"/>
                <a:tab pos="355600" algn="l"/>
              </a:tabLst>
            </a:pPr>
            <a:r>
              <a:rPr sz="2800" spc="10" dirty="0">
                <a:latin typeface="Corbel"/>
                <a:cs typeface="Corbel"/>
              </a:rPr>
              <a:t>In </a:t>
            </a:r>
            <a:r>
              <a:rPr sz="2800" spc="5" dirty="0">
                <a:latin typeface="Corbel"/>
                <a:cs typeface="Corbel"/>
              </a:rPr>
              <a:t>constructing the </a:t>
            </a:r>
            <a:r>
              <a:rPr sz="2800" spc="10" dirty="0">
                <a:latin typeface="Corbel"/>
                <a:cs typeface="Corbel"/>
              </a:rPr>
              <a:t>budget, figure </a:t>
            </a:r>
            <a:r>
              <a:rPr sz="2800" spc="5" dirty="0">
                <a:latin typeface="Corbel"/>
                <a:cs typeface="Corbel"/>
              </a:rPr>
              <a:t>in the cost for transportation, </a:t>
            </a:r>
            <a:r>
              <a:rPr sz="2800" spc="-450" dirty="0">
                <a:latin typeface="Corbel"/>
                <a:cs typeface="Corbel"/>
              </a:rPr>
              <a:t> </a:t>
            </a:r>
            <a:r>
              <a:rPr sz="2800" spc="10" dirty="0">
                <a:latin typeface="Corbel"/>
                <a:cs typeface="Corbel"/>
              </a:rPr>
              <a:t>meals, and </a:t>
            </a:r>
            <a:r>
              <a:rPr sz="2800" spc="5" dirty="0">
                <a:latin typeface="Corbel"/>
                <a:cs typeface="Corbel"/>
              </a:rPr>
              <a:t>possible </a:t>
            </a:r>
            <a:r>
              <a:rPr sz="2800" spc="10" dirty="0">
                <a:latin typeface="Corbel"/>
                <a:cs typeface="Corbel"/>
              </a:rPr>
              <a:t>overnight </a:t>
            </a:r>
            <a:r>
              <a:rPr sz="2800" spc="5" dirty="0">
                <a:latin typeface="Corbel"/>
                <a:cs typeface="Corbel"/>
              </a:rPr>
              <a:t>accommodations </a:t>
            </a:r>
            <a:r>
              <a:rPr sz="2800" spc="10" dirty="0">
                <a:latin typeface="Corbel"/>
                <a:cs typeface="Corbel"/>
              </a:rPr>
              <a:t>related </a:t>
            </a:r>
            <a:r>
              <a:rPr sz="2800" spc="5" dirty="0">
                <a:latin typeface="Corbel"/>
                <a:cs typeface="Corbel"/>
              </a:rPr>
              <a:t>to all </a:t>
            </a:r>
            <a:r>
              <a:rPr sz="2800" spc="10" dirty="0">
                <a:latin typeface="Corbel"/>
                <a:cs typeface="Corbel"/>
              </a:rPr>
              <a:t> </a:t>
            </a:r>
            <a:r>
              <a:rPr sz="2800" spc="5" dirty="0">
                <a:latin typeface="Corbel"/>
                <a:cs typeface="Corbel"/>
              </a:rPr>
              <a:t>Corporation</a:t>
            </a:r>
            <a:r>
              <a:rPr sz="2800" dirty="0">
                <a:latin typeface="Corbel"/>
                <a:cs typeface="Corbel"/>
              </a:rPr>
              <a:t> </a:t>
            </a:r>
            <a:r>
              <a:rPr sz="2800" spc="5" dirty="0">
                <a:latin typeface="Corbel"/>
                <a:cs typeface="Corbel"/>
              </a:rPr>
              <a:t>or</a:t>
            </a:r>
            <a:r>
              <a:rPr sz="2800" spc="-90" dirty="0">
                <a:latin typeface="Corbel"/>
                <a:cs typeface="Corbel"/>
              </a:rPr>
              <a:t> </a:t>
            </a:r>
            <a:r>
              <a:rPr sz="2800" spc="5" dirty="0">
                <a:latin typeface="Corbel"/>
                <a:cs typeface="Corbel"/>
              </a:rPr>
              <a:t>Commission</a:t>
            </a:r>
            <a:r>
              <a:rPr sz="2800" spc="-10" dirty="0">
                <a:latin typeface="Corbel"/>
                <a:cs typeface="Corbel"/>
              </a:rPr>
              <a:t> </a:t>
            </a:r>
            <a:r>
              <a:rPr sz="2800" spc="5" dirty="0">
                <a:latin typeface="Corbel"/>
                <a:cs typeface="Corbel"/>
              </a:rPr>
              <a:t>training</a:t>
            </a:r>
            <a:r>
              <a:rPr sz="2800" spc="-5" dirty="0">
                <a:latin typeface="Corbel"/>
                <a:cs typeface="Corbel"/>
              </a:rPr>
              <a:t> </a:t>
            </a:r>
            <a:r>
              <a:rPr sz="2800" dirty="0">
                <a:latin typeface="Corbel"/>
                <a:cs typeface="Corbel"/>
              </a:rPr>
              <a:t>sessions.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67186" y="295528"/>
            <a:ext cx="6864984" cy="1122680"/>
          </a:xfrm>
          <a:prstGeom prst="rect">
            <a:avLst/>
          </a:prstGeom>
        </p:spPr>
        <p:txBody>
          <a:bodyPr vert="horz" wrap="square" lIns="0" tIns="12700" rIns="0" bIns="0" rtlCol="0">
            <a:spAutoFit/>
          </a:bodyPr>
          <a:lstStyle/>
          <a:p>
            <a:pPr marL="1887220" marR="5080" indent="-1874520">
              <a:lnSpc>
                <a:spcPct val="100000"/>
              </a:lnSpc>
              <a:spcBef>
                <a:spcPts val="100"/>
              </a:spcBef>
            </a:pPr>
            <a:r>
              <a:rPr sz="3600" b="1" spc="-5" dirty="0">
                <a:solidFill>
                  <a:srgbClr val="2B8DAF"/>
                </a:solidFill>
                <a:latin typeface="Corbel"/>
                <a:cs typeface="Corbel"/>
              </a:rPr>
              <a:t>S</a:t>
            </a:r>
            <a:r>
              <a:rPr sz="3600" b="1" dirty="0">
                <a:solidFill>
                  <a:srgbClr val="2B8DAF"/>
                </a:solidFill>
                <a:latin typeface="Corbel"/>
                <a:cs typeface="Corbel"/>
              </a:rPr>
              <a:t>t</a:t>
            </a:r>
            <a:r>
              <a:rPr sz="3600" b="1" spc="-10" dirty="0">
                <a:solidFill>
                  <a:srgbClr val="2B8DAF"/>
                </a:solidFill>
                <a:latin typeface="Corbel"/>
                <a:cs typeface="Corbel"/>
              </a:rPr>
              <a:t>a</a:t>
            </a:r>
            <a:r>
              <a:rPr sz="3600" b="1" dirty="0">
                <a:solidFill>
                  <a:srgbClr val="2B8DAF"/>
                </a:solidFill>
                <a:latin typeface="Corbel"/>
                <a:cs typeface="Corbel"/>
              </a:rPr>
              <a:t>t</a:t>
            </a:r>
            <a:r>
              <a:rPr sz="3600" b="1" spc="-5" dirty="0">
                <a:solidFill>
                  <a:srgbClr val="2B8DAF"/>
                </a:solidFill>
                <a:latin typeface="Corbel"/>
                <a:cs typeface="Corbel"/>
              </a:rPr>
              <a:t>e</a:t>
            </a:r>
            <a:r>
              <a:rPr sz="3600" b="1" dirty="0">
                <a:solidFill>
                  <a:srgbClr val="2B8DAF"/>
                </a:solidFill>
                <a:latin typeface="Corbel"/>
                <a:cs typeface="Corbel"/>
              </a:rPr>
              <a:t>wi</a:t>
            </a:r>
            <a:r>
              <a:rPr sz="3600" b="1" spc="-10" dirty="0">
                <a:solidFill>
                  <a:srgbClr val="2B8DAF"/>
                </a:solidFill>
                <a:latin typeface="Corbel"/>
                <a:cs typeface="Corbel"/>
              </a:rPr>
              <a:t>d</a:t>
            </a:r>
            <a:r>
              <a:rPr sz="3600" b="1" dirty="0">
                <a:solidFill>
                  <a:srgbClr val="2B8DAF"/>
                </a:solidFill>
                <a:latin typeface="Corbel"/>
                <a:cs typeface="Corbel"/>
              </a:rPr>
              <a:t>e</a:t>
            </a:r>
            <a:r>
              <a:rPr sz="3600" b="1" spc="-135" dirty="0">
                <a:solidFill>
                  <a:srgbClr val="2B8DAF"/>
                </a:solidFill>
                <a:latin typeface="Corbel"/>
                <a:cs typeface="Corbel"/>
              </a:rPr>
              <a:t> </a:t>
            </a:r>
            <a:r>
              <a:rPr sz="3600" b="1" spc="-5" dirty="0">
                <a:solidFill>
                  <a:srgbClr val="2B8DAF"/>
                </a:solidFill>
                <a:latin typeface="Corbel"/>
                <a:cs typeface="Corbel"/>
              </a:rPr>
              <a:t>Co</a:t>
            </a:r>
            <a:r>
              <a:rPr sz="3600" b="1" dirty="0">
                <a:solidFill>
                  <a:srgbClr val="2B8DAF"/>
                </a:solidFill>
                <a:latin typeface="Corbel"/>
                <a:cs typeface="Corbel"/>
              </a:rPr>
              <a:t>rps</a:t>
            </a:r>
            <a:r>
              <a:rPr sz="3600" b="1" spc="-15" dirty="0">
                <a:solidFill>
                  <a:srgbClr val="2B8DAF"/>
                </a:solidFill>
                <a:latin typeface="Corbel"/>
                <a:cs typeface="Corbel"/>
              </a:rPr>
              <a:t> </a:t>
            </a:r>
            <a:r>
              <a:rPr sz="3600" b="1" dirty="0">
                <a:solidFill>
                  <a:srgbClr val="2B8DAF"/>
                </a:solidFill>
                <a:latin typeface="Corbel"/>
                <a:cs typeface="Corbel"/>
              </a:rPr>
              <a:t>Me</a:t>
            </a:r>
            <a:r>
              <a:rPr sz="3600" b="1" spc="5" dirty="0">
                <a:solidFill>
                  <a:srgbClr val="2B8DAF"/>
                </a:solidFill>
                <a:latin typeface="Corbel"/>
                <a:cs typeface="Corbel"/>
              </a:rPr>
              <a:t>m</a:t>
            </a:r>
            <a:r>
              <a:rPr sz="3600" b="1" spc="-5" dirty="0">
                <a:solidFill>
                  <a:srgbClr val="2B8DAF"/>
                </a:solidFill>
                <a:latin typeface="Corbel"/>
                <a:cs typeface="Corbel"/>
              </a:rPr>
              <a:t>be</a:t>
            </a:r>
            <a:r>
              <a:rPr sz="3600" b="1" dirty="0">
                <a:solidFill>
                  <a:srgbClr val="2B8DAF"/>
                </a:solidFill>
                <a:latin typeface="Corbel"/>
                <a:cs typeface="Corbel"/>
              </a:rPr>
              <a:t>r</a:t>
            </a:r>
            <a:r>
              <a:rPr sz="3600" b="1" spc="-265" dirty="0">
                <a:solidFill>
                  <a:srgbClr val="2B8DAF"/>
                </a:solidFill>
                <a:latin typeface="Corbel"/>
                <a:cs typeface="Corbel"/>
              </a:rPr>
              <a:t> </a:t>
            </a:r>
            <a:r>
              <a:rPr sz="3600" b="1" spc="-229" dirty="0">
                <a:solidFill>
                  <a:srgbClr val="2B8DAF"/>
                </a:solidFill>
                <a:latin typeface="Corbel"/>
                <a:cs typeface="Corbel"/>
              </a:rPr>
              <a:t>T</a:t>
            </a:r>
            <a:r>
              <a:rPr sz="3600" b="1" dirty="0">
                <a:solidFill>
                  <a:srgbClr val="2B8DAF"/>
                </a:solidFill>
                <a:latin typeface="Corbel"/>
                <a:cs typeface="Corbel"/>
              </a:rPr>
              <a:t>r</a:t>
            </a:r>
            <a:r>
              <a:rPr sz="3600" b="1" spc="-5" dirty="0">
                <a:solidFill>
                  <a:srgbClr val="2B8DAF"/>
                </a:solidFill>
                <a:latin typeface="Corbel"/>
                <a:cs typeface="Corbel"/>
              </a:rPr>
              <a:t>a</a:t>
            </a:r>
            <a:r>
              <a:rPr sz="3600" b="1" spc="5" dirty="0">
                <a:solidFill>
                  <a:srgbClr val="2B8DAF"/>
                </a:solidFill>
                <a:latin typeface="Corbel"/>
                <a:cs typeface="Corbel"/>
              </a:rPr>
              <a:t>i</a:t>
            </a:r>
            <a:r>
              <a:rPr sz="3600" b="1" spc="-5" dirty="0">
                <a:solidFill>
                  <a:srgbClr val="2B8DAF"/>
                </a:solidFill>
                <a:latin typeface="Corbel"/>
                <a:cs typeface="Corbel"/>
              </a:rPr>
              <a:t>n</a:t>
            </a:r>
            <a:r>
              <a:rPr sz="3600" b="1" spc="5" dirty="0">
                <a:solidFill>
                  <a:srgbClr val="2B8DAF"/>
                </a:solidFill>
                <a:latin typeface="Corbel"/>
                <a:cs typeface="Corbel"/>
              </a:rPr>
              <a:t>i</a:t>
            </a:r>
            <a:r>
              <a:rPr sz="3600" b="1" spc="-5" dirty="0">
                <a:solidFill>
                  <a:srgbClr val="2B8DAF"/>
                </a:solidFill>
                <a:latin typeface="Corbel"/>
                <a:cs typeface="Corbel"/>
              </a:rPr>
              <a:t>n</a:t>
            </a:r>
            <a:r>
              <a:rPr sz="3600" b="1" dirty="0">
                <a:solidFill>
                  <a:srgbClr val="2B8DAF"/>
                </a:solidFill>
                <a:latin typeface="Corbel"/>
                <a:cs typeface="Corbel"/>
              </a:rPr>
              <a:t>gs  </a:t>
            </a:r>
            <a:r>
              <a:rPr sz="3600" b="1" spc="-5" dirty="0">
                <a:solidFill>
                  <a:srgbClr val="2B8DAF"/>
                </a:solidFill>
                <a:latin typeface="Corbel"/>
                <a:cs typeface="Corbel"/>
              </a:rPr>
              <a:t>and</a:t>
            </a:r>
            <a:r>
              <a:rPr sz="3600" b="1" dirty="0">
                <a:solidFill>
                  <a:srgbClr val="2B8DAF"/>
                </a:solidFill>
                <a:latin typeface="Corbel"/>
                <a:cs typeface="Corbel"/>
              </a:rPr>
              <a:t> </a:t>
            </a:r>
            <a:r>
              <a:rPr sz="3600" b="1" spc="-5" dirty="0">
                <a:solidFill>
                  <a:srgbClr val="2B8DAF"/>
                </a:solidFill>
                <a:latin typeface="Corbel"/>
                <a:cs typeface="Corbel"/>
              </a:rPr>
              <a:t>Events</a:t>
            </a:r>
            <a:endParaRPr sz="3600" dirty="0">
              <a:latin typeface="Corbel"/>
              <a:cs typeface="Corbel"/>
            </a:endParaRPr>
          </a:p>
        </p:txBody>
      </p:sp>
      <p:sp>
        <p:nvSpPr>
          <p:cNvPr id="3" name="object 3"/>
          <p:cNvSpPr txBox="1"/>
          <p:nvPr/>
        </p:nvSpPr>
        <p:spPr>
          <a:xfrm>
            <a:off x="304800" y="1851151"/>
            <a:ext cx="8610599" cy="3014287"/>
          </a:xfrm>
          <a:prstGeom prst="rect">
            <a:avLst/>
          </a:prstGeom>
        </p:spPr>
        <p:txBody>
          <a:bodyPr vert="horz" wrap="square" lIns="0" tIns="13335" rIns="0" bIns="0" rtlCol="0">
            <a:spAutoFit/>
          </a:bodyPr>
          <a:lstStyle/>
          <a:p>
            <a:pPr marL="12065" marR="5080">
              <a:lnSpc>
                <a:spcPct val="100000"/>
              </a:lnSpc>
              <a:spcBef>
                <a:spcPts val="105"/>
              </a:spcBef>
              <a:buClr>
                <a:srgbClr val="8D1414"/>
              </a:buClr>
              <a:buSzPct val="145312"/>
              <a:tabLst>
                <a:tab pos="299720" algn="l"/>
              </a:tabLst>
            </a:pPr>
            <a:r>
              <a:rPr sz="3200" dirty="0">
                <a:latin typeface="Corbel"/>
                <a:cs typeface="Corbel"/>
              </a:rPr>
              <a:t>All</a:t>
            </a:r>
            <a:r>
              <a:rPr sz="3200" spc="-30" dirty="0">
                <a:latin typeface="Corbel"/>
                <a:cs typeface="Corbel"/>
              </a:rPr>
              <a:t> </a:t>
            </a:r>
            <a:r>
              <a:rPr sz="3200" spc="-5" dirty="0">
                <a:latin typeface="Corbel"/>
                <a:cs typeface="Corbel"/>
              </a:rPr>
              <a:t>corps</a:t>
            </a:r>
            <a:r>
              <a:rPr sz="3200" dirty="0">
                <a:latin typeface="Corbel"/>
                <a:cs typeface="Corbel"/>
              </a:rPr>
              <a:t> members</a:t>
            </a:r>
            <a:r>
              <a:rPr sz="3200" spc="-25" dirty="0">
                <a:latin typeface="Corbel"/>
                <a:cs typeface="Corbel"/>
              </a:rPr>
              <a:t> </a:t>
            </a:r>
            <a:r>
              <a:rPr sz="3200" dirty="0">
                <a:latin typeface="Corbel"/>
                <a:cs typeface="Corbel"/>
              </a:rPr>
              <a:t>and</a:t>
            </a:r>
            <a:r>
              <a:rPr sz="3200" spc="-20" dirty="0">
                <a:latin typeface="Corbel"/>
                <a:cs typeface="Corbel"/>
              </a:rPr>
              <a:t> </a:t>
            </a:r>
            <a:r>
              <a:rPr sz="3200" spc="-5" dirty="0">
                <a:latin typeface="Corbel"/>
                <a:cs typeface="Corbel"/>
              </a:rPr>
              <a:t>project</a:t>
            </a:r>
            <a:r>
              <a:rPr sz="3200" spc="-10" dirty="0">
                <a:latin typeface="Corbel"/>
                <a:cs typeface="Corbel"/>
              </a:rPr>
              <a:t> </a:t>
            </a:r>
            <a:r>
              <a:rPr sz="3200" dirty="0">
                <a:latin typeface="Corbel"/>
                <a:cs typeface="Corbel"/>
              </a:rPr>
              <a:t>directors</a:t>
            </a:r>
            <a:r>
              <a:rPr sz="3200" spc="-15" dirty="0">
                <a:latin typeface="Corbel"/>
                <a:cs typeface="Corbel"/>
              </a:rPr>
              <a:t> </a:t>
            </a:r>
            <a:r>
              <a:rPr sz="3200" spc="-5" dirty="0">
                <a:latin typeface="Corbel"/>
                <a:cs typeface="Corbel"/>
              </a:rPr>
              <a:t>are </a:t>
            </a:r>
            <a:r>
              <a:rPr sz="3200" spc="-625" dirty="0">
                <a:latin typeface="Corbel"/>
                <a:cs typeface="Corbel"/>
              </a:rPr>
              <a:t> </a:t>
            </a:r>
            <a:r>
              <a:rPr sz="3200" b="1" dirty="0">
                <a:latin typeface="Corbel"/>
                <a:cs typeface="Corbel"/>
              </a:rPr>
              <a:t>required </a:t>
            </a:r>
            <a:r>
              <a:rPr sz="3200" dirty="0">
                <a:latin typeface="Corbel"/>
                <a:cs typeface="Corbel"/>
              </a:rPr>
              <a:t>to attend the following </a:t>
            </a:r>
            <a:r>
              <a:rPr sz="3200" spc="5" dirty="0">
                <a:latin typeface="Corbel"/>
                <a:cs typeface="Corbel"/>
              </a:rPr>
              <a:t> </a:t>
            </a:r>
            <a:r>
              <a:rPr sz="3200" spc="-5" dirty="0">
                <a:latin typeface="Corbel"/>
                <a:cs typeface="Corbel"/>
              </a:rPr>
              <a:t>trainings/events:</a:t>
            </a:r>
            <a:endParaRPr sz="3200" dirty="0">
              <a:latin typeface="Corbel"/>
              <a:cs typeface="Corbel"/>
            </a:endParaRPr>
          </a:p>
          <a:p>
            <a:pPr marL="756285" lvl="1" indent="-287020">
              <a:lnSpc>
                <a:spcPct val="100000"/>
              </a:lnSpc>
              <a:spcBef>
                <a:spcPts val="1365"/>
              </a:spcBef>
              <a:buClr>
                <a:srgbClr val="8D1414"/>
              </a:buClr>
              <a:buSzPct val="145312"/>
              <a:buFont typeface="Arial"/>
              <a:buChar char="•"/>
              <a:tabLst>
                <a:tab pos="756920" algn="l"/>
                <a:tab pos="5963285" algn="l"/>
              </a:tabLst>
            </a:pPr>
            <a:r>
              <a:rPr sz="3200" b="1" spc="-5" dirty="0">
                <a:latin typeface="Corbel"/>
                <a:cs typeface="Corbel"/>
              </a:rPr>
              <a:t>AmeriCorps</a:t>
            </a:r>
            <a:r>
              <a:rPr sz="3200" b="1" spc="15" dirty="0">
                <a:latin typeface="Corbel"/>
                <a:cs typeface="Corbel"/>
              </a:rPr>
              <a:t> </a:t>
            </a:r>
            <a:r>
              <a:rPr sz="3200" b="1" dirty="0">
                <a:latin typeface="Corbel"/>
                <a:cs typeface="Corbel"/>
              </a:rPr>
              <a:t>Launch</a:t>
            </a:r>
            <a:r>
              <a:rPr sz="3200" b="1" spc="-10" dirty="0">
                <a:latin typeface="Corbel"/>
                <a:cs typeface="Corbel"/>
              </a:rPr>
              <a:t> </a:t>
            </a:r>
            <a:r>
              <a:rPr sz="3200" dirty="0">
                <a:latin typeface="Corbel"/>
                <a:cs typeface="Corbel"/>
              </a:rPr>
              <a:t>–</a:t>
            </a:r>
            <a:r>
              <a:rPr sz="3200" spc="-114" dirty="0">
                <a:latin typeface="Corbel"/>
                <a:cs typeface="Corbel"/>
              </a:rPr>
              <a:t> </a:t>
            </a:r>
            <a:r>
              <a:rPr sz="3200" spc="-5" dirty="0">
                <a:latin typeface="Corbel"/>
                <a:cs typeface="Corbel"/>
              </a:rPr>
              <a:t>October	</a:t>
            </a:r>
            <a:r>
              <a:rPr sz="3200" spc="-35" dirty="0" smtClean="0">
                <a:latin typeface="Corbel"/>
                <a:cs typeface="Corbel"/>
              </a:rPr>
              <a:t>202</a:t>
            </a:r>
            <a:r>
              <a:rPr lang="en-US" sz="3200" spc="-35" dirty="0">
                <a:latin typeface="Corbel"/>
                <a:cs typeface="Corbel"/>
              </a:rPr>
              <a:t>3</a:t>
            </a:r>
            <a:endParaRPr sz="3200" dirty="0">
              <a:latin typeface="Corbel"/>
              <a:cs typeface="Corbel"/>
            </a:endParaRPr>
          </a:p>
          <a:p>
            <a:pPr marL="756285" marR="325120" lvl="1" indent="-287020">
              <a:lnSpc>
                <a:spcPct val="100000"/>
              </a:lnSpc>
              <a:spcBef>
                <a:spcPts val="1370"/>
              </a:spcBef>
              <a:buClr>
                <a:srgbClr val="8D1414"/>
              </a:buClr>
              <a:buSzPct val="145312"/>
              <a:buFont typeface="Arial"/>
              <a:buChar char="•"/>
              <a:tabLst>
                <a:tab pos="756920" algn="l"/>
              </a:tabLst>
            </a:pPr>
            <a:r>
              <a:rPr sz="3200" b="1" spc="-5" dirty="0">
                <a:latin typeface="Corbel"/>
                <a:cs typeface="Corbel"/>
              </a:rPr>
              <a:t>E</a:t>
            </a:r>
            <a:r>
              <a:rPr sz="3200" b="1" dirty="0">
                <a:latin typeface="Corbel"/>
                <a:cs typeface="Corbel"/>
              </a:rPr>
              <a:t>n</a:t>
            </a:r>
            <a:r>
              <a:rPr sz="3200" b="1" spc="-5" dirty="0">
                <a:latin typeface="Corbel"/>
                <a:cs typeface="Corbel"/>
              </a:rPr>
              <a:t>d</a:t>
            </a:r>
            <a:r>
              <a:rPr sz="3200" b="1" dirty="0">
                <a:latin typeface="Corbel"/>
                <a:cs typeface="Corbel"/>
              </a:rPr>
              <a:t>-</a:t>
            </a:r>
            <a:r>
              <a:rPr sz="3200" b="1" spc="-5" dirty="0">
                <a:latin typeface="Corbel"/>
                <a:cs typeface="Corbel"/>
              </a:rPr>
              <a:t>o</a:t>
            </a:r>
            <a:r>
              <a:rPr sz="3200" b="1" dirty="0">
                <a:latin typeface="Corbel"/>
                <a:cs typeface="Corbel"/>
              </a:rPr>
              <a:t>f-t</a:t>
            </a:r>
            <a:r>
              <a:rPr sz="3200" b="1" spc="-5" dirty="0">
                <a:latin typeface="Corbel"/>
                <a:cs typeface="Corbel"/>
              </a:rPr>
              <a:t>he</a:t>
            </a:r>
            <a:r>
              <a:rPr sz="3200" b="1" dirty="0">
                <a:latin typeface="Corbel"/>
                <a:cs typeface="Corbel"/>
              </a:rPr>
              <a:t>-</a:t>
            </a:r>
            <a:r>
              <a:rPr sz="3200" b="1" spc="-265" dirty="0">
                <a:latin typeface="Corbel"/>
                <a:cs typeface="Corbel"/>
              </a:rPr>
              <a:t>Y</a:t>
            </a:r>
            <a:r>
              <a:rPr sz="3200" b="1" spc="-15" dirty="0">
                <a:latin typeface="Corbel"/>
                <a:cs typeface="Corbel"/>
              </a:rPr>
              <a:t>e</a:t>
            </a:r>
            <a:r>
              <a:rPr sz="3200" b="1" dirty="0">
                <a:latin typeface="Corbel"/>
                <a:cs typeface="Corbel"/>
              </a:rPr>
              <a:t>ar</a:t>
            </a:r>
            <a:r>
              <a:rPr sz="3200" b="1" spc="-265" dirty="0">
                <a:latin typeface="Corbel"/>
                <a:cs typeface="Corbel"/>
              </a:rPr>
              <a:t> </a:t>
            </a:r>
            <a:r>
              <a:rPr sz="3200" b="1" spc="-210" dirty="0">
                <a:latin typeface="Corbel"/>
                <a:cs typeface="Corbel"/>
              </a:rPr>
              <a:t>T</a:t>
            </a:r>
            <a:r>
              <a:rPr sz="3200" b="1" spc="-5" dirty="0">
                <a:latin typeface="Corbel"/>
                <a:cs typeface="Corbel"/>
              </a:rPr>
              <a:t>r</a:t>
            </a:r>
            <a:r>
              <a:rPr sz="3200" b="1" dirty="0">
                <a:latin typeface="Corbel"/>
                <a:cs typeface="Corbel"/>
              </a:rPr>
              <a:t>ain</a:t>
            </a:r>
            <a:r>
              <a:rPr sz="3200" b="1" spc="-5" dirty="0">
                <a:latin typeface="Corbel"/>
                <a:cs typeface="Corbel"/>
              </a:rPr>
              <a:t>i</a:t>
            </a:r>
            <a:r>
              <a:rPr sz="3200" b="1" dirty="0">
                <a:latin typeface="Corbel"/>
                <a:cs typeface="Corbel"/>
              </a:rPr>
              <a:t>ng</a:t>
            </a:r>
            <a:r>
              <a:rPr sz="3200" b="1" spc="-25" dirty="0">
                <a:latin typeface="Corbel"/>
                <a:cs typeface="Corbel"/>
              </a:rPr>
              <a:t> </a:t>
            </a:r>
            <a:r>
              <a:rPr sz="3200" dirty="0">
                <a:latin typeface="Corbel"/>
                <a:cs typeface="Corbel"/>
              </a:rPr>
              <a:t>–</a:t>
            </a:r>
            <a:r>
              <a:rPr sz="3200" spc="-15" dirty="0">
                <a:latin typeface="Corbel"/>
                <a:cs typeface="Corbel"/>
              </a:rPr>
              <a:t> </a:t>
            </a:r>
            <a:r>
              <a:rPr sz="3200" spc="-10" dirty="0">
                <a:latin typeface="Corbel"/>
                <a:cs typeface="Corbel"/>
              </a:rPr>
              <a:t>M</a:t>
            </a:r>
            <a:r>
              <a:rPr sz="3200" dirty="0">
                <a:latin typeface="Corbel"/>
                <a:cs typeface="Corbel"/>
              </a:rPr>
              <a:t>ay</a:t>
            </a:r>
            <a:r>
              <a:rPr sz="3200" spc="-15" dirty="0">
                <a:latin typeface="Corbel"/>
                <a:cs typeface="Corbel"/>
              </a:rPr>
              <a:t> </a:t>
            </a:r>
            <a:r>
              <a:rPr sz="3200" spc="-5" dirty="0">
                <a:latin typeface="Corbel"/>
                <a:cs typeface="Corbel"/>
              </a:rPr>
              <a:t>o</a:t>
            </a:r>
            <a:r>
              <a:rPr sz="3200" dirty="0">
                <a:latin typeface="Corbel"/>
                <a:cs typeface="Corbel"/>
              </a:rPr>
              <a:t>r</a:t>
            </a:r>
            <a:r>
              <a:rPr sz="3200" spc="-50" dirty="0">
                <a:latin typeface="Corbel"/>
                <a:cs typeface="Corbel"/>
              </a:rPr>
              <a:t> </a:t>
            </a:r>
            <a:r>
              <a:rPr sz="3200" dirty="0">
                <a:latin typeface="Corbel"/>
                <a:cs typeface="Corbel"/>
              </a:rPr>
              <a:t>J</a:t>
            </a:r>
            <a:r>
              <a:rPr sz="3200" spc="-5" dirty="0">
                <a:latin typeface="Corbel"/>
                <a:cs typeface="Corbel"/>
              </a:rPr>
              <a:t>u</a:t>
            </a:r>
            <a:r>
              <a:rPr sz="3200" dirty="0">
                <a:latin typeface="Corbel"/>
                <a:cs typeface="Corbel"/>
              </a:rPr>
              <a:t>ne </a:t>
            </a:r>
            <a:r>
              <a:rPr sz="3200" spc="-70" dirty="0" smtClean="0">
                <a:latin typeface="Corbel"/>
                <a:cs typeface="Corbel"/>
              </a:rPr>
              <a:t>202</a:t>
            </a:r>
            <a:r>
              <a:rPr lang="en-US" sz="3200" spc="-70" dirty="0">
                <a:latin typeface="Corbel"/>
                <a:cs typeface="Corbel"/>
              </a:rPr>
              <a:t>4</a:t>
            </a:r>
            <a:endParaRPr sz="3200" dirty="0">
              <a:latin typeface="Corbel"/>
              <a:cs typeface="Corbel"/>
            </a:endParaRPr>
          </a:p>
          <a:p>
            <a:pPr marL="756285" lvl="1" indent="-287020">
              <a:lnSpc>
                <a:spcPct val="100000"/>
              </a:lnSpc>
              <a:spcBef>
                <a:spcPts val="1365"/>
              </a:spcBef>
              <a:buClr>
                <a:srgbClr val="8D1414"/>
              </a:buClr>
              <a:buSzPct val="145312"/>
              <a:buFont typeface="Arial"/>
              <a:buChar char="•"/>
              <a:tabLst>
                <a:tab pos="756920" algn="l"/>
                <a:tab pos="5028565" algn="l"/>
              </a:tabLst>
            </a:pPr>
            <a:r>
              <a:rPr sz="3200" spc="-5" dirty="0">
                <a:latin typeface="Corbel"/>
                <a:cs typeface="Corbel"/>
              </a:rPr>
              <a:t>O</a:t>
            </a:r>
            <a:r>
              <a:rPr sz="3200" dirty="0">
                <a:latin typeface="Corbel"/>
                <a:cs typeface="Corbel"/>
              </a:rPr>
              <a:t>t</a:t>
            </a:r>
            <a:r>
              <a:rPr sz="3200" spc="-5" dirty="0">
                <a:latin typeface="Corbel"/>
                <a:cs typeface="Corbel"/>
              </a:rPr>
              <a:t>h</a:t>
            </a:r>
            <a:r>
              <a:rPr sz="3200" dirty="0">
                <a:latin typeface="Corbel"/>
                <a:cs typeface="Corbel"/>
              </a:rPr>
              <a:t>er</a:t>
            </a:r>
            <a:r>
              <a:rPr sz="3200" spc="-25" dirty="0">
                <a:latin typeface="Corbel"/>
                <a:cs typeface="Corbel"/>
              </a:rPr>
              <a:t> </a:t>
            </a:r>
            <a:r>
              <a:rPr sz="3200" dirty="0">
                <a:latin typeface="Corbel"/>
                <a:cs typeface="Corbel"/>
              </a:rPr>
              <a:t>stat</a:t>
            </a:r>
            <a:r>
              <a:rPr sz="3200" spc="-5" dirty="0">
                <a:latin typeface="Corbel"/>
                <a:cs typeface="Corbel"/>
              </a:rPr>
              <a:t>ew</a:t>
            </a:r>
            <a:r>
              <a:rPr sz="3200" dirty="0">
                <a:latin typeface="Corbel"/>
                <a:cs typeface="Corbel"/>
              </a:rPr>
              <a:t>i</a:t>
            </a:r>
            <a:r>
              <a:rPr sz="3200" spc="-5" dirty="0">
                <a:latin typeface="Corbel"/>
                <a:cs typeface="Corbel"/>
              </a:rPr>
              <a:t>d</a:t>
            </a:r>
            <a:r>
              <a:rPr sz="3200" dirty="0">
                <a:latin typeface="Corbel"/>
                <a:cs typeface="Corbel"/>
              </a:rPr>
              <a:t>e</a:t>
            </a:r>
            <a:r>
              <a:rPr sz="3200" spc="-20" dirty="0">
                <a:latin typeface="Corbel"/>
                <a:cs typeface="Corbel"/>
              </a:rPr>
              <a:t> </a:t>
            </a:r>
            <a:r>
              <a:rPr sz="3200" dirty="0">
                <a:latin typeface="Corbel"/>
                <a:cs typeface="Corbel"/>
              </a:rPr>
              <a:t>t</a:t>
            </a:r>
            <a:r>
              <a:rPr sz="3200" spc="-10" dirty="0">
                <a:latin typeface="Corbel"/>
                <a:cs typeface="Corbel"/>
              </a:rPr>
              <a:t>r</a:t>
            </a:r>
            <a:r>
              <a:rPr sz="3200" dirty="0">
                <a:latin typeface="Corbel"/>
                <a:cs typeface="Corbel"/>
              </a:rPr>
              <a:t>ai</a:t>
            </a:r>
            <a:r>
              <a:rPr sz="3200" spc="-10" dirty="0">
                <a:latin typeface="Corbel"/>
                <a:cs typeface="Corbel"/>
              </a:rPr>
              <a:t>n</a:t>
            </a:r>
            <a:r>
              <a:rPr sz="3200" dirty="0">
                <a:latin typeface="Corbel"/>
                <a:cs typeface="Corbel"/>
              </a:rPr>
              <a:t>i</a:t>
            </a:r>
            <a:r>
              <a:rPr sz="3200" spc="-10" dirty="0">
                <a:latin typeface="Corbel"/>
                <a:cs typeface="Corbel"/>
              </a:rPr>
              <a:t>n</a:t>
            </a:r>
            <a:r>
              <a:rPr sz="3200" dirty="0">
                <a:latin typeface="Corbel"/>
                <a:cs typeface="Corbel"/>
              </a:rPr>
              <a:t>g	i</a:t>
            </a:r>
            <a:r>
              <a:rPr sz="3200" spc="5" dirty="0">
                <a:latin typeface="Corbel"/>
                <a:cs typeface="Corbel"/>
              </a:rPr>
              <a:t>.</a:t>
            </a:r>
            <a:r>
              <a:rPr sz="3200" dirty="0">
                <a:latin typeface="Corbel"/>
                <a:cs typeface="Corbel"/>
              </a:rPr>
              <a:t>e</a:t>
            </a:r>
            <a:r>
              <a:rPr sz="3200" spc="5" dirty="0">
                <a:latin typeface="Corbel"/>
                <a:cs typeface="Corbel"/>
              </a:rPr>
              <a:t>.</a:t>
            </a:r>
            <a:r>
              <a:rPr sz="3200" dirty="0">
                <a:latin typeface="Corbel"/>
                <a:cs typeface="Corbel"/>
              </a:rPr>
              <a:t>,</a:t>
            </a:r>
            <a:r>
              <a:rPr sz="3200" spc="-145" dirty="0">
                <a:latin typeface="Corbel"/>
                <a:cs typeface="Corbel"/>
              </a:rPr>
              <a:t> </a:t>
            </a:r>
            <a:r>
              <a:rPr sz="3200" spc="-5" dirty="0">
                <a:latin typeface="Corbel"/>
                <a:cs typeface="Corbel"/>
              </a:rPr>
              <a:t>C</a:t>
            </a:r>
            <a:r>
              <a:rPr sz="3200" dirty="0">
                <a:latin typeface="Corbel"/>
                <a:cs typeface="Corbel"/>
              </a:rPr>
              <a:t>a</a:t>
            </a:r>
            <a:r>
              <a:rPr sz="3200" spc="-5" dirty="0">
                <a:latin typeface="Corbel"/>
                <a:cs typeface="Corbel"/>
              </a:rPr>
              <a:t>r</a:t>
            </a:r>
            <a:r>
              <a:rPr sz="3200" dirty="0">
                <a:latin typeface="Corbel"/>
                <a:cs typeface="Corbel"/>
              </a:rPr>
              <a:t>eer</a:t>
            </a:r>
            <a:r>
              <a:rPr sz="3200" spc="-15" dirty="0">
                <a:latin typeface="Corbel"/>
                <a:cs typeface="Corbel"/>
              </a:rPr>
              <a:t> </a:t>
            </a:r>
            <a:r>
              <a:rPr sz="3200" spc="-5" dirty="0">
                <a:latin typeface="Corbel"/>
                <a:cs typeface="Corbel"/>
              </a:rPr>
              <a:t>D</a:t>
            </a:r>
            <a:r>
              <a:rPr sz="3200" dirty="0">
                <a:latin typeface="Corbel"/>
                <a:cs typeface="Corbel"/>
              </a:rPr>
              <a:t>ay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53919" y="638428"/>
            <a:ext cx="4229100" cy="1122680"/>
          </a:xfrm>
          <a:prstGeom prst="rect">
            <a:avLst/>
          </a:prstGeom>
        </p:spPr>
        <p:txBody>
          <a:bodyPr vert="horz" wrap="square" lIns="0" tIns="12700" rIns="0" bIns="0" rtlCol="0">
            <a:spAutoFit/>
          </a:bodyPr>
          <a:lstStyle/>
          <a:p>
            <a:pPr marL="1155700" marR="5080" indent="-1143000">
              <a:lnSpc>
                <a:spcPct val="100000"/>
              </a:lnSpc>
              <a:spcBef>
                <a:spcPts val="100"/>
              </a:spcBef>
            </a:pPr>
            <a:r>
              <a:rPr sz="3600" spc="5" dirty="0">
                <a:solidFill>
                  <a:srgbClr val="2B8DAF"/>
                </a:solidFill>
              </a:rPr>
              <a:t>A</a:t>
            </a:r>
            <a:r>
              <a:rPr sz="3600" dirty="0">
                <a:solidFill>
                  <a:srgbClr val="2B8DAF"/>
                </a:solidFill>
              </a:rPr>
              <a:t>dditio</a:t>
            </a:r>
            <a:r>
              <a:rPr sz="3600" spc="-5" dirty="0">
                <a:solidFill>
                  <a:srgbClr val="2B8DAF"/>
                </a:solidFill>
              </a:rPr>
              <a:t>n</a:t>
            </a:r>
            <a:r>
              <a:rPr sz="3600" dirty="0">
                <a:solidFill>
                  <a:srgbClr val="2B8DAF"/>
                </a:solidFill>
              </a:rPr>
              <a:t>al</a:t>
            </a:r>
            <a:r>
              <a:rPr sz="3600" spc="-170" dirty="0">
                <a:solidFill>
                  <a:srgbClr val="2B8DAF"/>
                </a:solidFill>
              </a:rPr>
              <a:t> </a:t>
            </a:r>
            <a:r>
              <a:rPr sz="3600" spc="5" dirty="0">
                <a:solidFill>
                  <a:srgbClr val="2B8DAF"/>
                </a:solidFill>
              </a:rPr>
              <a:t>A</a:t>
            </a:r>
            <a:r>
              <a:rPr sz="3600" spc="-5" dirty="0">
                <a:solidFill>
                  <a:srgbClr val="2B8DAF"/>
                </a:solidFill>
              </a:rPr>
              <a:t>pp</a:t>
            </a:r>
            <a:r>
              <a:rPr sz="3600" dirty="0">
                <a:solidFill>
                  <a:srgbClr val="2B8DAF"/>
                </a:solidFill>
              </a:rPr>
              <a:t>li</a:t>
            </a:r>
            <a:r>
              <a:rPr sz="3600" spc="5" dirty="0">
                <a:solidFill>
                  <a:srgbClr val="2B8DAF"/>
                </a:solidFill>
              </a:rPr>
              <a:t>c</a:t>
            </a:r>
            <a:r>
              <a:rPr sz="3600" dirty="0">
                <a:solidFill>
                  <a:srgbClr val="2B8DAF"/>
                </a:solidFill>
              </a:rPr>
              <a:t>a</a:t>
            </a:r>
            <a:r>
              <a:rPr sz="3600" spc="-5" dirty="0">
                <a:solidFill>
                  <a:srgbClr val="2B8DAF"/>
                </a:solidFill>
              </a:rPr>
              <a:t>t</a:t>
            </a:r>
            <a:r>
              <a:rPr sz="3600" dirty="0">
                <a:solidFill>
                  <a:srgbClr val="2B8DAF"/>
                </a:solidFill>
              </a:rPr>
              <a:t>ion  </a:t>
            </a:r>
            <a:r>
              <a:rPr sz="3600" spc="-15" dirty="0">
                <a:solidFill>
                  <a:srgbClr val="2B8DAF"/>
                </a:solidFill>
              </a:rPr>
              <a:t>Resources</a:t>
            </a:r>
            <a:endParaRPr sz="3600" dirty="0"/>
          </a:p>
        </p:txBody>
      </p:sp>
      <p:sp>
        <p:nvSpPr>
          <p:cNvPr id="3" name="object 3"/>
          <p:cNvSpPr txBox="1"/>
          <p:nvPr/>
        </p:nvSpPr>
        <p:spPr>
          <a:xfrm>
            <a:off x="381000" y="1761108"/>
            <a:ext cx="8382000" cy="4352474"/>
          </a:xfrm>
          <a:prstGeom prst="rect">
            <a:avLst/>
          </a:prstGeom>
        </p:spPr>
        <p:txBody>
          <a:bodyPr vert="horz" wrap="square" lIns="0" tIns="12700" rIns="0" bIns="0" rtlCol="0">
            <a:spAutoFit/>
          </a:bodyPr>
          <a:lstStyle/>
          <a:p>
            <a:pPr marL="299085" marR="184150" indent="-287020">
              <a:lnSpc>
                <a:spcPct val="100000"/>
              </a:lnSpc>
              <a:spcBef>
                <a:spcPts val="100"/>
              </a:spcBef>
              <a:buClr>
                <a:srgbClr val="8D1414"/>
              </a:buClr>
              <a:buSzPct val="145238"/>
              <a:buFont typeface="Arial"/>
              <a:buChar char="•"/>
              <a:tabLst>
                <a:tab pos="299720" algn="l"/>
              </a:tabLst>
            </a:pPr>
            <a:r>
              <a:rPr sz="2800" spc="-5" dirty="0">
                <a:latin typeface="Corbel"/>
                <a:cs typeface="Corbel"/>
              </a:rPr>
              <a:t>Please consult the </a:t>
            </a:r>
            <a:r>
              <a:rPr lang="en-US" sz="2800" spc="-5" dirty="0">
                <a:latin typeface="Corbel"/>
                <a:cs typeface="Corbel"/>
              </a:rPr>
              <a:t>AmeriCorps.gov </a:t>
            </a:r>
            <a:r>
              <a:rPr sz="2800" spc="-5" dirty="0">
                <a:latin typeface="Corbel"/>
                <a:cs typeface="Corbel"/>
              </a:rPr>
              <a:t> web</a:t>
            </a:r>
            <a:r>
              <a:rPr sz="2800" dirty="0">
                <a:latin typeface="Corbel"/>
                <a:cs typeface="Corbel"/>
              </a:rPr>
              <a:t>site </a:t>
            </a:r>
            <a:r>
              <a:rPr sz="2800" spc="-5" dirty="0">
                <a:latin typeface="Corbel"/>
                <a:cs typeface="Corbel"/>
              </a:rPr>
              <a:t>for</a:t>
            </a:r>
            <a:r>
              <a:rPr lang="en-US" sz="2800" spc="-5" dirty="0">
                <a:latin typeface="Corbel"/>
                <a:cs typeface="Corbel"/>
              </a:rPr>
              <a:t> </a:t>
            </a:r>
            <a:r>
              <a:rPr lang="en-US" sz="2800" spc="-15" dirty="0">
                <a:latin typeface="Corbel"/>
                <a:cs typeface="Corbel"/>
              </a:rPr>
              <a:t>t</a:t>
            </a:r>
            <a:r>
              <a:rPr sz="2800" spc="-15" dirty="0">
                <a:latin typeface="Corbel"/>
                <a:cs typeface="Corbel"/>
              </a:rPr>
              <a:t>utorials, </a:t>
            </a:r>
            <a:r>
              <a:rPr lang="en-US" sz="2800" spc="-5" dirty="0">
                <a:latin typeface="Corbel"/>
                <a:cs typeface="Corbel"/>
              </a:rPr>
              <a:t>e</a:t>
            </a:r>
            <a:r>
              <a:rPr sz="2800" spc="-5" dirty="0">
                <a:latin typeface="Corbel"/>
                <a:cs typeface="Corbel"/>
              </a:rPr>
              <a:t>vidence </a:t>
            </a:r>
            <a:r>
              <a:rPr lang="en-US" sz="2800" spc="-5" dirty="0">
                <a:latin typeface="Corbel"/>
                <a:cs typeface="Corbel"/>
              </a:rPr>
              <a:t>c</a:t>
            </a:r>
            <a:r>
              <a:rPr sz="2800" spc="-5" dirty="0">
                <a:latin typeface="Corbel"/>
                <a:cs typeface="Corbel"/>
              </a:rPr>
              <a:t>hecklist, </a:t>
            </a:r>
            <a:r>
              <a:rPr lang="en-US" sz="2800" spc="-5" dirty="0">
                <a:latin typeface="Corbel"/>
                <a:cs typeface="Corbel"/>
              </a:rPr>
              <a:t>l</a:t>
            </a:r>
            <a:r>
              <a:rPr sz="2800" spc="-5" dirty="0">
                <a:latin typeface="Corbel"/>
                <a:cs typeface="Corbel"/>
              </a:rPr>
              <a:t>ogic </a:t>
            </a:r>
            <a:r>
              <a:rPr sz="2800" spc="-409" dirty="0">
                <a:latin typeface="Corbel"/>
                <a:cs typeface="Corbel"/>
              </a:rPr>
              <a:t> </a:t>
            </a:r>
            <a:r>
              <a:rPr lang="en-US" sz="2800" spc="-5" dirty="0">
                <a:latin typeface="Corbel"/>
                <a:cs typeface="Corbel"/>
              </a:rPr>
              <a:t>m</a:t>
            </a:r>
            <a:r>
              <a:rPr sz="2800" spc="-5" dirty="0">
                <a:latin typeface="Corbel"/>
                <a:cs typeface="Corbel"/>
              </a:rPr>
              <a:t>odel Instructions, </a:t>
            </a:r>
            <a:r>
              <a:rPr lang="en-US" sz="2800" spc="-5" dirty="0">
                <a:latin typeface="Corbel"/>
                <a:cs typeface="Corbel"/>
              </a:rPr>
              <a:t>f</a:t>
            </a:r>
            <a:r>
              <a:rPr sz="2800" spc="-5" dirty="0">
                <a:latin typeface="Corbel"/>
                <a:cs typeface="Corbel"/>
              </a:rPr>
              <a:t>requently </a:t>
            </a:r>
            <a:r>
              <a:rPr lang="en-US" sz="2800" spc="-10" dirty="0">
                <a:latin typeface="Corbel"/>
                <a:cs typeface="Corbel"/>
              </a:rPr>
              <a:t>a</a:t>
            </a:r>
            <a:r>
              <a:rPr sz="2800" spc="-10" dirty="0">
                <a:latin typeface="Corbel"/>
                <a:cs typeface="Corbel"/>
              </a:rPr>
              <a:t>sked </a:t>
            </a:r>
            <a:r>
              <a:rPr lang="en-US" sz="2800" spc="-5" dirty="0">
                <a:latin typeface="Corbel"/>
                <a:cs typeface="Corbel"/>
              </a:rPr>
              <a:t>q</a:t>
            </a:r>
            <a:r>
              <a:rPr sz="2800" spc="-5" dirty="0">
                <a:latin typeface="Corbel"/>
                <a:cs typeface="Corbel"/>
              </a:rPr>
              <a:t>uestions, AmeriCorps </a:t>
            </a:r>
            <a:r>
              <a:rPr sz="2800" dirty="0">
                <a:latin typeface="Corbel"/>
                <a:cs typeface="Corbel"/>
              </a:rPr>
              <a:t> </a:t>
            </a:r>
            <a:r>
              <a:rPr sz="2800" spc="-30" dirty="0">
                <a:latin typeface="Corbel"/>
                <a:cs typeface="Corbel"/>
              </a:rPr>
              <a:t>Terms</a:t>
            </a:r>
            <a:r>
              <a:rPr sz="2800" spc="-5" dirty="0">
                <a:latin typeface="Corbel"/>
                <a:cs typeface="Corbel"/>
              </a:rPr>
              <a:t> and</a:t>
            </a:r>
            <a:r>
              <a:rPr sz="2800" spc="-85" dirty="0">
                <a:latin typeface="Corbel"/>
                <a:cs typeface="Corbel"/>
              </a:rPr>
              <a:t> </a:t>
            </a:r>
            <a:r>
              <a:rPr sz="2800" spc="-5" dirty="0">
                <a:latin typeface="Corbel"/>
                <a:cs typeface="Corbel"/>
              </a:rPr>
              <a:t>Conditions</a:t>
            </a:r>
            <a:r>
              <a:rPr sz="2800" spc="25" dirty="0">
                <a:latin typeface="Corbel"/>
                <a:cs typeface="Corbel"/>
              </a:rPr>
              <a:t> </a:t>
            </a:r>
            <a:r>
              <a:rPr sz="2800" spc="-5" dirty="0">
                <a:latin typeface="Corbel"/>
                <a:cs typeface="Corbel"/>
              </a:rPr>
              <a:t>and</a:t>
            </a:r>
            <a:r>
              <a:rPr sz="2800" dirty="0">
                <a:latin typeface="Corbel"/>
                <a:cs typeface="Corbel"/>
              </a:rPr>
              <a:t> </a:t>
            </a:r>
            <a:r>
              <a:rPr sz="2800" spc="-5" dirty="0">
                <a:latin typeface="Corbel"/>
                <a:cs typeface="Corbel"/>
              </a:rPr>
              <a:t>other</a:t>
            </a:r>
            <a:r>
              <a:rPr sz="2800" dirty="0">
                <a:latin typeface="Corbel"/>
                <a:cs typeface="Corbel"/>
              </a:rPr>
              <a:t> resources.</a:t>
            </a:r>
          </a:p>
          <a:p>
            <a:pPr marL="299085" indent="-287020">
              <a:lnSpc>
                <a:spcPct val="100000"/>
              </a:lnSpc>
              <a:spcBef>
                <a:spcPts val="1190"/>
              </a:spcBef>
              <a:buClr>
                <a:srgbClr val="8D1414"/>
              </a:buClr>
              <a:buSzPct val="143750"/>
              <a:buFont typeface="Arial"/>
              <a:buChar char="•"/>
              <a:tabLst>
                <a:tab pos="299720" algn="l"/>
              </a:tabLst>
            </a:pPr>
            <a:r>
              <a:rPr lang="en-US" sz="2800" spc="-5" dirty="0">
                <a:latin typeface="Corbel"/>
                <a:cs typeface="Corbel"/>
                <a:hlinkClick r:id="rId3"/>
              </a:rPr>
              <a:t>https://</a:t>
            </a:r>
            <a:r>
              <a:rPr lang="en-US" sz="2800" spc="-5" dirty="0" smtClean="0">
                <a:latin typeface="Corbel"/>
                <a:cs typeface="Corbel"/>
                <a:hlinkClick r:id="rId3"/>
              </a:rPr>
              <a:t>americorps.gov/funding-opportunity/fy-2023-americorps-state-national-grants</a:t>
            </a:r>
            <a:endParaRPr lang="en-US" sz="2800" spc="-5" dirty="0" smtClean="0">
              <a:latin typeface="Corbel"/>
              <a:cs typeface="Corbel"/>
            </a:endParaRPr>
          </a:p>
          <a:p>
            <a:pPr marL="12065">
              <a:lnSpc>
                <a:spcPct val="100000"/>
              </a:lnSpc>
              <a:spcBef>
                <a:spcPts val="1190"/>
              </a:spcBef>
              <a:buClr>
                <a:srgbClr val="8D1414"/>
              </a:buClr>
              <a:buSzPct val="143750"/>
              <a:tabLst>
                <a:tab pos="299720" algn="l"/>
              </a:tabLst>
            </a:pPr>
            <a:endParaRPr lang="en-US" sz="2800" spc="-5" dirty="0" smtClean="0">
              <a:latin typeface="Corbel"/>
              <a:cs typeface="Corbel"/>
            </a:endParaRPr>
          </a:p>
          <a:p>
            <a:pPr marL="299085" indent="-287020">
              <a:lnSpc>
                <a:spcPct val="100000"/>
              </a:lnSpc>
              <a:spcBef>
                <a:spcPts val="1190"/>
              </a:spcBef>
              <a:buClr>
                <a:srgbClr val="8D1414"/>
              </a:buClr>
              <a:buSzPct val="143750"/>
              <a:buFont typeface="Arial"/>
              <a:buChar char="•"/>
              <a:tabLst>
                <a:tab pos="299720" algn="l"/>
              </a:tabLst>
            </a:pPr>
            <a:r>
              <a:rPr sz="2800" spc="-5" dirty="0" smtClean="0">
                <a:latin typeface="Corbel"/>
                <a:cs typeface="Corbel"/>
              </a:rPr>
              <a:t>The </a:t>
            </a:r>
            <a:r>
              <a:rPr sz="2800" dirty="0">
                <a:latin typeface="Corbel"/>
                <a:cs typeface="Corbel"/>
              </a:rPr>
              <a:t>full</a:t>
            </a:r>
            <a:r>
              <a:rPr sz="2800" spc="-5" dirty="0">
                <a:latin typeface="Corbel"/>
                <a:cs typeface="Corbel"/>
              </a:rPr>
              <a:t> </a:t>
            </a:r>
            <a:r>
              <a:rPr sz="2800" spc="-10" dirty="0">
                <a:latin typeface="Corbel"/>
                <a:cs typeface="Corbel"/>
              </a:rPr>
              <a:t>Regulations</a:t>
            </a:r>
            <a:r>
              <a:rPr sz="2800" spc="25" dirty="0">
                <a:latin typeface="Corbel"/>
                <a:cs typeface="Corbel"/>
              </a:rPr>
              <a:t> </a:t>
            </a:r>
            <a:r>
              <a:rPr sz="2800" dirty="0">
                <a:latin typeface="Corbel"/>
                <a:cs typeface="Corbel"/>
              </a:rPr>
              <a:t>are</a:t>
            </a:r>
            <a:r>
              <a:rPr sz="2800" spc="-10" dirty="0">
                <a:latin typeface="Corbel"/>
                <a:cs typeface="Corbel"/>
              </a:rPr>
              <a:t> </a:t>
            </a:r>
            <a:r>
              <a:rPr sz="2800" spc="-5" dirty="0">
                <a:latin typeface="Corbel"/>
                <a:cs typeface="Corbel"/>
              </a:rPr>
              <a:t>available</a:t>
            </a:r>
            <a:r>
              <a:rPr sz="2800" spc="40" dirty="0">
                <a:latin typeface="Corbel"/>
                <a:cs typeface="Corbel"/>
              </a:rPr>
              <a:t> </a:t>
            </a:r>
            <a:r>
              <a:rPr sz="2800" spc="-10" dirty="0">
                <a:latin typeface="Corbel"/>
                <a:cs typeface="Corbel"/>
              </a:rPr>
              <a:t>online</a:t>
            </a:r>
            <a:r>
              <a:rPr sz="2800" spc="15" dirty="0">
                <a:latin typeface="Corbel"/>
                <a:cs typeface="Corbel"/>
              </a:rPr>
              <a:t> </a:t>
            </a:r>
            <a:r>
              <a:rPr sz="2800" dirty="0">
                <a:latin typeface="Corbel"/>
                <a:cs typeface="Corbel"/>
              </a:rPr>
              <a:t>at</a:t>
            </a:r>
            <a:r>
              <a:rPr sz="2800" spc="10" dirty="0">
                <a:solidFill>
                  <a:srgbClr val="E36315"/>
                </a:solidFill>
                <a:latin typeface="Corbel"/>
                <a:cs typeface="Corbel"/>
              </a:rPr>
              <a:t> </a:t>
            </a:r>
            <a:r>
              <a:rPr sz="2800" u="heavy" spc="-20" dirty="0">
                <a:solidFill>
                  <a:srgbClr val="E36315"/>
                </a:solidFill>
                <a:uFill>
                  <a:solidFill>
                    <a:srgbClr val="E36315"/>
                  </a:solidFill>
                </a:uFill>
                <a:latin typeface="Corbel"/>
                <a:cs typeface="Corbel"/>
                <a:hlinkClick r:id="rId4"/>
              </a:rPr>
              <a:t>www.ecfr.gov</a:t>
            </a:r>
            <a:endParaRPr sz="2800" dirty="0">
              <a:latin typeface="Corbel"/>
              <a:cs typeface="Corbe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4150" y="1144333"/>
            <a:ext cx="5557520" cy="635000"/>
          </a:xfrm>
          <a:prstGeom prst="rect">
            <a:avLst/>
          </a:prstGeom>
        </p:spPr>
        <p:txBody>
          <a:bodyPr vert="horz" wrap="square" lIns="0" tIns="12065" rIns="0" bIns="0" rtlCol="0">
            <a:spAutoFit/>
          </a:bodyPr>
          <a:lstStyle/>
          <a:p>
            <a:pPr marL="12700">
              <a:lnSpc>
                <a:spcPct val="100000"/>
              </a:lnSpc>
              <a:spcBef>
                <a:spcPts val="95"/>
              </a:spcBef>
            </a:pPr>
            <a:r>
              <a:rPr spc="-45" dirty="0">
                <a:solidFill>
                  <a:srgbClr val="000000"/>
                </a:solidFill>
              </a:rPr>
              <a:t>CONTACT</a:t>
            </a:r>
            <a:r>
              <a:rPr spc="20" dirty="0">
                <a:solidFill>
                  <a:srgbClr val="000000"/>
                </a:solidFill>
              </a:rPr>
              <a:t> </a:t>
            </a:r>
            <a:r>
              <a:rPr spc="-30" dirty="0">
                <a:solidFill>
                  <a:srgbClr val="000000"/>
                </a:solidFill>
              </a:rPr>
              <a:t>INFORMATION</a:t>
            </a:r>
          </a:p>
        </p:txBody>
      </p:sp>
      <p:sp>
        <p:nvSpPr>
          <p:cNvPr id="12" name="object 12"/>
          <p:cNvSpPr txBox="1"/>
          <p:nvPr/>
        </p:nvSpPr>
        <p:spPr>
          <a:xfrm>
            <a:off x="582992" y="2085793"/>
            <a:ext cx="5262245" cy="2030730"/>
          </a:xfrm>
          <a:prstGeom prst="rect">
            <a:avLst/>
          </a:prstGeom>
        </p:spPr>
        <p:txBody>
          <a:bodyPr vert="horz" wrap="square" lIns="0" tIns="23495" rIns="0" bIns="0" rtlCol="0">
            <a:spAutoFit/>
          </a:bodyPr>
          <a:lstStyle/>
          <a:p>
            <a:pPr marL="12700" marR="5080" algn="ctr">
              <a:lnSpc>
                <a:spcPts val="2260"/>
              </a:lnSpc>
              <a:spcBef>
                <a:spcPts val="185"/>
              </a:spcBef>
            </a:pPr>
            <a:r>
              <a:rPr sz="1900" spc="-10" dirty="0">
                <a:latin typeface="Corbel"/>
                <a:cs typeface="Corbel"/>
              </a:rPr>
              <a:t>N</a:t>
            </a:r>
            <a:r>
              <a:rPr sz="1900" spc="-5" dirty="0">
                <a:latin typeface="Corbel"/>
                <a:cs typeface="Corbel"/>
              </a:rPr>
              <a:t>J</a:t>
            </a:r>
            <a:r>
              <a:rPr sz="1900" spc="-85" dirty="0">
                <a:latin typeface="Corbel"/>
                <a:cs typeface="Corbel"/>
              </a:rPr>
              <a:t> </a:t>
            </a:r>
            <a:r>
              <a:rPr sz="1900" spc="-10" dirty="0">
                <a:latin typeface="Corbel"/>
                <a:cs typeface="Corbel"/>
              </a:rPr>
              <a:t>Co</a:t>
            </a:r>
            <a:r>
              <a:rPr sz="1900" spc="-5" dirty="0">
                <a:latin typeface="Corbel"/>
                <a:cs typeface="Corbel"/>
              </a:rPr>
              <a:t>mmissi</a:t>
            </a:r>
            <a:r>
              <a:rPr sz="1900" spc="-10" dirty="0">
                <a:latin typeface="Corbel"/>
                <a:cs typeface="Corbel"/>
              </a:rPr>
              <a:t>o</a:t>
            </a:r>
            <a:r>
              <a:rPr sz="1900" spc="-5" dirty="0">
                <a:latin typeface="Corbel"/>
                <a:cs typeface="Corbel"/>
              </a:rPr>
              <a:t>n </a:t>
            </a:r>
            <a:r>
              <a:rPr sz="1900" spc="-10" dirty="0">
                <a:latin typeface="Corbel"/>
                <a:cs typeface="Corbel"/>
              </a:rPr>
              <a:t>o</a:t>
            </a:r>
            <a:r>
              <a:rPr sz="1900" spc="-5" dirty="0">
                <a:latin typeface="Corbel"/>
                <a:cs typeface="Corbel"/>
              </a:rPr>
              <a:t>n </a:t>
            </a:r>
            <a:r>
              <a:rPr sz="1900" spc="-10" dirty="0">
                <a:latin typeface="Corbel"/>
                <a:cs typeface="Corbel"/>
              </a:rPr>
              <a:t>Na</a:t>
            </a:r>
            <a:r>
              <a:rPr sz="1900" spc="-5" dirty="0">
                <a:latin typeface="Corbel"/>
                <a:cs typeface="Corbel"/>
              </a:rPr>
              <a:t>ti</a:t>
            </a:r>
            <a:r>
              <a:rPr sz="1900" spc="-10" dirty="0">
                <a:latin typeface="Corbel"/>
                <a:cs typeface="Corbel"/>
              </a:rPr>
              <a:t>on</a:t>
            </a:r>
            <a:r>
              <a:rPr sz="1900" spc="-15" dirty="0">
                <a:latin typeface="Corbel"/>
                <a:cs typeface="Corbel"/>
              </a:rPr>
              <a:t>a</a:t>
            </a:r>
            <a:r>
              <a:rPr sz="1900" spc="-5" dirty="0">
                <a:latin typeface="Corbel"/>
                <a:cs typeface="Corbel"/>
              </a:rPr>
              <a:t>l</a:t>
            </a:r>
            <a:r>
              <a:rPr sz="1900" spc="5" dirty="0">
                <a:latin typeface="Corbel"/>
                <a:cs typeface="Corbel"/>
              </a:rPr>
              <a:t> </a:t>
            </a:r>
            <a:r>
              <a:rPr sz="1900" spc="-10" dirty="0">
                <a:latin typeface="Corbel"/>
                <a:cs typeface="Corbel"/>
              </a:rPr>
              <a:t>an</a:t>
            </a:r>
            <a:r>
              <a:rPr sz="1900" spc="-5" dirty="0">
                <a:latin typeface="Corbel"/>
                <a:cs typeface="Corbel"/>
              </a:rPr>
              <a:t>d</a:t>
            </a:r>
            <a:r>
              <a:rPr sz="1900" spc="-90" dirty="0">
                <a:latin typeface="Corbel"/>
                <a:cs typeface="Corbel"/>
              </a:rPr>
              <a:t> </a:t>
            </a:r>
            <a:r>
              <a:rPr sz="1900" spc="-10" dirty="0">
                <a:latin typeface="Corbel"/>
                <a:cs typeface="Corbel"/>
              </a:rPr>
              <a:t>Co</a:t>
            </a:r>
            <a:r>
              <a:rPr sz="1900" spc="-5" dirty="0">
                <a:latin typeface="Corbel"/>
                <a:cs typeface="Corbel"/>
              </a:rPr>
              <a:t>mmu</a:t>
            </a:r>
            <a:r>
              <a:rPr sz="1900" spc="-10" dirty="0">
                <a:latin typeface="Corbel"/>
                <a:cs typeface="Corbel"/>
              </a:rPr>
              <a:t>n</a:t>
            </a:r>
            <a:r>
              <a:rPr sz="1900" spc="-5" dirty="0">
                <a:latin typeface="Corbel"/>
                <a:cs typeface="Corbel"/>
              </a:rPr>
              <a:t>ity</a:t>
            </a:r>
            <a:r>
              <a:rPr sz="1900" spc="-20" dirty="0">
                <a:latin typeface="Corbel"/>
                <a:cs typeface="Corbel"/>
              </a:rPr>
              <a:t> </a:t>
            </a:r>
            <a:r>
              <a:rPr sz="1900" spc="-10" dirty="0">
                <a:latin typeface="Corbel"/>
                <a:cs typeface="Corbel"/>
              </a:rPr>
              <a:t>S</a:t>
            </a:r>
            <a:r>
              <a:rPr sz="1900" spc="-5" dirty="0">
                <a:latin typeface="Corbel"/>
                <a:cs typeface="Corbel"/>
              </a:rPr>
              <a:t>ervi</a:t>
            </a:r>
            <a:r>
              <a:rPr sz="1900" spc="-10" dirty="0">
                <a:latin typeface="Corbel"/>
                <a:cs typeface="Corbel"/>
              </a:rPr>
              <a:t>c</a:t>
            </a:r>
            <a:r>
              <a:rPr sz="1900" spc="-5" dirty="0">
                <a:latin typeface="Corbel"/>
                <a:cs typeface="Corbel"/>
              </a:rPr>
              <a:t>es  NJ Department</a:t>
            </a:r>
            <a:r>
              <a:rPr sz="1900" spc="15" dirty="0">
                <a:latin typeface="Corbel"/>
                <a:cs typeface="Corbel"/>
              </a:rPr>
              <a:t> </a:t>
            </a:r>
            <a:r>
              <a:rPr sz="1900" spc="-5" dirty="0">
                <a:latin typeface="Corbel"/>
                <a:cs typeface="Corbel"/>
              </a:rPr>
              <a:t>of</a:t>
            </a:r>
            <a:r>
              <a:rPr sz="1900" spc="-50" dirty="0">
                <a:latin typeface="Corbel"/>
                <a:cs typeface="Corbel"/>
              </a:rPr>
              <a:t> </a:t>
            </a:r>
            <a:r>
              <a:rPr sz="1900" spc="-5" dirty="0">
                <a:latin typeface="Corbel"/>
                <a:cs typeface="Corbel"/>
              </a:rPr>
              <a:t>State</a:t>
            </a:r>
            <a:endParaRPr sz="1900" dirty="0">
              <a:latin typeface="Corbel"/>
              <a:cs typeface="Corbel"/>
            </a:endParaRPr>
          </a:p>
          <a:p>
            <a:pPr marL="1155065" marR="1099820" algn="ctr">
              <a:lnSpc>
                <a:spcPts val="2240"/>
              </a:lnSpc>
              <a:spcBef>
                <a:spcPts val="10"/>
              </a:spcBef>
            </a:pPr>
            <a:r>
              <a:rPr sz="1900" spc="-5" dirty="0">
                <a:latin typeface="Corbel"/>
                <a:cs typeface="Corbel"/>
              </a:rPr>
              <a:t>33</a:t>
            </a:r>
            <a:r>
              <a:rPr sz="1900" spc="-20" dirty="0">
                <a:latin typeface="Corbel"/>
                <a:cs typeface="Corbel"/>
              </a:rPr>
              <a:t> </a:t>
            </a:r>
            <a:r>
              <a:rPr sz="1900" spc="-5" dirty="0">
                <a:latin typeface="Corbel"/>
                <a:cs typeface="Corbel"/>
              </a:rPr>
              <a:t>west</a:t>
            </a:r>
            <a:r>
              <a:rPr sz="1900" spc="-55" dirty="0">
                <a:latin typeface="Corbel"/>
                <a:cs typeface="Corbel"/>
              </a:rPr>
              <a:t> </a:t>
            </a:r>
            <a:r>
              <a:rPr sz="1900" spc="-5" dirty="0">
                <a:latin typeface="Corbel"/>
                <a:cs typeface="Corbel"/>
              </a:rPr>
              <a:t>State</a:t>
            </a:r>
            <a:r>
              <a:rPr sz="1900" spc="-55" dirty="0">
                <a:latin typeface="Corbel"/>
                <a:cs typeface="Corbel"/>
              </a:rPr>
              <a:t> </a:t>
            </a:r>
            <a:r>
              <a:rPr sz="1900" spc="-5" dirty="0">
                <a:latin typeface="Corbel"/>
                <a:cs typeface="Corbel"/>
              </a:rPr>
              <a:t>Street, 4th</a:t>
            </a:r>
            <a:r>
              <a:rPr sz="1900" dirty="0">
                <a:latin typeface="Corbel"/>
                <a:cs typeface="Corbel"/>
              </a:rPr>
              <a:t> </a:t>
            </a:r>
            <a:r>
              <a:rPr sz="1900" spc="-5" dirty="0">
                <a:latin typeface="Corbel"/>
                <a:cs typeface="Corbel"/>
              </a:rPr>
              <a:t>Floor </a:t>
            </a:r>
            <a:r>
              <a:rPr sz="1900" spc="-365" dirty="0">
                <a:latin typeface="Corbel"/>
                <a:cs typeface="Corbel"/>
              </a:rPr>
              <a:t> </a:t>
            </a:r>
            <a:r>
              <a:rPr sz="1900" spc="-10" dirty="0">
                <a:latin typeface="Corbel"/>
                <a:cs typeface="Corbel"/>
              </a:rPr>
              <a:t>PO </a:t>
            </a:r>
            <a:r>
              <a:rPr sz="1900" spc="-5" dirty="0">
                <a:latin typeface="Corbel"/>
                <a:cs typeface="Corbel"/>
              </a:rPr>
              <a:t>Box</a:t>
            </a:r>
            <a:r>
              <a:rPr sz="1900" spc="-10" dirty="0">
                <a:latin typeface="Corbel"/>
                <a:cs typeface="Corbel"/>
              </a:rPr>
              <a:t> </a:t>
            </a:r>
            <a:r>
              <a:rPr sz="1900" spc="-5" dirty="0">
                <a:latin typeface="Corbel"/>
                <a:cs typeface="Corbel"/>
              </a:rPr>
              <a:t>456</a:t>
            </a:r>
            <a:endParaRPr sz="1900" dirty="0">
              <a:latin typeface="Corbel"/>
              <a:cs typeface="Corbel"/>
            </a:endParaRPr>
          </a:p>
          <a:p>
            <a:pPr marL="31750" algn="ctr">
              <a:lnSpc>
                <a:spcPts val="2190"/>
              </a:lnSpc>
            </a:pPr>
            <a:r>
              <a:rPr sz="1900" spc="-20" dirty="0">
                <a:latin typeface="Corbel"/>
                <a:cs typeface="Corbel"/>
              </a:rPr>
              <a:t>Trenton,</a:t>
            </a:r>
            <a:r>
              <a:rPr sz="1900" spc="-5" dirty="0">
                <a:latin typeface="Corbel"/>
                <a:cs typeface="Corbel"/>
              </a:rPr>
              <a:t> NJ</a:t>
            </a:r>
            <a:r>
              <a:rPr sz="1900" spc="-10" dirty="0">
                <a:latin typeface="Corbel"/>
                <a:cs typeface="Corbel"/>
              </a:rPr>
              <a:t> </a:t>
            </a:r>
            <a:r>
              <a:rPr sz="1900" spc="-15" dirty="0">
                <a:latin typeface="Corbel"/>
                <a:cs typeface="Corbel"/>
              </a:rPr>
              <a:t>08625-0456</a:t>
            </a:r>
          </a:p>
          <a:p>
            <a:pPr>
              <a:lnSpc>
                <a:spcPct val="100000"/>
              </a:lnSpc>
              <a:spcBef>
                <a:spcPts val="20"/>
              </a:spcBef>
            </a:pPr>
            <a:endParaRPr sz="1800" dirty="0">
              <a:latin typeface="Corbel"/>
              <a:cs typeface="Corbel"/>
            </a:endParaRPr>
          </a:p>
          <a:p>
            <a:pPr marR="86995" algn="ctr">
              <a:lnSpc>
                <a:spcPct val="100000"/>
              </a:lnSpc>
            </a:pPr>
            <a:r>
              <a:rPr lang="en-US" sz="1900" u="heavy" spc="-5" dirty="0">
                <a:solidFill>
                  <a:srgbClr val="E36315"/>
                </a:solidFill>
                <a:uFill>
                  <a:solidFill>
                    <a:srgbClr val="E36315"/>
                  </a:solidFill>
                </a:uFill>
                <a:latin typeface="Corbel"/>
                <a:cs typeface="Corbel"/>
                <a:hlinkClick r:id="rId3"/>
              </a:rPr>
              <a:t>AmeriCorps.NJ@sos.nj.gov</a:t>
            </a:r>
            <a:endParaRPr sz="1900" dirty="0">
              <a:latin typeface="Corbel"/>
              <a:cs typeface="Corbel"/>
            </a:endParaRPr>
          </a:p>
        </p:txBody>
      </p:sp>
      <p:grpSp>
        <p:nvGrpSpPr>
          <p:cNvPr id="13" name="object 13"/>
          <p:cNvGrpSpPr/>
          <p:nvPr/>
        </p:nvGrpSpPr>
        <p:grpSpPr>
          <a:xfrm>
            <a:off x="1909572" y="3726179"/>
            <a:ext cx="6937375" cy="2606040"/>
            <a:chOff x="1909572" y="3726179"/>
            <a:chExt cx="6937375" cy="2606040"/>
          </a:xfrm>
        </p:grpSpPr>
        <p:pic>
          <p:nvPicPr>
            <p:cNvPr id="14" name="object 14"/>
            <p:cNvPicPr/>
            <p:nvPr/>
          </p:nvPicPr>
          <p:blipFill>
            <a:blip r:embed="rId4" cstate="print"/>
            <a:stretch>
              <a:fillRect/>
            </a:stretch>
          </p:blipFill>
          <p:spPr>
            <a:xfrm>
              <a:off x="1909572" y="4041647"/>
              <a:ext cx="2609087" cy="47243"/>
            </a:xfrm>
            <a:prstGeom prst="rect">
              <a:avLst/>
            </a:prstGeom>
          </p:spPr>
        </p:pic>
        <p:sp>
          <p:nvSpPr>
            <p:cNvPr id="15" name="object 15"/>
            <p:cNvSpPr/>
            <p:nvPr/>
          </p:nvSpPr>
          <p:spPr>
            <a:xfrm>
              <a:off x="5029200" y="3733799"/>
              <a:ext cx="3810000" cy="2590800"/>
            </a:xfrm>
            <a:custGeom>
              <a:avLst/>
              <a:gdLst/>
              <a:ahLst/>
              <a:cxnLst/>
              <a:rect l="l" t="t" r="r" b="b"/>
              <a:pathLst>
                <a:path w="3810000" h="2590800">
                  <a:moveTo>
                    <a:pt x="3810000" y="0"/>
                  </a:moveTo>
                  <a:lnTo>
                    <a:pt x="0" y="0"/>
                  </a:lnTo>
                  <a:lnTo>
                    <a:pt x="0" y="2590800"/>
                  </a:lnTo>
                  <a:lnTo>
                    <a:pt x="3810000" y="2590800"/>
                  </a:lnTo>
                  <a:lnTo>
                    <a:pt x="3810000" y="0"/>
                  </a:lnTo>
                  <a:close/>
                </a:path>
              </a:pathLst>
            </a:custGeom>
            <a:solidFill>
              <a:srgbClr val="BB1C1C"/>
            </a:solidFill>
          </p:spPr>
          <p:txBody>
            <a:bodyPr wrap="square" lIns="0" tIns="0" rIns="0" bIns="0" rtlCol="0"/>
            <a:lstStyle/>
            <a:p>
              <a:endParaRPr dirty="0"/>
            </a:p>
          </p:txBody>
        </p:sp>
        <p:sp>
          <p:nvSpPr>
            <p:cNvPr id="16" name="object 16"/>
            <p:cNvSpPr/>
            <p:nvPr/>
          </p:nvSpPr>
          <p:spPr>
            <a:xfrm>
              <a:off x="5029200" y="3733799"/>
              <a:ext cx="3810000" cy="2590800"/>
            </a:xfrm>
            <a:custGeom>
              <a:avLst/>
              <a:gdLst/>
              <a:ahLst/>
              <a:cxnLst/>
              <a:rect l="l" t="t" r="r" b="b"/>
              <a:pathLst>
                <a:path w="3810000" h="2590800">
                  <a:moveTo>
                    <a:pt x="0" y="0"/>
                  </a:moveTo>
                  <a:lnTo>
                    <a:pt x="3810000" y="0"/>
                  </a:lnTo>
                  <a:lnTo>
                    <a:pt x="3810000" y="2590800"/>
                  </a:lnTo>
                  <a:lnTo>
                    <a:pt x="0" y="2590800"/>
                  </a:lnTo>
                  <a:lnTo>
                    <a:pt x="0" y="0"/>
                  </a:lnTo>
                  <a:close/>
                </a:path>
              </a:pathLst>
            </a:custGeom>
            <a:ln w="15240">
              <a:solidFill>
                <a:srgbClr val="881111"/>
              </a:solidFill>
            </a:ln>
          </p:spPr>
          <p:txBody>
            <a:bodyPr wrap="square" lIns="0" tIns="0" rIns="0" bIns="0" rtlCol="0"/>
            <a:lstStyle/>
            <a:p>
              <a:endParaRPr dirty="0"/>
            </a:p>
          </p:txBody>
        </p:sp>
        <p:pic>
          <p:nvPicPr>
            <p:cNvPr id="17" name="object 17"/>
            <p:cNvPicPr/>
            <p:nvPr/>
          </p:nvPicPr>
          <p:blipFill>
            <a:blip r:embed="rId5" cstate="print"/>
            <a:stretch>
              <a:fillRect/>
            </a:stretch>
          </p:blipFill>
          <p:spPr>
            <a:xfrm>
              <a:off x="5228844" y="3886199"/>
              <a:ext cx="3428999" cy="2285999"/>
            </a:xfrm>
            <a:prstGeom prst="rect">
              <a:avLst/>
            </a:prstGeom>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 Priorities </a:t>
            </a:r>
            <a:r>
              <a:rPr lang="en-US" dirty="0"/>
              <a:t>for this funding opportunity </a:t>
            </a:r>
            <a:r>
              <a:rPr lang="en-US" dirty="0" smtClean="0"/>
              <a:t>are:</a:t>
            </a:r>
            <a:endParaRPr lang="en-US" dirty="0"/>
          </a:p>
        </p:txBody>
      </p:sp>
      <p:sp>
        <p:nvSpPr>
          <p:cNvPr id="3" name="Content Placeholder 2"/>
          <p:cNvSpPr>
            <a:spLocks noGrp="1"/>
          </p:cNvSpPr>
          <p:nvPr>
            <p:ph idx="1"/>
          </p:nvPr>
        </p:nvSpPr>
        <p:spPr>
          <a:xfrm>
            <a:off x="152400" y="2438400"/>
            <a:ext cx="8839199" cy="3657600"/>
          </a:xfrm>
        </p:spPr>
        <p:txBody>
          <a:bodyPr/>
          <a:lstStyle/>
          <a:p>
            <a:pPr marL="749808" lvl="1" indent="-457200"/>
            <a:r>
              <a:rPr lang="en-US" sz="3000" dirty="0" smtClean="0"/>
              <a:t>Efforts </a:t>
            </a:r>
            <a:r>
              <a:rPr lang="en-US" sz="3000" dirty="0"/>
              <a:t>to help local communities respond to and recover from the COVID-19 pandemic. Applicants may propose programming to aid communities in their efforts to recover from the COVID-19 pandemic, including public health challenges that have been exacerbated by the pandemic, such as mental health and substance abuse. </a:t>
            </a:r>
          </a:p>
          <a:p>
            <a:endParaRPr lang="en-US" dirty="0"/>
          </a:p>
        </p:txBody>
      </p:sp>
    </p:spTree>
    <p:extLst>
      <p:ext uri="{BB962C8B-B14F-4D97-AF65-F5344CB8AC3E}">
        <p14:creationId xmlns:p14="http://schemas.microsoft.com/office/powerpoint/2010/main" val="1020928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52401"/>
            <a:ext cx="7711440" cy="1219200"/>
          </a:xfrm>
        </p:spPr>
        <p:txBody>
          <a:bodyPr>
            <a:normAutofit fontScale="90000"/>
          </a:bodyPr>
          <a:lstStyle/>
          <a:p>
            <a:r>
              <a:rPr lang="en-US" dirty="0"/>
              <a:t>3 Priorities for this funding opportunity </a:t>
            </a:r>
            <a:r>
              <a:rPr lang="en-US" dirty="0" smtClean="0"/>
              <a:t>are (cont’d):</a:t>
            </a:r>
            <a:endParaRPr lang="en-US" dirty="0"/>
          </a:p>
        </p:txBody>
      </p:sp>
      <p:sp>
        <p:nvSpPr>
          <p:cNvPr id="3" name="Content Placeholder 2"/>
          <p:cNvSpPr>
            <a:spLocks noGrp="1"/>
          </p:cNvSpPr>
          <p:nvPr>
            <p:ph idx="1"/>
          </p:nvPr>
        </p:nvSpPr>
        <p:spPr>
          <a:xfrm>
            <a:off x="152400" y="1371601"/>
            <a:ext cx="8915400" cy="5257799"/>
          </a:xfrm>
        </p:spPr>
        <p:txBody>
          <a:bodyPr>
            <a:noAutofit/>
          </a:bodyPr>
          <a:lstStyle/>
          <a:p>
            <a:pPr>
              <a:buFont typeface="Arial" panose="020B0604020202020204" pitchFamily="34" charset="0"/>
              <a:buChar char="•"/>
            </a:pPr>
            <a:r>
              <a:rPr lang="en-US" sz="2800" dirty="0"/>
              <a:t>Programs creating pathways to good-quality public health-related careers through onsite experience and training (including pre-apprenticeship or registered apprenticeship programs, work experience and job training programs, and other workforce training and development programs),</a:t>
            </a:r>
          </a:p>
          <a:p>
            <a:pPr fontAlgn="base">
              <a:buFont typeface="Arial" panose="020B0604020202020204" pitchFamily="34" charset="0"/>
              <a:buChar char="•"/>
            </a:pPr>
            <a:r>
              <a:rPr lang="en-US" sz="2800" dirty="0"/>
              <a:t>Organizations leading service in communities with concentrated poverty, rural communities, tribal communities, and those organizations serving historically underrepresented and underserved individuals, including but not limited to communities of color, immigrants and refugees, people with disabilities, people who identify as part of the LGBTQIA+ community, people with arrest and/or conviction records, and religious minorities. </a:t>
            </a:r>
          </a:p>
          <a:p>
            <a:endParaRPr lang="en-US" sz="2800" dirty="0"/>
          </a:p>
        </p:txBody>
      </p:sp>
    </p:spTree>
    <p:extLst>
      <p:ext uri="{BB962C8B-B14F-4D97-AF65-F5344CB8AC3E}">
        <p14:creationId xmlns:p14="http://schemas.microsoft.com/office/powerpoint/2010/main" val="963980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roles that AmeriCorps member activities include:</a:t>
            </a:r>
            <a:br>
              <a:rPr lang="en-US" dirty="0"/>
            </a:br>
            <a:endParaRPr lang="en-US" dirty="0"/>
          </a:p>
        </p:txBody>
      </p:sp>
      <p:sp>
        <p:nvSpPr>
          <p:cNvPr id="3" name="Content Placeholder 2"/>
          <p:cNvSpPr>
            <a:spLocks noGrp="1"/>
          </p:cNvSpPr>
          <p:nvPr>
            <p:ph idx="1"/>
          </p:nvPr>
        </p:nvSpPr>
        <p:spPr/>
        <p:txBody>
          <a:bodyPr>
            <a:normAutofit lnSpcReduction="10000"/>
          </a:bodyPr>
          <a:lstStyle/>
          <a:p>
            <a:pPr lvl="1"/>
            <a:r>
              <a:rPr lang="en-US" sz="3200" dirty="0"/>
              <a:t>Community outreach</a:t>
            </a:r>
          </a:p>
          <a:p>
            <a:pPr lvl="1"/>
            <a:r>
              <a:rPr lang="en-US" sz="3200" dirty="0"/>
              <a:t>Health education</a:t>
            </a:r>
          </a:p>
          <a:p>
            <a:pPr lvl="1"/>
            <a:r>
              <a:rPr lang="en-US" sz="3200" dirty="0"/>
              <a:t>Mental health education and awareness, emotional regulation skill building</a:t>
            </a:r>
          </a:p>
          <a:p>
            <a:pPr lvl="1"/>
            <a:r>
              <a:rPr lang="en-US" sz="3200" dirty="0"/>
              <a:t>Health and social services navigation</a:t>
            </a:r>
          </a:p>
          <a:p>
            <a:pPr lvl="1"/>
            <a:r>
              <a:rPr lang="en-US" sz="3200" dirty="0"/>
              <a:t>Crisis response (e.g. COVID, Opioids, suicide, mental health)</a:t>
            </a:r>
          </a:p>
          <a:p>
            <a:pPr lvl="1"/>
            <a:r>
              <a:rPr lang="en-US" sz="3200" dirty="0"/>
              <a:t>Capacity building</a:t>
            </a:r>
          </a:p>
          <a:p>
            <a:endParaRPr lang="en-US" dirty="0"/>
          </a:p>
        </p:txBody>
      </p:sp>
    </p:spTree>
    <p:extLst>
      <p:ext uri="{BB962C8B-B14F-4D97-AF65-F5344CB8AC3E}">
        <p14:creationId xmlns:p14="http://schemas.microsoft.com/office/powerpoint/2010/main" val="301601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16606911"/>
              </p:ext>
            </p:extLst>
          </p:nvPr>
        </p:nvGraphicFramePr>
        <p:xfrm>
          <a:off x="0" y="76200"/>
          <a:ext cx="9144000" cy="6096001"/>
        </p:xfrm>
        <a:graphic>
          <a:graphicData uri="http://schemas.openxmlformats.org/drawingml/2006/table">
            <a:tbl>
              <a:tblPr firstRow="1" firstCol="1" bandRow="1">
                <a:tableStyleId>{5C22544A-7EE6-4342-B048-85BDC9FD1C3A}</a:tableStyleId>
              </a:tblPr>
              <a:tblGrid>
                <a:gridCol w="1371600">
                  <a:extLst>
                    <a:ext uri="{9D8B030D-6E8A-4147-A177-3AD203B41FA5}">
                      <a16:colId xmlns:a16="http://schemas.microsoft.com/office/drawing/2014/main" val="3772251181"/>
                    </a:ext>
                  </a:extLst>
                </a:gridCol>
                <a:gridCol w="7772400">
                  <a:extLst>
                    <a:ext uri="{9D8B030D-6E8A-4147-A177-3AD203B41FA5}">
                      <a16:colId xmlns:a16="http://schemas.microsoft.com/office/drawing/2014/main" val="1562740200"/>
                    </a:ext>
                  </a:extLst>
                </a:gridCol>
              </a:tblGrid>
              <a:tr h="248064">
                <a:tc>
                  <a:txBody>
                    <a:bodyPr/>
                    <a:lstStyle/>
                    <a:p>
                      <a:pPr marL="0" marR="0" algn="ctr">
                        <a:spcBef>
                          <a:spcPts val="0"/>
                        </a:spcBef>
                        <a:spcAft>
                          <a:spcPts val="0"/>
                        </a:spcAft>
                      </a:pPr>
                      <a:r>
                        <a:rPr lang="en-US" sz="1600" dirty="0">
                          <a:effectLst/>
                        </a:rPr>
                        <a:t>DATE</a:t>
                      </a:r>
                      <a:endParaRPr lang="en-US" sz="16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tc>
                  <a:txBody>
                    <a:bodyPr/>
                    <a:lstStyle/>
                    <a:p>
                      <a:pPr marL="0" marR="0" algn="ctr">
                        <a:spcBef>
                          <a:spcPts val="0"/>
                        </a:spcBef>
                        <a:spcAft>
                          <a:spcPts val="0"/>
                        </a:spcAft>
                      </a:pPr>
                      <a:r>
                        <a:rPr lang="en-US" sz="1600" dirty="0">
                          <a:effectLst/>
                        </a:rPr>
                        <a:t>ACTIVITY</a:t>
                      </a:r>
                      <a:endParaRPr lang="en-US" sz="16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extLst>
                  <a:ext uri="{0D108BD9-81ED-4DB2-BD59-A6C34878D82A}">
                    <a16:rowId xmlns:a16="http://schemas.microsoft.com/office/drawing/2014/main" val="2547462107"/>
                  </a:ext>
                </a:extLst>
              </a:tr>
              <a:tr h="497001">
                <a:tc>
                  <a:txBody>
                    <a:bodyPr/>
                    <a:lstStyle/>
                    <a:p>
                      <a:pPr marL="0" marR="0">
                        <a:spcBef>
                          <a:spcPts val="0"/>
                        </a:spcBef>
                        <a:spcAft>
                          <a:spcPts val="0"/>
                        </a:spcAft>
                      </a:pPr>
                      <a:r>
                        <a:rPr lang="en-US" sz="1400" dirty="0">
                          <a:effectLst/>
                        </a:rPr>
                        <a:t>September 20-21</a:t>
                      </a:r>
                      <a:endParaRPr lang="en-US" sz="14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tc>
                  <a:txBody>
                    <a:bodyPr/>
                    <a:lstStyle/>
                    <a:p>
                      <a:pPr marL="0" marR="0">
                        <a:spcBef>
                          <a:spcPts val="0"/>
                        </a:spcBef>
                        <a:spcAft>
                          <a:spcPts val="0"/>
                        </a:spcAft>
                      </a:pPr>
                      <a:r>
                        <a:rPr lang="en-US" sz="1400" dirty="0">
                          <a:effectLst/>
                        </a:rPr>
                        <a:t>Dissemination of NOFO flyer announcing the 2023/24 Public Health AmeriCorps Grants competition.  NOFO goes live on the </a:t>
                      </a:r>
                      <a:r>
                        <a:rPr lang="en-US" sz="1400" u="sng" dirty="0">
                          <a:effectLst/>
                          <a:hlinkClick r:id="rId3"/>
                        </a:rPr>
                        <a:t>NJ Department of State website</a:t>
                      </a:r>
                      <a:endParaRPr lang="en-US" sz="14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extLst>
                  <a:ext uri="{0D108BD9-81ED-4DB2-BD59-A6C34878D82A}">
                    <a16:rowId xmlns:a16="http://schemas.microsoft.com/office/drawing/2014/main" val="2182041958"/>
                  </a:ext>
                </a:extLst>
              </a:tr>
              <a:tr h="651167">
                <a:tc>
                  <a:txBody>
                    <a:bodyPr/>
                    <a:lstStyle/>
                    <a:p>
                      <a:pPr marL="0" marR="0">
                        <a:spcBef>
                          <a:spcPts val="0"/>
                        </a:spcBef>
                        <a:spcAft>
                          <a:spcPts val="0"/>
                        </a:spcAft>
                      </a:pPr>
                      <a:r>
                        <a:rPr lang="en-US" sz="1400" dirty="0">
                          <a:effectLst/>
                        </a:rPr>
                        <a:t>October 4</a:t>
                      </a:r>
                      <a:endParaRPr lang="en-US" sz="14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tc>
                  <a:txBody>
                    <a:bodyPr/>
                    <a:lstStyle/>
                    <a:p>
                      <a:pPr marL="0" marR="0">
                        <a:spcBef>
                          <a:spcPts val="0"/>
                        </a:spcBef>
                        <a:spcAft>
                          <a:spcPts val="0"/>
                        </a:spcAft>
                      </a:pPr>
                      <a:r>
                        <a:rPr lang="en-US" sz="1400" dirty="0">
                          <a:effectLst/>
                        </a:rPr>
                        <a:t>PHA NOFO Technical Assistance Session via ZOOM.  Live at 10:00 am. Register </a:t>
                      </a:r>
                      <a:r>
                        <a:rPr lang="en-US" sz="1400" u="sng" dirty="0">
                          <a:effectLst/>
                          <a:hlinkClick r:id="rId4"/>
                        </a:rPr>
                        <a:t>here</a:t>
                      </a:r>
                      <a:r>
                        <a:rPr lang="en-US" sz="1400" dirty="0">
                          <a:effectLst/>
                        </a:rPr>
                        <a:t> to attend the live session. Session will be recorded and available at the NJ Department of State AmeriCorps grants website within 24 hours.</a:t>
                      </a:r>
                      <a:endParaRPr lang="en-US" sz="14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extLst>
                  <a:ext uri="{0D108BD9-81ED-4DB2-BD59-A6C34878D82A}">
                    <a16:rowId xmlns:a16="http://schemas.microsoft.com/office/drawing/2014/main" val="2566316234"/>
                  </a:ext>
                </a:extLst>
              </a:tr>
              <a:tr h="662669">
                <a:tc>
                  <a:txBody>
                    <a:bodyPr/>
                    <a:lstStyle/>
                    <a:p>
                      <a:pPr marL="0" marR="0">
                        <a:spcBef>
                          <a:spcPts val="0"/>
                        </a:spcBef>
                        <a:spcAft>
                          <a:spcPts val="0"/>
                        </a:spcAft>
                      </a:pPr>
                      <a:r>
                        <a:rPr lang="en-US" sz="1400">
                          <a:effectLst/>
                        </a:rPr>
                        <a:t>October 11</a:t>
                      </a:r>
                      <a:endParaRPr lang="en-US" sz="140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tc>
                  <a:txBody>
                    <a:bodyPr/>
                    <a:lstStyle/>
                    <a:p>
                      <a:pPr marL="0" marR="0">
                        <a:spcBef>
                          <a:spcPts val="0"/>
                        </a:spcBef>
                        <a:spcAft>
                          <a:spcPts val="0"/>
                        </a:spcAft>
                      </a:pPr>
                      <a:r>
                        <a:rPr lang="en-US" sz="1400" dirty="0">
                          <a:effectLst/>
                        </a:rPr>
                        <a:t>Technical Assistance Session on Theory of Change, Evidence, Logic Models and Performance Measures via ZOOM.  10:00 am.  Register </a:t>
                      </a:r>
                      <a:r>
                        <a:rPr lang="en-US" sz="1400" u="sng" dirty="0">
                          <a:effectLst/>
                          <a:hlinkClick r:id="rId5"/>
                        </a:rPr>
                        <a:t>here</a:t>
                      </a:r>
                      <a:r>
                        <a:rPr lang="en-US" sz="1400" dirty="0">
                          <a:effectLst/>
                        </a:rPr>
                        <a:t> to attend the session. Recorded session will be posted on NJ DOS website within 24 hours.</a:t>
                      </a:r>
                      <a:endParaRPr lang="en-US" sz="14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extLst>
                  <a:ext uri="{0D108BD9-81ED-4DB2-BD59-A6C34878D82A}">
                    <a16:rowId xmlns:a16="http://schemas.microsoft.com/office/drawing/2014/main" val="786293966"/>
                  </a:ext>
                </a:extLst>
              </a:tr>
              <a:tr h="434112">
                <a:tc>
                  <a:txBody>
                    <a:bodyPr/>
                    <a:lstStyle/>
                    <a:p>
                      <a:pPr marL="0" marR="0">
                        <a:spcBef>
                          <a:spcPts val="0"/>
                        </a:spcBef>
                        <a:spcAft>
                          <a:spcPts val="0"/>
                        </a:spcAft>
                      </a:pPr>
                      <a:r>
                        <a:rPr lang="en-US" sz="1400">
                          <a:effectLst/>
                        </a:rPr>
                        <a:t>November 9</a:t>
                      </a:r>
                      <a:endParaRPr lang="en-US" sz="140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tc>
                  <a:txBody>
                    <a:bodyPr/>
                    <a:lstStyle/>
                    <a:p>
                      <a:pPr marL="0" marR="0">
                        <a:spcBef>
                          <a:spcPts val="0"/>
                        </a:spcBef>
                        <a:spcAft>
                          <a:spcPts val="0"/>
                        </a:spcAft>
                      </a:pPr>
                      <a:r>
                        <a:rPr lang="en-US" sz="1400" dirty="0">
                          <a:effectLst/>
                        </a:rPr>
                        <a:t>Notice of Intent to Apply due to Commission.  Click </a:t>
                      </a:r>
                      <a:r>
                        <a:rPr lang="en-US" sz="1400" u="sng" dirty="0">
                          <a:effectLst/>
                          <a:hlinkClick r:id="rId6"/>
                        </a:rPr>
                        <a:t>Notice of Intent to Apply</a:t>
                      </a:r>
                      <a:r>
                        <a:rPr lang="en-US" sz="1400" u="sng" dirty="0">
                          <a:effectLst/>
                        </a:rPr>
                        <a:t> </a:t>
                      </a:r>
                      <a:r>
                        <a:rPr lang="en-US" sz="1400" dirty="0">
                          <a:effectLst/>
                        </a:rPr>
                        <a:t> to submit form.</a:t>
                      </a:r>
                    </a:p>
                    <a:p>
                      <a:pPr marL="0" marR="0">
                        <a:spcBef>
                          <a:spcPts val="0"/>
                        </a:spcBef>
                        <a:spcAft>
                          <a:spcPts val="0"/>
                        </a:spcAft>
                      </a:pPr>
                      <a:r>
                        <a:rPr lang="en-US" sz="1400" dirty="0">
                          <a:effectLst/>
                        </a:rPr>
                        <a:t> </a:t>
                      </a:r>
                      <a:endParaRPr lang="en-US" sz="14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extLst>
                  <a:ext uri="{0D108BD9-81ED-4DB2-BD59-A6C34878D82A}">
                    <a16:rowId xmlns:a16="http://schemas.microsoft.com/office/drawing/2014/main" val="2656190886"/>
                  </a:ext>
                </a:extLst>
              </a:tr>
              <a:tr h="331334">
                <a:tc>
                  <a:txBody>
                    <a:bodyPr/>
                    <a:lstStyle/>
                    <a:p>
                      <a:pPr marL="0" marR="0">
                        <a:spcBef>
                          <a:spcPts val="0"/>
                        </a:spcBef>
                        <a:spcAft>
                          <a:spcPts val="0"/>
                        </a:spcAft>
                      </a:pPr>
                      <a:r>
                        <a:rPr lang="en-US" sz="1400">
                          <a:effectLst/>
                        </a:rPr>
                        <a:t>November 17</a:t>
                      </a:r>
                      <a:endParaRPr lang="en-US" sz="140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tc>
                  <a:txBody>
                    <a:bodyPr/>
                    <a:lstStyle/>
                    <a:p>
                      <a:pPr marL="0" marR="0">
                        <a:spcBef>
                          <a:spcPts val="0"/>
                        </a:spcBef>
                        <a:spcAft>
                          <a:spcPts val="0"/>
                        </a:spcAft>
                      </a:pPr>
                      <a:r>
                        <a:rPr lang="en-US" sz="1400" dirty="0">
                          <a:effectLst/>
                        </a:rPr>
                        <a:t>Public Health AmeriCorps applications due to Commission on </a:t>
                      </a:r>
                      <a:r>
                        <a:rPr lang="en-US" sz="1400" u="sng" dirty="0" err="1">
                          <a:effectLst/>
                          <a:hlinkClick r:id="rId7"/>
                        </a:rPr>
                        <a:t>eGrants</a:t>
                      </a:r>
                      <a:r>
                        <a:rPr lang="en-US" sz="1400" dirty="0">
                          <a:effectLst/>
                        </a:rPr>
                        <a:t> by 4:00 pm. </a:t>
                      </a:r>
                      <a:endParaRPr lang="en-US" sz="14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extLst>
                  <a:ext uri="{0D108BD9-81ED-4DB2-BD59-A6C34878D82A}">
                    <a16:rowId xmlns:a16="http://schemas.microsoft.com/office/drawing/2014/main" val="2213226290"/>
                  </a:ext>
                </a:extLst>
              </a:tr>
              <a:tr h="434112">
                <a:tc>
                  <a:txBody>
                    <a:bodyPr/>
                    <a:lstStyle/>
                    <a:p>
                      <a:pPr marL="0" marR="0">
                        <a:spcBef>
                          <a:spcPts val="0"/>
                        </a:spcBef>
                        <a:spcAft>
                          <a:spcPts val="0"/>
                        </a:spcAft>
                      </a:pPr>
                      <a:r>
                        <a:rPr lang="en-US" sz="1400">
                          <a:effectLst/>
                        </a:rPr>
                        <a:t>November 21</a:t>
                      </a:r>
                      <a:endParaRPr lang="en-US" sz="140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tc>
                  <a:txBody>
                    <a:bodyPr/>
                    <a:lstStyle/>
                    <a:p>
                      <a:pPr marL="0" marR="0">
                        <a:spcBef>
                          <a:spcPts val="0"/>
                        </a:spcBef>
                        <a:spcAft>
                          <a:spcPts val="0"/>
                        </a:spcAft>
                      </a:pPr>
                      <a:r>
                        <a:rPr lang="en-US" sz="1400" dirty="0">
                          <a:effectLst/>
                        </a:rPr>
                        <a:t>CREEHS and Staff review of applications and budgets are begun </a:t>
                      </a:r>
                    </a:p>
                    <a:p>
                      <a:pPr marL="0" marR="0">
                        <a:spcBef>
                          <a:spcPts val="0"/>
                        </a:spcBef>
                        <a:spcAft>
                          <a:spcPts val="0"/>
                        </a:spcAft>
                      </a:pPr>
                      <a:r>
                        <a:rPr lang="en-US" sz="1400" dirty="0">
                          <a:effectLst/>
                        </a:rPr>
                        <a:t> </a:t>
                      </a:r>
                      <a:endParaRPr lang="en-US" sz="14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extLst>
                  <a:ext uri="{0D108BD9-81ED-4DB2-BD59-A6C34878D82A}">
                    <a16:rowId xmlns:a16="http://schemas.microsoft.com/office/drawing/2014/main" val="1525108946"/>
                  </a:ext>
                </a:extLst>
              </a:tr>
              <a:tr h="307458">
                <a:tc>
                  <a:txBody>
                    <a:bodyPr/>
                    <a:lstStyle/>
                    <a:p>
                      <a:pPr marL="0" marR="0">
                        <a:spcBef>
                          <a:spcPts val="0"/>
                        </a:spcBef>
                        <a:spcAft>
                          <a:spcPts val="0"/>
                        </a:spcAft>
                      </a:pPr>
                      <a:r>
                        <a:rPr lang="en-US" sz="1400">
                          <a:effectLst/>
                        </a:rPr>
                        <a:t>December 8 or 9</a:t>
                      </a:r>
                      <a:endParaRPr lang="en-US" sz="140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tc>
                  <a:txBody>
                    <a:bodyPr/>
                    <a:lstStyle/>
                    <a:p>
                      <a:pPr marL="0" marR="0">
                        <a:spcBef>
                          <a:spcPts val="0"/>
                        </a:spcBef>
                        <a:spcAft>
                          <a:spcPts val="0"/>
                        </a:spcAft>
                      </a:pPr>
                      <a:r>
                        <a:rPr lang="en-US" sz="1400" dirty="0">
                          <a:effectLst/>
                        </a:rPr>
                        <a:t>Reader Arena Session via ZOOM.  Arena scores and final rankings. 	</a:t>
                      </a:r>
                      <a:endParaRPr lang="en-US" sz="14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extLst>
                  <a:ext uri="{0D108BD9-81ED-4DB2-BD59-A6C34878D82A}">
                    <a16:rowId xmlns:a16="http://schemas.microsoft.com/office/drawing/2014/main" val="1562016646"/>
                  </a:ext>
                </a:extLst>
              </a:tr>
              <a:tr h="497001">
                <a:tc>
                  <a:txBody>
                    <a:bodyPr/>
                    <a:lstStyle/>
                    <a:p>
                      <a:pPr marL="0" marR="0">
                        <a:spcBef>
                          <a:spcPts val="0"/>
                        </a:spcBef>
                        <a:spcAft>
                          <a:spcPts val="0"/>
                        </a:spcAft>
                      </a:pPr>
                      <a:r>
                        <a:rPr lang="en-US" sz="1400">
                          <a:effectLst/>
                        </a:rPr>
                        <a:t>December 13</a:t>
                      </a:r>
                      <a:endParaRPr lang="en-US" sz="140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tc>
                  <a:txBody>
                    <a:bodyPr/>
                    <a:lstStyle/>
                    <a:p>
                      <a:pPr marL="0" marR="0">
                        <a:spcBef>
                          <a:spcPts val="0"/>
                        </a:spcBef>
                        <a:spcAft>
                          <a:spcPts val="0"/>
                        </a:spcAft>
                      </a:pPr>
                      <a:r>
                        <a:rPr lang="en-US" sz="1400" dirty="0">
                          <a:effectLst/>
                        </a:rPr>
                        <a:t>Notification of PHA applicants selected at Commission level and Reader/CREEHS revisions requested for applications recommended for funding </a:t>
                      </a:r>
                      <a:endParaRPr lang="en-US" sz="14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extLst>
                  <a:ext uri="{0D108BD9-81ED-4DB2-BD59-A6C34878D82A}">
                    <a16:rowId xmlns:a16="http://schemas.microsoft.com/office/drawing/2014/main" val="943375828"/>
                  </a:ext>
                </a:extLst>
              </a:tr>
              <a:tr h="221447">
                <a:tc>
                  <a:txBody>
                    <a:bodyPr/>
                    <a:lstStyle/>
                    <a:p>
                      <a:pPr marL="0" marR="0">
                        <a:spcBef>
                          <a:spcPts val="0"/>
                        </a:spcBef>
                        <a:spcAft>
                          <a:spcPts val="0"/>
                        </a:spcAft>
                      </a:pPr>
                      <a:r>
                        <a:rPr lang="en-US" sz="1400">
                          <a:effectLst/>
                        </a:rPr>
                        <a:t>December 19</a:t>
                      </a:r>
                      <a:endParaRPr lang="en-US" sz="140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tc>
                  <a:txBody>
                    <a:bodyPr/>
                    <a:lstStyle/>
                    <a:p>
                      <a:pPr marL="0" marR="0">
                        <a:spcBef>
                          <a:spcPts val="0"/>
                        </a:spcBef>
                        <a:spcAft>
                          <a:spcPts val="0"/>
                        </a:spcAft>
                      </a:pPr>
                      <a:r>
                        <a:rPr lang="en-US" sz="1400" dirty="0">
                          <a:effectLst/>
                        </a:rPr>
                        <a:t>Final revisions from applicants due back in </a:t>
                      </a:r>
                      <a:r>
                        <a:rPr lang="en-US" sz="1400" dirty="0" err="1">
                          <a:effectLst/>
                        </a:rPr>
                        <a:t>eGrants</a:t>
                      </a:r>
                      <a:endParaRPr lang="en-US" sz="14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extLst>
                  <a:ext uri="{0D108BD9-81ED-4DB2-BD59-A6C34878D82A}">
                    <a16:rowId xmlns:a16="http://schemas.microsoft.com/office/drawing/2014/main" val="2302445601"/>
                  </a:ext>
                </a:extLst>
              </a:tr>
              <a:tr h="221447">
                <a:tc>
                  <a:txBody>
                    <a:bodyPr/>
                    <a:lstStyle/>
                    <a:p>
                      <a:pPr marL="0" marR="0">
                        <a:spcBef>
                          <a:spcPts val="0"/>
                        </a:spcBef>
                        <a:spcAft>
                          <a:spcPts val="0"/>
                        </a:spcAft>
                      </a:pPr>
                      <a:r>
                        <a:rPr lang="en-US" sz="1400">
                          <a:effectLst/>
                        </a:rPr>
                        <a:t>December 20</a:t>
                      </a:r>
                      <a:endParaRPr lang="en-US" sz="140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tc>
                  <a:txBody>
                    <a:bodyPr/>
                    <a:lstStyle/>
                    <a:p>
                      <a:pPr marL="0" marR="0">
                        <a:spcBef>
                          <a:spcPts val="0"/>
                        </a:spcBef>
                        <a:spcAft>
                          <a:spcPts val="0"/>
                        </a:spcAft>
                      </a:pPr>
                      <a:r>
                        <a:rPr lang="en-US" sz="1400" dirty="0">
                          <a:effectLst/>
                        </a:rPr>
                        <a:t>Final staff review on revisions</a:t>
                      </a:r>
                      <a:endParaRPr lang="en-US" sz="14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extLst>
                  <a:ext uri="{0D108BD9-81ED-4DB2-BD59-A6C34878D82A}">
                    <a16:rowId xmlns:a16="http://schemas.microsoft.com/office/drawing/2014/main" val="1086481350"/>
                  </a:ext>
                </a:extLst>
              </a:tr>
              <a:tr h="221447">
                <a:tc>
                  <a:txBody>
                    <a:bodyPr/>
                    <a:lstStyle/>
                    <a:p>
                      <a:pPr marL="0" marR="0">
                        <a:spcBef>
                          <a:spcPts val="0"/>
                        </a:spcBef>
                        <a:spcAft>
                          <a:spcPts val="0"/>
                        </a:spcAft>
                      </a:pPr>
                      <a:r>
                        <a:rPr lang="en-US" sz="1400">
                          <a:effectLst/>
                        </a:rPr>
                        <a:t>December 21</a:t>
                      </a:r>
                      <a:endParaRPr lang="en-US" sz="140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tc>
                  <a:txBody>
                    <a:bodyPr/>
                    <a:lstStyle/>
                    <a:p>
                      <a:pPr marL="0" marR="0">
                        <a:spcBef>
                          <a:spcPts val="0"/>
                        </a:spcBef>
                        <a:spcAft>
                          <a:spcPts val="0"/>
                        </a:spcAft>
                      </a:pPr>
                      <a:r>
                        <a:rPr lang="en-US" sz="1400" dirty="0">
                          <a:effectLst/>
                        </a:rPr>
                        <a:t>NJ Commission board vote on selected applicants</a:t>
                      </a:r>
                      <a:endParaRPr lang="en-US" sz="14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extLst>
                  <a:ext uri="{0D108BD9-81ED-4DB2-BD59-A6C34878D82A}">
                    <a16:rowId xmlns:a16="http://schemas.microsoft.com/office/drawing/2014/main" val="1177709630"/>
                  </a:ext>
                </a:extLst>
              </a:tr>
              <a:tr h="651167">
                <a:tc>
                  <a:txBody>
                    <a:bodyPr/>
                    <a:lstStyle/>
                    <a:p>
                      <a:pPr marL="0" marR="0">
                        <a:spcBef>
                          <a:spcPts val="0"/>
                        </a:spcBef>
                        <a:spcAft>
                          <a:spcPts val="0"/>
                        </a:spcAft>
                      </a:pPr>
                      <a:r>
                        <a:rPr lang="en-US" sz="1400">
                          <a:effectLst/>
                        </a:rPr>
                        <a:t>December 29</a:t>
                      </a:r>
                      <a:endParaRPr lang="en-US" sz="140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tc>
                  <a:txBody>
                    <a:bodyPr/>
                    <a:lstStyle/>
                    <a:p>
                      <a:pPr marL="0" marR="0">
                        <a:spcBef>
                          <a:spcPts val="0"/>
                        </a:spcBef>
                        <a:spcAft>
                          <a:spcPts val="0"/>
                        </a:spcAft>
                      </a:pPr>
                      <a:r>
                        <a:rPr lang="en-US" sz="1400" dirty="0">
                          <a:effectLst/>
                        </a:rPr>
                        <a:t>NJ Commission target date for submission of Public Health AmeriCorps package to AmeriCorps (NOFO due date is January 4).</a:t>
                      </a:r>
                    </a:p>
                    <a:p>
                      <a:pPr marL="0" marR="0">
                        <a:spcBef>
                          <a:spcPts val="0"/>
                        </a:spcBef>
                        <a:spcAft>
                          <a:spcPts val="0"/>
                        </a:spcAft>
                      </a:pPr>
                      <a:r>
                        <a:rPr lang="en-US" sz="1400" dirty="0">
                          <a:effectLst/>
                        </a:rPr>
                        <a:t> </a:t>
                      </a:r>
                      <a:endParaRPr lang="en-US" sz="14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extLst>
                  <a:ext uri="{0D108BD9-81ED-4DB2-BD59-A6C34878D82A}">
                    <a16:rowId xmlns:a16="http://schemas.microsoft.com/office/drawing/2014/main" val="2960022111"/>
                  </a:ext>
                </a:extLst>
              </a:tr>
              <a:tr h="221447">
                <a:tc>
                  <a:txBody>
                    <a:bodyPr/>
                    <a:lstStyle/>
                    <a:p>
                      <a:pPr marL="0" marR="0">
                        <a:spcBef>
                          <a:spcPts val="0"/>
                        </a:spcBef>
                        <a:spcAft>
                          <a:spcPts val="0"/>
                        </a:spcAft>
                      </a:pPr>
                      <a:r>
                        <a:rPr lang="en-US" sz="1400">
                          <a:effectLst/>
                        </a:rPr>
                        <a:t>Mid-April 2023</a:t>
                      </a:r>
                      <a:endParaRPr lang="en-US" sz="140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tc>
                  <a:txBody>
                    <a:bodyPr/>
                    <a:lstStyle/>
                    <a:p>
                      <a:pPr marL="0" marR="0">
                        <a:spcBef>
                          <a:spcPts val="0"/>
                        </a:spcBef>
                        <a:spcAft>
                          <a:spcPts val="0"/>
                        </a:spcAft>
                      </a:pPr>
                      <a:r>
                        <a:rPr lang="en-US" sz="1400" dirty="0">
                          <a:effectLst/>
                        </a:rPr>
                        <a:t>Successful national competition applicants will be notified</a:t>
                      </a:r>
                      <a:endParaRPr lang="en-US" sz="14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extLst>
                  <a:ext uri="{0D108BD9-81ED-4DB2-BD59-A6C34878D82A}">
                    <a16:rowId xmlns:a16="http://schemas.microsoft.com/office/drawing/2014/main" val="385777728"/>
                  </a:ext>
                </a:extLst>
              </a:tr>
              <a:tr h="496128">
                <a:tc>
                  <a:txBody>
                    <a:bodyPr/>
                    <a:lstStyle/>
                    <a:p>
                      <a:pPr marL="0" marR="0">
                        <a:spcBef>
                          <a:spcPts val="0"/>
                        </a:spcBef>
                        <a:spcAft>
                          <a:spcPts val="0"/>
                        </a:spcAft>
                      </a:pPr>
                      <a:r>
                        <a:rPr lang="en-US" sz="1600">
                          <a:effectLst/>
                        </a:rPr>
                        <a:t>Mid-July 2023</a:t>
                      </a:r>
                      <a:endParaRPr lang="en-US" sz="160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tc>
                  <a:txBody>
                    <a:bodyPr/>
                    <a:lstStyle/>
                    <a:p>
                      <a:pPr marL="0" marR="0">
                        <a:spcBef>
                          <a:spcPts val="0"/>
                        </a:spcBef>
                        <a:spcAft>
                          <a:spcPts val="0"/>
                        </a:spcAft>
                      </a:pPr>
                      <a:r>
                        <a:rPr lang="en-US" sz="1600" dirty="0">
                          <a:effectLst/>
                        </a:rPr>
                        <a:t>Commissions with successful applicants will be issued awards.  Commissions will issue awards to sub-grantees for August 1, 2023 start date</a:t>
                      </a:r>
                      <a:endParaRPr lang="en-US" sz="16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49868" marR="49868" marT="0" marB="0"/>
                </a:tc>
                <a:extLst>
                  <a:ext uri="{0D108BD9-81ED-4DB2-BD59-A6C34878D82A}">
                    <a16:rowId xmlns:a16="http://schemas.microsoft.com/office/drawing/2014/main" val="1484225449"/>
                  </a:ext>
                </a:extLst>
              </a:tr>
            </a:tbl>
          </a:graphicData>
        </a:graphic>
      </p:graphicFrame>
    </p:spTree>
    <p:extLst>
      <p:ext uri="{BB962C8B-B14F-4D97-AF65-F5344CB8AC3E}">
        <p14:creationId xmlns:p14="http://schemas.microsoft.com/office/powerpoint/2010/main" val="119829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D5D91A-4DF5-4A1C-851B-0E80203A5C67}"/>
              </a:ext>
            </a:extLst>
          </p:cNvPr>
          <p:cNvSpPr txBox="1"/>
          <p:nvPr/>
        </p:nvSpPr>
        <p:spPr>
          <a:xfrm>
            <a:off x="381000" y="304800"/>
            <a:ext cx="5105400" cy="830997"/>
          </a:xfrm>
          <a:prstGeom prst="rect">
            <a:avLst/>
          </a:prstGeom>
          <a:noFill/>
        </p:spPr>
        <p:txBody>
          <a:bodyPr wrap="square">
            <a:spAutoFit/>
          </a:bodyPr>
          <a:lstStyle/>
          <a:p>
            <a:pPr algn="ctr"/>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NOFO</a:t>
            </a:r>
            <a:r>
              <a:rPr kumimoji="0" lang="en-US" sz="4800" b="0" i="0" u="none" strike="noStrike" kern="1200" cap="none" spc="-155" normalizeH="0" baseline="0" noProof="0" dirty="0">
                <a:ln>
                  <a:noFill/>
                </a:ln>
                <a:solidFill>
                  <a:srgbClr val="000000">
                    <a:lumMod val="75000"/>
                    <a:lumOff val="25000"/>
                  </a:srgbClr>
                </a:solidFill>
                <a:effectLst/>
                <a:uLnTx/>
                <a:uFillTx/>
                <a:latin typeface="Calibri Light" panose="020F0302020204030204"/>
                <a:ea typeface="+mj-ea"/>
                <a:cs typeface="+mj-cs"/>
              </a:rPr>
              <a:t> </a:t>
            </a:r>
            <a:r>
              <a:rPr kumimoji="0" lang="en-US" sz="4800" b="0" i="0" u="none" strike="noStrike" kern="1200" cap="none" spc="-5" normalizeH="0" baseline="0" noProof="0" dirty="0" smtClean="0">
                <a:ln>
                  <a:noFill/>
                </a:ln>
                <a:solidFill>
                  <a:srgbClr val="000000">
                    <a:lumMod val="75000"/>
                    <a:lumOff val="25000"/>
                  </a:srgbClr>
                </a:solidFill>
                <a:effectLst/>
                <a:uLnTx/>
                <a:uFillTx/>
                <a:latin typeface="Calibri Light" panose="020F0302020204030204"/>
                <a:ea typeface="+mj-ea"/>
                <a:cs typeface="+mj-cs"/>
              </a:rPr>
              <a:t>Sections</a:t>
            </a:r>
            <a:endParaRPr lang="en-US" dirty="0"/>
          </a:p>
        </p:txBody>
      </p:sp>
      <p:sp>
        <p:nvSpPr>
          <p:cNvPr id="5" name="TextBox 4">
            <a:extLst>
              <a:ext uri="{FF2B5EF4-FFF2-40B4-BE49-F238E27FC236}">
                <a16:creationId xmlns:a16="http://schemas.microsoft.com/office/drawing/2014/main" id="{827BBF76-18BE-4622-A05B-2B5DDF41E77A}"/>
              </a:ext>
            </a:extLst>
          </p:cNvPr>
          <p:cNvSpPr txBox="1"/>
          <p:nvPr/>
        </p:nvSpPr>
        <p:spPr>
          <a:xfrm>
            <a:off x="152400" y="1523999"/>
            <a:ext cx="8991600" cy="4437112"/>
          </a:xfrm>
          <a:prstGeom prst="rect">
            <a:avLst/>
          </a:prstGeom>
          <a:noFill/>
        </p:spPr>
        <p:txBody>
          <a:bodyPr wrap="square">
            <a:spAutoFit/>
          </a:bodyPr>
          <a:lstStyle/>
          <a:p>
            <a:pPr marL="299085" marR="5080" lvl="0" indent="-287020" algn="l" defTabSz="457200" rtl="0" eaLnBrk="1" fontAlgn="auto" latinLnBrk="0" hangingPunct="1">
              <a:lnSpc>
                <a:spcPct val="100000"/>
              </a:lnSpc>
              <a:spcBef>
                <a:spcPts val="105"/>
              </a:spcBef>
              <a:spcAft>
                <a:spcPts val="0"/>
              </a:spcAft>
              <a:buClrTx/>
              <a:buSzPct val="145312"/>
              <a:buFont typeface="Arial"/>
              <a:buChar char="•"/>
              <a:tabLst>
                <a:tab pos="299720" algn="l"/>
              </a:tabLst>
              <a:defRPr/>
            </a:pPr>
            <a:r>
              <a:rPr kumimoji="0" lang="en-US" sz="2800" b="0" i="0" u="none" strike="noStrike" kern="1200" cap="none" spc="-5" normalizeH="0" baseline="0" noProof="0" dirty="0">
                <a:ln>
                  <a:noFill/>
                </a:ln>
                <a:solidFill>
                  <a:srgbClr val="8D1414"/>
                </a:solidFill>
                <a:effectLst/>
                <a:uLnTx/>
                <a:uFillTx/>
                <a:latin typeface="Corbel"/>
                <a:cs typeface="Corbel"/>
              </a:rPr>
              <a:t>Section</a:t>
            </a:r>
            <a:r>
              <a:rPr kumimoji="0" lang="en-US" sz="2800" b="0" i="0" u="none" strike="noStrike" kern="1200" cap="none" spc="-20" normalizeH="0" baseline="0" noProof="0" dirty="0">
                <a:ln>
                  <a:noFill/>
                </a:ln>
                <a:solidFill>
                  <a:srgbClr val="8D1414"/>
                </a:solidFill>
                <a:effectLst/>
                <a:uLnTx/>
                <a:uFillTx/>
                <a:latin typeface="Corbel"/>
                <a:cs typeface="Corbel"/>
              </a:rPr>
              <a:t> </a:t>
            </a:r>
            <a:r>
              <a:rPr kumimoji="0" lang="en-US" sz="2800" b="0" i="0" u="none" strike="noStrike" kern="1200" cap="none" spc="0" normalizeH="0" baseline="0" noProof="0" dirty="0">
                <a:ln>
                  <a:noFill/>
                </a:ln>
                <a:solidFill>
                  <a:srgbClr val="8D1414"/>
                </a:solidFill>
                <a:effectLst/>
                <a:uLnTx/>
                <a:uFillTx/>
                <a:latin typeface="Corbel"/>
                <a:cs typeface="Corbel"/>
              </a:rPr>
              <a:t>I:</a:t>
            </a:r>
            <a:r>
              <a:rPr kumimoji="0" lang="en-US" sz="2800" b="0" i="0" u="none" strike="noStrike" kern="1200" cap="none" spc="10" normalizeH="0" baseline="0" noProof="0" dirty="0">
                <a:ln>
                  <a:noFill/>
                </a:ln>
                <a:solidFill>
                  <a:srgbClr val="8D1414"/>
                </a:solidFill>
                <a:effectLst/>
                <a:uLnTx/>
                <a:uFillTx/>
                <a:latin typeface="Corbel"/>
                <a:cs typeface="Corbel"/>
              </a:rPr>
              <a:t> </a:t>
            </a:r>
            <a:r>
              <a:rPr kumimoji="0" lang="en-US" sz="2800" b="0" i="0" u="none" strike="noStrike" kern="1200" cap="none" spc="0" normalizeH="0" baseline="0" noProof="0" dirty="0">
                <a:ln>
                  <a:noFill/>
                </a:ln>
                <a:solidFill>
                  <a:srgbClr val="8D1414"/>
                </a:solidFill>
                <a:effectLst/>
                <a:uLnTx/>
                <a:uFillTx/>
                <a:latin typeface="Corbel"/>
                <a:cs typeface="Corbel"/>
              </a:rPr>
              <a:t>NJ</a:t>
            </a:r>
            <a:r>
              <a:rPr kumimoji="0" lang="en-US" sz="2800" b="0" i="0" u="none" strike="noStrike" kern="1200" cap="none" spc="-130" normalizeH="0" baseline="0" noProof="0" dirty="0">
                <a:ln>
                  <a:noFill/>
                </a:ln>
                <a:solidFill>
                  <a:srgbClr val="8D1414"/>
                </a:solidFill>
                <a:effectLst/>
                <a:uLnTx/>
                <a:uFillTx/>
                <a:latin typeface="Corbel"/>
                <a:cs typeface="Corbel"/>
              </a:rPr>
              <a:t> </a:t>
            </a:r>
            <a:r>
              <a:rPr kumimoji="0" lang="en-US" sz="2800" b="0" i="0" u="none" strike="noStrike" kern="1200" cap="none" spc="-5" normalizeH="0" baseline="0" noProof="0" dirty="0">
                <a:ln>
                  <a:noFill/>
                </a:ln>
                <a:solidFill>
                  <a:srgbClr val="8D1414"/>
                </a:solidFill>
                <a:effectLst/>
                <a:uLnTx/>
                <a:uFillTx/>
                <a:latin typeface="Corbel"/>
                <a:cs typeface="Corbel"/>
              </a:rPr>
              <a:t>Commission</a:t>
            </a:r>
            <a:r>
              <a:rPr kumimoji="0" lang="en-US" sz="2800" b="0" i="0" u="none" strike="noStrike" kern="1200" cap="none" spc="-114" normalizeH="0" baseline="0" noProof="0" dirty="0">
                <a:ln>
                  <a:noFill/>
                </a:ln>
                <a:solidFill>
                  <a:srgbClr val="8D1414"/>
                </a:solidFill>
                <a:effectLst/>
                <a:uLnTx/>
                <a:uFillTx/>
                <a:latin typeface="Corbel"/>
                <a:cs typeface="Corbel"/>
              </a:rPr>
              <a:t> </a:t>
            </a:r>
            <a:r>
              <a:rPr kumimoji="0" lang="en-US" sz="2800" b="0" i="0" u="none" strike="noStrike" kern="1200" cap="none" spc="-5" normalizeH="0" baseline="0" noProof="0" dirty="0">
                <a:ln>
                  <a:noFill/>
                </a:ln>
                <a:solidFill>
                  <a:srgbClr val="8D1414"/>
                </a:solidFill>
                <a:effectLst/>
                <a:uLnTx/>
                <a:uFillTx/>
                <a:latin typeface="Corbel"/>
                <a:cs typeface="Corbel"/>
              </a:rPr>
              <a:t>Grant</a:t>
            </a:r>
            <a:r>
              <a:rPr kumimoji="0" lang="en-US" sz="2800" b="0" i="0" u="none" strike="noStrike" kern="1200" cap="none" spc="5" normalizeH="0" baseline="0" noProof="0" dirty="0">
                <a:ln>
                  <a:noFill/>
                </a:ln>
                <a:solidFill>
                  <a:srgbClr val="8D1414"/>
                </a:solidFill>
                <a:effectLst/>
                <a:uLnTx/>
                <a:uFillTx/>
                <a:latin typeface="Corbel"/>
                <a:cs typeface="Corbel"/>
              </a:rPr>
              <a:t> </a:t>
            </a:r>
            <a:r>
              <a:rPr kumimoji="0" lang="en-US" sz="2800" b="0" i="0" u="none" strike="noStrike" kern="1200" cap="none" spc="-5" normalizeH="0" baseline="0" noProof="0" dirty="0">
                <a:ln>
                  <a:noFill/>
                </a:ln>
                <a:solidFill>
                  <a:srgbClr val="8D1414"/>
                </a:solidFill>
                <a:effectLst/>
                <a:uLnTx/>
                <a:uFillTx/>
                <a:latin typeface="Corbel"/>
                <a:cs typeface="Corbel"/>
              </a:rPr>
              <a:t>Information </a:t>
            </a:r>
            <a:r>
              <a:rPr kumimoji="0" lang="en-US" sz="2800" b="0" i="0" u="none" strike="noStrike" kern="1200" cap="none" spc="-625" normalizeH="0" baseline="0" noProof="0" dirty="0">
                <a:ln>
                  <a:noFill/>
                </a:ln>
                <a:solidFill>
                  <a:srgbClr val="8D1414"/>
                </a:solidFill>
                <a:effectLst/>
                <a:uLnTx/>
                <a:uFillTx/>
                <a:latin typeface="Corbel"/>
                <a:cs typeface="Corbel"/>
              </a:rPr>
              <a:t> </a:t>
            </a:r>
            <a:r>
              <a:rPr kumimoji="0" lang="en-US" sz="2800" b="0" i="0" u="none" strike="noStrike" kern="1200" cap="none" spc="0" normalizeH="0" baseline="0" noProof="0" dirty="0">
                <a:ln>
                  <a:noFill/>
                </a:ln>
                <a:solidFill>
                  <a:srgbClr val="8D1414"/>
                </a:solidFill>
                <a:effectLst/>
                <a:uLnTx/>
                <a:uFillTx/>
                <a:latin typeface="Corbel"/>
                <a:cs typeface="Corbel"/>
              </a:rPr>
              <a:t>and</a:t>
            </a:r>
            <a:r>
              <a:rPr kumimoji="0" lang="en-US" sz="2800" b="0" i="0" u="none" strike="noStrike" kern="1200" cap="none" spc="-254" normalizeH="0" baseline="0" noProof="0" dirty="0">
                <a:ln>
                  <a:noFill/>
                </a:ln>
                <a:solidFill>
                  <a:srgbClr val="8D1414"/>
                </a:solidFill>
                <a:effectLst/>
                <a:uLnTx/>
                <a:uFillTx/>
                <a:latin typeface="Corbel"/>
                <a:cs typeface="Corbel"/>
              </a:rPr>
              <a:t> </a:t>
            </a:r>
            <a:r>
              <a:rPr kumimoji="0" lang="en-US" sz="2800" b="0" i="0" u="none" strike="noStrike" kern="1200" cap="none" spc="0" normalizeH="0" baseline="0" noProof="0" dirty="0">
                <a:ln>
                  <a:noFill/>
                </a:ln>
                <a:solidFill>
                  <a:srgbClr val="8D1414"/>
                </a:solidFill>
                <a:effectLst/>
                <a:uLnTx/>
                <a:uFillTx/>
                <a:latin typeface="Corbel"/>
                <a:cs typeface="Corbel"/>
              </a:rPr>
              <a:t>Timelines</a:t>
            </a:r>
            <a:endParaRPr kumimoji="0" lang="en-US" sz="2800" b="0" i="0" u="none" strike="noStrike" kern="1200" cap="none" spc="0" normalizeH="0" baseline="0" noProof="0" dirty="0">
              <a:ln>
                <a:noFill/>
              </a:ln>
              <a:solidFill>
                <a:srgbClr val="000000"/>
              </a:solidFill>
              <a:effectLst/>
              <a:uLnTx/>
              <a:uFillTx/>
              <a:latin typeface="Corbel"/>
              <a:cs typeface="Corbel"/>
            </a:endParaRPr>
          </a:p>
          <a:p>
            <a:pPr marL="299085" marR="833755" lvl="0" indent="-287020" algn="l" defTabSz="457200" rtl="0" eaLnBrk="1" fontAlgn="auto" latinLnBrk="0" hangingPunct="1">
              <a:lnSpc>
                <a:spcPct val="100000"/>
              </a:lnSpc>
              <a:spcBef>
                <a:spcPts val="1365"/>
              </a:spcBef>
              <a:spcAft>
                <a:spcPts val="0"/>
              </a:spcAft>
              <a:buClr>
                <a:srgbClr val="8D1414"/>
              </a:buClr>
              <a:buSzPct val="145312"/>
              <a:buFont typeface="Arial"/>
              <a:buChar char="•"/>
              <a:tabLst>
                <a:tab pos="299720" algn="l"/>
              </a:tabLst>
              <a:defRPr/>
            </a:pPr>
            <a:r>
              <a:rPr kumimoji="0" lang="en-US" sz="2800" b="0" i="0" u="none" strike="noStrike" kern="1200" cap="none" spc="-5" normalizeH="0" baseline="0" noProof="0" dirty="0">
                <a:ln>
                  <a:noFill/>
                </a:ln>
                <a:solidFill>
                  <a:srgbClr val="459381"/>
                </a:solidFill>
                <a:effectLst/>
                <a:uLnTx/>
                <a:uFillTx/>
                <a:latin typeface="Corbel"/>
                <a:cs typeface="Corbel"/>
              </a:rPr>
              <a:t>Section</a:t>
            </a:r>
            <a:r>
              <a:rPr kumimoji="0" lang="en-US" sz="2800" b="0" i="0" u="none" strike="noStrike" kern="1200" cap="none" spc="-35" normalizeH="0" baseline="0" noProof="0" dirty="0">
                <a:ln>
                  <a:noFill/>
                </a:ln>
                <a:solidFill>
                  <a:srgbClr val="459381"/>
                </a:solidFill>
                <a:effectLst/>
                <a:uLnTx/>
                <a:uFillTx/>
                <a:latin typeface="Corbel"/>
                <a:cs typeface="Corbel"/>
              </a:rPr>
              <a:t> </a:t>
            </a:r>
            <a:r>
              <a:rPr kumimoji="0" lang="en-US" sz="2800" b="0" i="0" u="none" strike="noStrike" kern="1200" cap="none" spc="0" normalizeH="0" baseline="0" noProof="0" dirty="0">
                <a:ln>
                  <a:noFill/>
                </a:ln>
                <a:solidFill>
                  <a:srgbClr val="459381"/>
                </a:solidFill>
                <a:effectLst/>
                <a:uLnTx/>
                <a:uFillTx/>
                <a:latin typeface="Corbel"/>
                <a:cs typeface="Corbel"/>
              </a:rPr>
              <a:t>II</a:t>
            </a:r>
            <a:r>
              <a:rPr kumimoji="0" lang="en-US" sz="2800" b="0" i="0" u="none" strike="noStrike" kern="1200" cap="none" spc="0" normalizeH="0" baseline="0" noProof="0" dirty="0" smtClean="0">
                <a:ln>
                  <a:noFill/>
                </a:ln>
                <a:solidFill>
                  <a:srgbClr val="459381"/>
                </a:solidFill>
                <a:effectLst/>
                <a:uLnTx/>
                <a:uFillTx/>
                <a:latin typeface="Corbel"/>
                <a:cs typeface="Corbel"/>
              </a:rPr>
              <a:t>: 2023 </a:t>
            </a:r>
            <a:r>
              <a:rPr kumimoji="0" lang="en-US" sz="2800" b="0" i="0" u="none" strike="noStrike" kern="1200" cap="none" spc="-135" normalizeH="0" baseline="0" noProof="0" dirty="0" smtClean="0">
                <a:ln>
                  <a:noFill/>
                </a:ln>
                <a:solidFill>
                  <a:srgbClr val="459381"/>
                </a:solidFill>
                <a:effectLst/>
                <a:uLnTx/>
                <a:uFillTx/>
                <a:latin typeface="Corbel"/>
                <a:cs typeface="Corbel"/>
              </a:rPr>
              <a:t> ASN Public Health AmeriCorps NOFO</a:t>
            </a:r>
          </a:p>
          <a:p>
            <a:pPr marL="299085" marR="833755" lvl="0" indent="-287020" algn="l" defTabSz="457200" rtl="0" eaLnBrk="1" fontAlgn="auto" latinLnBrk="0" hangingPunct="1">
              <a:lnSpc>
                <a:spcPct val="100000"/>
              </a:lnSpc>
              <a:spcBef>
                <a:spcPts val="1365"/>
              </a:spcBef>
              <a:spcAft>
                <a:spcPts val="0"/>
              </a:spcAft>
              <a:buClr>
                <a:srgbClr val="8D1414"/>
              </a:buClr>
              <a:buSzPct val="145312"/>
              <a:buFont typeface="Arial"/>
              <a:buChar char="•"/>
              <a:tabLst>
                <a:tab pos="299720" algn="l"/>
              </a:tabLst>
              <a:defRPr/>
            </a:pPr>
            <a:r>
              <a:rPr kumimoji="0" lang="en-US" sz="2800" b="0" i="0" u="none" strike="noStrike" kern="1200" cap="none" spc="-5" normalizeH="0" baseline="0" noProof="0" dirty="0" smtClean="0">
                <a:ln>
                  <a:noFill/>
                </a:ln>
                <a:solidFill>
                  <a:srgbClr val="D54E08"/>
                </a:solidFill>
                <a:effectLst/>
                <a:uLnTx/>
                <a:uFillTx/>
                <a:latin typeface="Corbel"/>
                <a:cs typeface="Corbel"/>
              </a:rPr>
              <a:t>Section</a:t>
            </a:r>
            <a:r>
              <a:rPr kumimoji="0" lang="en-US" sz="2800" b="0" i="0" u="none" strike="noStrike" kern="1200" cap="none" spc="-25" normalizeH="0" baseline="0" noProof="0" dirty="0" smtClean="0">
                <a:ln>
                  <a:noFill/>
                </a:ln>
                <a:solidFill>
                  <a:srgbClr val="D54E08"/>
                </a:solidFill>
                <a:effectLst/>
                <a:uLnTx/>
                <a:uFillTx/>
                <a:latin typeface="Corbel"/>
                <a:cs typeface="Corbel"/>
              </a:rPr>
              <a:t> </a:t>
            </a:r>
            <a:r>
              <a:rPr kumimoji="0" lang="en-US" sz="2800" b="0" i="0" u="none" strike="noStrike" kern="1200" cap="none" spc="0" normalizeH="0" baseline="0" noProof="0" dirty="0">
                <a:ln>
                  <a:noFill/>
                </a:ln>
                <a:solidFill>
                  <a:srgbClr val="D54E08"/>
                </a:solidFill>
                <a:effectLst/>
                <a:uLnTx/>
                <a:uFillTx/>
                <a:latin typeface="Corbel"/>
                <a:cs typeface="Corbel"/>
              </a:rPr>
              <a:t>III: </a:t>
            </a:r>
            <a:r>
              <a:rPr kumimoji="0" lang="en-US" sz="2800" b="0" i="0" u="none" strike="noStrike" kern="1200" cap="none" spc="0" normalizeH="0" baseline="0" noProof="0" dirty="0" smtClean="0">
                <a:ln>
                  <a:noFill/>
                </a:ln>
                <a:solidFill>
                  <a:srgbClr val="D54E08"/>
                </a:solidFill>
                <a:effectLst/>
                <a:uLnTx/>
                <a:uFillTx/>
                <a:latin typeface="Corbel"/>
                <a:cs typeface="Corbel"/>
              </a:rPr>
              <a:t>2023 </a:t>
            </a:r>
            <a:r>
              <a:rPr kumimoji="0" lang="en-US" sz="2800" b="0" i="0" u="none" strike="noStrike" kern="1200" cap="none" spc="-5" normalizeH="0" baseline="0" noProof="0" dirty="0" smtClean="0">
                <a:ln>
                  <a:noFill/>
                </a:ln>
                <a:solidFill>
                  <a:srgbClr val="D54E08"/>
                </a:solidFill>
                <a:effectLst/>
                <a:uLnTx/>
                <a:uFillTx/>
                <a:latin typeface="Corbel"/>
                <a:cs typeface="Corbel"/>
              </a:rPr>
              <a:t>Mandatory</a:t>
            </a:r>
            <a:r>
              <a:rPr kumimoji="0" lang="en-US" sz="2800" b="0" i="0" u="none" strike="noStrike" kern="1200" cap="none" spc="-85" normalizeH="0" baseline="0" noProof="0" dirty="0" smtClean="0">
                <a:ln>
                  <a:noFill/>
                </a:ln>
                <a:solidFill>
                  <a:srgbClr val="D54E08"/>
                </a:solidFill>
                <a:effectLst/>
                <a:uLnTx/>
                <a:uFillTx/>
                <a:latin typeface="Corbel"/>
                <a:cs typeface="Corbel"/>
              </a:rPr>
              <a:t> </a:t>
            </a:r>
            <a:r>
              <a:rPr kumimoji="0" lang="en-US" sz="2800" b="0" i="0" u="none" strike="noStrike" kern="1200" cap="none" spc="-5" normalizeH="0" baseline="0" noProof="0" dirty="0">
                <a:ln>
                  <a:noFill/>
                </a:ln>
                <a:solidFill>
                  <a:srgbClr val="D54E08"/>
                </a:solidFill>
                <a:effectLst/>
                <a:uLnTx/>
                <a:uFillTx/>
                <a:latin typeface="Corbel"/>
                <a:cs typeface="Corbel"/>
              </a:rPr>
              <a:t>Supplemental </a:t>
            </a:r>
            <a:r>
              <a:rPr kumimoji="0" lang="en-US" sz="2800" b="0" i="0" u="none" strike="noStrike" kern="1200" cap="none" spc="-625" normalizeH="0" baseline="0" noProof="0" dirty="0">
                <a:ln>
                  <a:noFill/>
                </a:ln>
                <a:solidFill>
                  <a:srgbClr val="D54E08"/>
                </a:solidFill>
                <a:effectLst/>
                <a:uLnTx/>
                <a:uFillTx/>
                <a:latin typeface="Corbel"/>
                <a:cs typeface="Corbel"/>
              </a:rPr>
              <a:t> </a:t>
            </a:r>
            <a:r>
              <a:rPr kumimoji="0" lang="en-US" sz="2800" b="0" i="0" u="none" strike="noStrike" kern="1200" cap="none" spc="-5" normalizeH="0" baseline="0" noProof="0" dirty="0">
                <a:ln>
                  <a:noFill/>
                </a:ln>
                <a:solidFill>
                  <a:srgbClr val="D54E08"/>
                </a:solidFill>
                <a:effectLst/>
                <a:uLnTx/>
                <a:uFillTx/>
                <a:latin typeface="Corbel"/>
                <a:cs typeface="Corbel"/>
              </a:rPr>
              <a:t>Guidance</a:t>
            </a:r>
            <a:endParaRPr kumimoji="0" lang="en-US" sz="2800" b="0" i="0" u="none" strike="noStrike" kern="1200" cap="none" spc="0" normalizeH="0" baseline="0" noProof="0" dirty="0">
              <a:ln>
                <a:noFill/>
              </a:ln>
              <a:solidFill>
                <a:srgbClr val="000000"/>
              </a:solidFill>
              <a:effectLst/>
              <a:uLnTx/>
              <a:uFillTx/>
              <a:latin typeface="Corbel"/>
              <a:cs typeface="Corbel"/>
            </a:endParaRPr>
          </a:p>
          <a:p>
            <a:pPr marL="299085" marR="1459865" lvl="0" indent="-287020" algn="l" defTabSz="457200" rtl="0" eaLnBrk="1" fontAlgn="auto" latinLnBrk="0" hangingPunct="1">
              <a:lnSpc>
                <a:spcPct val="100000"/>
              </a:lnSpc>
              <a:spcBef>
                <a:spcPts val="1365"/>
              </a:spcBef>
              <a:spcAft>
                <a:spcPts val="0"/>
              </a:spcAft>
              <a:buClr>
                <a:srgbClr val="8D1414"/>
              </a:buClr>
              <a:buSzPct val="145312"/>
              <a:buFont typeface="Arial"/>
              <a:buChar char="•"/>
              <a:tabLst>
                <a:tab pos="299720" algn="l"/>
              </a:tabLst>
              <a:defRPr/>
            </a:pPr>
            <a:r>
              <a:rPr kumimoji="0" lang="en-US" sz="2800" b="0" i="0" u="none" strike="noStrike" kern="1200" cap="none" spc="-5" normalizeH="0" baseline="0" noProof="0" dirty="0">
                <a:ln>
                  <a:noFill/>
                </a:ln>
                <a:solidFill>
                  <a:srgbClr val="6F2F9F"/>
                </a:solidFill>
                <a:effectLst/>
                <a:uLnTx/>
                <a:uFillTx/>
                <a:latin typeface="Corbel"/>
                <a:cs typeface="Corbel"/>
              </a:rPr>
              <a:t>Section</a:t>
            </a:r>
            <a:r>
              <a:rPr kumimoji="0" lang="en-US" sz="2800" b="0" i="0" u="none" strike="noStrike" kern="1200" cap="none" spc="-20" normalizeH="0" baseline="0" noProof="0" dirty="0">
                <a:ln>
                  <a:noFill/>
                </a:ln>
                <a:solidFill>
                  <a:srgbClr val="6F2F9F"/>
                </a:solidFill>
                <a:effectLst/>
                <a:uLnTx/>
                <a:uFillTx/>
                <a:latin typeface="Corbel"/>
                <a:cs typeface="Corbel"/>
              </a:rPr>
              <a:t> </a:t>
            </a:r>
            <a:r>
              <a:rPr kumimoji="0" lang="en-US" sz="2800" b="0" i="0" u="none" strike="noStrike" kern="1200" cap="none" spc="-40" normalizeH="0" baseline="0" noProof="0" dirty="0">
                <a:ln>
                  <a:noFill/>
                </a:ln>
                <a:solidFill>
                  <a:srgbClr val="6F2F9F"/>
                </a:solidFill>
                <a:effectLst/>
                <a:uLnTx/>
                <a:uFillTx/>
                <a:latin typeface="Corbel"/>
                <a:cs typeface="Corbel"/>
              </a:rPr>
              <a:t>IV:</a:t>
            </a:r>
            <a:r>
              <a:rPr kumimoji="0" lang="en-US" sz="2800" b="0" i="0" u="none" strike="noStrike" kern="1200" cap="none" spc="-120" normalizeH="0" baseline="0" noProof="0" dirty="0">
                <a:ln>
                  <a:noFill/>
                </a:ln>
                <a:solidFill>
                  <a:srgbClr val="6F2F9F"/>
                </a:solidFill>
                <a:effectLst/>
                <a:uLnTx/>
                <a:uFillTx/>
                <a:latin typeface="Corbel"/>
                <a:cs typeface="Corbel"/>
              </a:rPr>
              <a:t> </a:t>
            </a:r>
            <a:r>
              <a:rPr lang="en-US" sz="2800" spc="-120" dirty="0" smtClean="0">
                <a:solidFill>
                  <a:srgbClr val="6F2F9F"/>
                </a:solidFill>
                <a:latin typeface="Corbel"/>
                <a:cs typeface="Corbel"/>
              </a:rPr>
              <a:t>ASN </a:t>
            </a:r>
            <a:r>
              <a:rPr kumimoji="0" lang="en-US" sz="2800" b="0" i="0" u="none" strike="noStrike" kern="1200" cap="none" spc="-114" normalizeH="0" baseline="0" noProof="0" dirty="0" smtClean="0">
                <a:ln>
                  <a:noFill/>
                </a:ln>
                <a:solidFill>
                  <a:srgbClr val="6F2F9F"/>
                </a:solidFill>
                <a:effectLst/>
                <a:uLnTx/>
                <a:uFillTx/>
                <a:latin typeface="Corbel"/>
                <a:cs typeface="Corbel"/>
              </a:rPr>
              <a:t> </a:t>
            </a:r>
            <a:r>
              <a:rPr kumimoji="0" lang="en-US" sz="2800" b="0" i="0" u="none" strike="noStrike" kern="1200" cap="none" spc="-5" normalizeH="0" baseline="0" noProof="0" dirty="0">
                <a:ln>
                  <a:noFill/>
                </a:ln>
                <a:solidFill>
                  <a:srgbClr val="6F2F9F"/>
                </a:solidFill>
                <a:effectLst/>
                <a:uLnTx/>
                <a:uFillTx/>
                <a:latin typeface="Corbel"/>
                <a:cs typeface="Corbel"/>
              </a:rPr>
              <a:t>Application </a:t>
            </a:r>
            <a:r>
              <a:rPr kumimoji="0" lang="en-US" sz="2800" b="0" i="0" u="none" strike="noStrike" kern="1200" cap="none" spc="-625" normalizeH="0" baseline="0" noProof="0" dirty="0">
                <a:ln>
                  <a:noFill/>
                </a:ln>
                <a:solidFill>
                  <a:srgbClr val="6F2F9F"/>
                </a:solidFill>
                <a:effectLst/>
                <a:uLnTx/>
                <a:uFillTx/>
                <a:latin typeface="Corbel"/>
                <a:cs typeface="Corbel"/>
              </a:rPr>
              <a:t> </a:t>
            </a:r>
            <a:r>
              <a:rPr kumimoji="0" lang="en-US" sz="2800" b="0" i="0" u="none" strike="noStrike" kern="1200" cap="none" normalizeH="0" baseline="0" noProof="0" dirty="0" smtClean="0">
                <a:ln>
                  <a:noFill/>
                </a:ln>
                <a:solidFill>
                  <a:srgbClr val="6F2F9F"/>
                </a:solidFill>
                <a:effectLst/>
                <a:uLnTx/>
                <a:uFillTx/>
                <a:latin typeface="Corbel"/>
                <a:cs typeface="Corbel"/>
              </a:rPr>
              <a:t>Instructions</a:t>
            </a:r>
          </a:p>
          <a:p>
            <a:pPr marL="299085" marR="1459865" lvl="0" indent="-287020" algn="l" defTabSz="457200" rtl="0" eaLnBrk="1" fontAlgn="auto" latinLnBrk="0" hangingPunct="1">
              <a:lnSpc>
                <a:spcPct val="100000"/>
              </a:lnSpc>
              <a:spcBef>
                <a:spcPts val="1365"/>
              </a:spcBef>
              <a:spcAft>
                <a:spcPts val="0"/>
              </a:spcAft>
              <a:buClr>
                <a:srgbClr val="8D1414"/>
              </a:buClr>
              <a:buSzPct val="145312"/>
              <a:buFont typeface="Arial"/>
              <a:buChar char="•"/>
              <a:tabLst>
                <a:tab pos="299720" algn="l"/>
              </a:tabLst>
              <a:defRPr/>
            </a:pPr>
            <a:r>
              <a:rPr lang="en-US" sz="2800" dirty="0" smtClean="0">
                <a:solidFill>
                  <a:srgbClr val="FF0000"/>
                </a:solidFill>
                <a:latin typeface="Corbel"/>
                <a:cs typeface="Corbel"/>
              </a:rPr>
              <a:t>Section V: Public Health Americorps Performance Measures</a:t>
            </a:r>
            <a:endParaRPr kumimoji="0" lang="en-US" sz="2800" b="0" i="0" u="none" strike="noStrike" kern="1200" cap="none" normalizeH="0" baseline="0" noProof="0" dirty="0" smtClean="0">
              <a:ln>
                <a:noFill/>
              </a:ln>
              <a:solidFill>
                <a:srgbClr val="FF0000"/>
              </a:solidFill>
              <a:effectLst/>
              <a:uLnTx/>
              <a:uFillTx/>
              <a:latin typeface="Corbel"/>
              <a:cs typeface="Corbel"/>
            </a:endParaRPr>
          </a:p>
          <a:p>
            <a:pPr marL="299085" marR="1459865" lvl="0" indent="-287020" algn="l" defTabSz="457200" rtl="0" eaLnBrk="1" fontAlgn="auto" latinLnBrk="0" hangingPunct="1">
              <a:lnSpc>
                <a:spcPct val="100000"/>
              </a:lnSpc>
              <a:spcBef>
                <a:spcPts val="1365"/>
              </a:spcBef>
              <a:spcAft>
                <a:spcPts val="0"/>
              </a:spcAft>
              <a:buClr>
                <a:srgbClr val="8D1414"/>
              </a:buClr>
              <a:buSzPct val="145312"/>
              <a:buFont typeface="Arial"/>
              <a:buChar char="•"/>
              <a:tabLst>
                <a:tab pos="299720" algn="l"/>
              </a:tabLst>
              <a:defRPr/>
            </a:pPr>
            <a:r>
              <a:rPr lang="en-US" sz="2800" noProof="0" dirty="0" smtClean="0">
                <a:solidFill>
                  <a:srgbClr val="0070C0"/>
                </a:solidFill>
                <a:latin typeface="Corbel"/>
                <a:cs typeface="Corbel"/>
              </a:rPr>
              <a:t>Section VI:  Applicant Operational and Financial Management Survey (OFMS)</a:t>
            </a:r>
            <a:endParaRPr kumimoji="0" lang="en-US" sz="2800" b="0" i="0" u="none" strike="noStrike" kern="1200" cap="none" normalizeH="0" baseline="0" noProof="0" dirty="0">
              <a:ln>
                <a:noFill/>
              </a:ln>
              <a:solidFill>
                <a:srgbClr val="0070C0"/>
              </a:solidFill>
              <a:effectLst/>
              <a:uLnTx/>
              <a:uFillTx/>
              <a:latin typeface="Corbel"/>
              <a:cs typeface="Corbel"/>
            </a:endParaRPr>
          </a:p>
        </p:txBody>
      </p:sp>
    </p:spTree>
    <p:extLst>
      <p:ext uri="{BB962C8B-B14F-4D97-AF65-F5344CB8AC3E}">
        <p14:creationId xmlns:p14="http://schemas.microsoft.com/office/powerpoint/2010/main" val="3089863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4ABD615F194440843E9484D0853699" ma:contentTypeVersion="12" ma:contentTypeDescription="Create a new document." ma:contentTypeScope="" ma:versionID="c61f2593b43919358b0aed71b1d7abde">
  <xsd:schema xmlns:xsd="http://www.w3.org/2001/XMLSchema" xmlns:xs="http://www.w3.org/2001/XMLSchema" xmlns:p="http://schemas.microsoft.com/office/2006/metadata/properties" xmlns:ns3="64bae96e-8bc3-497e-b852-73c095c2b92a" xmlns:ns4="2075f273-84a3-4416-883f-cf1e283d294e" targetNamespace="http://schemas.microsoft.com/office/2006/metadata/properties" ma:root="true" ma:fieldsID="bfe2e6ea6c66a21dd7a261d9d1c47e1d" ns3:_="" ns4:_="">
    <xsd:import namespace="64bae96e-8bc3-497e-b852-73c095c2b92a"/>
    <xsd:import namespace="2075f273-84a3-4416-883f-cf1e283d294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bae96e-8bc3-497e-b852-73c095c2b9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075f273-84a3-4416-883f-cf1e283d294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AAFCCE-9F1B-4160-9F07-0270253BAFD0}">
  <ds:schemaRefs>
    <ds:schemaRef ds:uri="http://schemas.microsoft.com/sharepoint/v3/contenttype/forms"/>
  </ds:schemaRefs>
</ds:datastoreItem>
</file>

<file path=customXml/itemProps2.xml><?xml version="1.0" encoding="utf-8"?>
<ds:datastoreItem xmlns:ds="http://schemas.openxmlformats.org/officeDocument/2006/customXml" ds:itemID="{C2746711-6D7F-4ED4-BA48-60D9B469DC50}">
  <ds:schemaRefs>
    <ds:schemaRef ds:uri="http://schemas.microsoft.com/office/2006/metadata/properties"/>
    <ds:schemaRef ds:uri="2075f273-84a3-4416-883f-cf1e283d294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4bae96e-8bc3-497e-b852-73c095c2b92a"/>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D83202A0-B89A-43DD-92CD-28518AFD04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bae96e-8bc3-497e-b852-73c095c2b92a"/>
    <ds:schemaRef ds:uri="2075f273-84a3-4416-883f-cf1e283d29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15277</TotalTime>
  <Words>4436</Words>
  <Application>Microsoft Office PowerPoint</Application>
  <PresentationFormat>On-screen Show (4:3)</PresentationFormat>
  <Paragraphs>368</Paragraphs>
  <Slides>47</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Arial</vt:lpstr>
      <vt:lpstr>Calibri</vt:lpstr>
      <vt:lpstr>Calibri Light</vt:lpstr>
      <vt:lpstr>Cambria</vt:lpstr>
      <vt:lpstr>Corbel</vt:lpstr>
      <vt:lpstr>Courier New</vt:lpstr>
      <vt:lpstr>Palatino Linotype</vt:lpstr>
      <vt:lpstr>Times New Roman</vt:lpstr>
      <vt:lpstr>Wingdings</vt:lpstr>
      <vt:lpstr>ヒラギノ角ゴ Pro W3</vt:lpstr>
      <vt:lpstr>Retrospect</vt:lpstr>
      <vt:lpstr>PowerPoint Presentation</vt:lpstr>
      <vt:lpstr>About Public Health AmeriCorps </vt:lpstr>
      <vt:lpstr>Public Health AmeriCorp’s two main goals:     </vt:lpstr>
      <vt:lpstr>Public Health AmeriCorp’s two main goals: </vt:lpstr>
      <vt:lpstr>3 Priorities for this funding opportunity are:</vt:lpstr>
      <vt:lpstr>3 Priorities for this funding opportunity are (cont’d):</vt:lpstr>
      <vt:lpstr>Examples of roles that AmeriCorps member activities include: </vt:lpstr>
      <vt:lpstr>PowerPoint Presentation</vt:lpstr>
      <vt:lpstr>PowerPoint Presentation</vt:lpstr>
      <vt:lpstr>Performance Measures</vt:lpstr>
      <vt:lpstr>PowerPoint Presentation</vt:lpstr>
      <vt:lpstr>PowerPoint Presentation</vt:lpstr>
      <vt:lpstr>Page Limitations</vt:lpstr>
      <vt:lpstr>PowerPoint Presentation</vt:lpstr>
      <vt:lpstr>Notice of Intent To Apply</vt:lpstr>
      <vt:lpstr>PowerPoint Presentation</vt:lpstr>
      <vt:lpstr>Additional Documents</vt:lpstr>
      <vt:lpstr>PowerPoint Presentation</vt:lpstr>
      <vt:lpstr>PART 2   Selection Criteria</vt:lpstr>
      <vt:lpstr>Review Criteria (see Section II of NOFO)</vt:lpstr>
      <vt:lpstr>Review Criteria (cont.) B. Program Design (50%)</vt:lpstr>
      <vt:lpstr>Theory of Change and Logic Model (TOC) ( 24 points)</vt:lpstr>
      <vt:lpstr>Theory of Change and Logic Model (TOC) ( 24 points) cont’d.</vt:lpstr>
      <vt:lpstr>PowerPoint Presentation</vt:lpstr>
      <vt:lpstr>PowerPoint Presentation</vt:lpstr>
      <vt:lpstr>Theory of Change and Logic Model (TOC) ( 24 points) cont’d. </vt:lpstr>
      <vt:lpstr>Evidence Base (20 points)</vt:lpstr>
      <vt:lpstr>Evidence Tier (12 points)</vt:lpstr>
      <vt:lpstr>Evidence Tier (12 points) cont’d</vt:lpstr>
      <vt:lpstr>Evidence Tier (12 points) cont’d</vt:lpstr>
      <vt:lpstr>Evidence Tier (12 points) cont’d</vt:lpstr>
      <vt:lpstr>Evidence Tier (12 points) cont’d</vt:lpstr>
      <vt:lpstr>Evidence Quality ( 8 points)</vt:lpstr>
      <vt:lpstr>Evidence Quality ( 8 points)</vt:lpstr>
      <vt:lpstr>AmeriCorps members’ service will provide them opportunities to develop as leaders  AmeriCorps members will gain skills as a result of their training and service that can be utilized and will be valued by future public health employers after their service term is completed.  AmeriCorps members receive additional benefits.  </vt:lpstr>
      <vt:lpstr>Member Experience (6 points) </vt:lpstr>
      <vt:lpstr>Member Experience (6 points)</vt:lpstr>
      <vt:lpstr>Organizational Capability (25 points)</vt:lpstr>
      <vt:lpstr>Organizational Capability (25 points)</vt:lpstr>
      <vt:lpstr>Organizational Capability (25 points)</vt:lpstr>
      <vt:lpstr>Cost-Effectiveness and Budget Adequacy (25 pts.):</vt:lpstr>
      <vt:lpstr>Important to your Budget What is a Cost Per MSY?</vt:lpstr>
      <vt:lpstr>Terms of Service and Living Allowance</vt:lpstr>
      <vt:lpstr>Program Manager Trainings  and Meetings</vt:lpstr>
      <vt:lpstr>Statewide Corps Member Trainings  and Events</vt:lpstr>
      <vt:lpstr>Additional Application  Resources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Ivette Ramos</dc:creator>
  <cp:lastModifiedBy>Flythe, Lisa [DOS]</cp:lastModifiedBy>
  <cp:revision>175</cp:revision>
  <cp:lastPrinted>2022-09-21T23:35:28Z</cp:lastPrinted>
  <dcterms:created xsi:type="dcterms:W3CDTF">2021-02-19T18:14:24Z</dcterms:created>
  <dcterms:modified xsi:type="dcterms:W3CDTF">2022-10-04T16:05:04Z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2020-10-02T00:00:00Z</vt:filetime>
  </property>
  <property fmtid="{D5CDD505-2E9C-101B-9397-08002B2CF9AE}" pid="3" name="Creator">
    <vt:lpwstr>Acrobat PDFMaker 20 for PowerPoint</vt:lpwstr>
  </property>
  <property fmtid="{D5CDD505-2E9C-101B-9397-08002B2CF9AE}" pid="4" name="LastSaved">
    <vt:filetime>2021-02-19T00:00:00Z</vt:filetime>
  </property>
  <property fmtid="{D5CDD505-2E9C-101B-9397-08002B2CF9AE}" pid="5" name="ContentTypeId">
    <vt:lpwstr>0x0101009F4ABD615F194440843E9484D0853699</vt:lpwstr>
  </property>
</Properties>
</file>