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4194" r:id="rId4"/>
  </p:sldMasterIdLst>
  <p:notesMasterIdLst>
    <p:notesMasterId r:id="rId56"/>
  </p:notesMasterIdLst>
  <p:sldIdLst>
    <p:sldId id="412" r:id="rId5"/>
    <p:sldId id="457" r:id="rId6"/>
    <p:sldId id="423" r:id="rId7"/>
    <p:sldId id="468" r:id="rId8"/>
    <p:sldId id="469" r:id="rId9"/>
    <p:sldId id="470" r:id="rId10"/>
    <p:sldId id="289" r:id="rId11"/>
    <p:sldId id="355" r:id="rId12"/>
    <p:sldId id="356" r:id="rId13"/>
    <p:sldId id="357" r:id="rId14"/>
    <p:sldId id="358" r:id="rId15"/>
    <p:sldId id="359" r:id="rId16"/>
    <p:sldId id="360" r:id="rId17"/>
    <p:sldId id="390" r:id="rId18"/>
    <p:sldId id="471" r:id="rId19"/>
    <p:sldId id="419" r:id="rId20"/>
    <p:sldId id="420" r:id="rId21"/>
    <p:sldId id="421" r:id="rId22"/>
    <p:sldId id="306" r:id="rId23"/>
    <p:sldId id="461" r:id="rId24"/>
    <p:sldId id="462" r:id="rId25"/>
    <p:sldId id="310" r:id="rId26"/>
    <p:sldId id="394" r:id="rId27"/>
    <p:sldId id="472" r:id="rId28"/>
    <p:sldId id="440" r:id="rId29"/>
    <p:sldId id="442" r:id="rId30"/>
    <p:sldId id="443" r:id="rId31"/>
    <p:sldId id="314" r:id="rId32"/>
    <p:sldId id="445" r:id="rId33"/>
    <p:sldId id="446" r:id="rId34"/>
    <p:sldId id="447" r:id="rId35"/>
    <p:sldId id="463" r:id="rId36"/>
    <p:sldId id="448" r:id="rId37"/>
    <p:sldId id="464" r:id="rId38"/>
    <p:sldId id="465" r:id="rId39"/>
    <p:sldId id="449" r:id="rId40"/>
    <p:sldId id="450" r:id="rId41"/>
    <p:sldId id="451" r:id="rId42"/>
    <p:sldId id="452" r:id="rId43"/>
    <p:sldId id="453" r:id="rId44"/>
    <p:sldId id="466" r:id="rId45"/>
    <p:sldId id="456" r:id="rId46"/>
    <p:sldId id="473" r:id="rId47"/>
    <p:sldId id="411" r:id="rId48"/>
    <p:sldId id="322" r:id="rId49"/>
    <p:sldId id="323" r:id="rId50"/>
    <p:sldId id="327" r:id="rId51"/>
    <p:sldId id="329" r:id="rId52"/>
    <p:sldId id="330" r:id="rId53"/>
    <p:sldId id="332" r:id="rId54"/>
    <p:sldId id="333" r:id="rId55"/>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2C7985-645C-4937-8F2A-394996E3FF0B}" v="4" dt="2021-09-30T15:22:50.74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78" autoAdjust="0"/>
    <p:restoredTop sz="74869" autoAdjust="0"/>
  </p:normalViewPr>
  <p:slideViewPr>
    <p:cSldViewPr>
      <p:cViewPr varScale="1">
        <p:scale>
          <a:sx n="88" d="100"/>
          <a:sy n="88" d="100"/>
        </p:scale>
        <p:origin x="2148" y="52"/>
      </p:cViewPr>
      <p:guideLst>
        <p:guide orient="horz" pos="2880"/>
        <p:guide pos="2160"/>
      </p:guideLst>
    </p:cSldViewPr>
  </p:slideViewPr>
  <p:outlineViewPr>
    <p:cViewPr>
      <p:scale>
        <a:sx n="33" d="100"/>
        <a:sy n="33" d="100"/>
      </p:scale>
      <p:origin x="0" y="-10182"/>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presProps" Target="presProps.xml"/><Relationship Id="rId61"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7152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41664310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3793674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23461849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24415105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40496451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38396562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39333346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575890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18838587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24786842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6661" tIns="48331" rIns="96661" bIns="48331">
            <a:normAutofit fontScale="25000" lnSpcReduction="20000"/>
          </a:bodyPr>
          <a:lstStyle/>
          <a:p>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9855269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1288068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6661" tIns="48331" rIns="96661" bIns="48331">
            <a:normAutofit fontScale="25000" lnSpcReduction="20000"/>
          </a:bodyPr>
          <a:lstStyle/>
          <a:p>
            <a:endParaRPr dirty="0"/>
          </a:p>
        </p:txBody>
      </p:sp>
    </p:spTree>
    <p:extLst>
      <p:ext uri="{BB962C8B-B14F-4D97-AF65-F5344CB8AC3E}">
        <p14:creationId xmlns:p14="http://schemas.microsoft.com/office/powerpoint/2010/main" val="10736692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6661" tIns="48331" rIns="96661" bIns="48331">
            <a:normAutofit fontScale="25000" lnSpcReduction="20000"/>
          </a:bodyPr>
          <a:lstStyle/>
          <a:p>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2051665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41125849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26559748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6661" tIns="48331" rIns="96661" bIns="48331">
            <a:normAutofit fontScale="25000" lnSpcReduction="20000"/>
          </a:bodyPr>
          <a:lstStyle/>
          <a:p>
            <a:endParaRPr dirty="0"/>
          </a:p>
        </p:txBody>
      </p:sp>
    </p:spTree>
    <p:extLst>
      <p:ext uri="{BB962C8B-B14F-4D97-AF65-F5344CB8AC3E}">
        <p14:creationId xmlns:p14="http://schemas.microsoft.com/office/powerpoint/2010/main" val="23311783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6661" tIns="48331" rIns="96661" bIns="48331">
            <a:normAutofit fontScale="25000" lnSpcReduction="20000"/>
          </a:bodyPr>
          <a:lstStyle/>
          <a:p>
            <a:endParaRPr dirty="0"/>
          </a:p>
        </p:txBody>
      </p:sp>
    </p:spTree>
    <p:extLst>
      <p:ext uri="{BB962C8B-B14F-4D97-AF65-F5344CB8AC3E}">
        <p14:creationId xmlns:p14="http://schemas.microsoft.com/office/powerpoint/2010/main" val="28280121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6661" tIns="48331" rIns="96661" bIns="48331">
            <a:normAutofit fontScale="25000" lnSpcReduction="20000"/>
          </a:bodyPr>
          <a:lstStyle/>
          <a:p>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3059099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a:p>
        </p:txBody>
      </p:sp>
    </p:spTree>
    <p:extLst>
      <p:ext uri="{BB962C8B-B14F-4D97-AF65-F5344CB8AC3E}">
        <p14:creationId xmlns:p14="http://schemas.microsoft.com/office/powerpoint/2010/main" val="20698416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34362999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36013940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178117171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26725035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347959080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22250258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178265388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1515882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6661" tIns="48331" rIns="96661" bIns="48331">
            <a:normAutofit fontScale="25000" lnSpcReduction="20000"/>
          </a:bodyPr>
          <a:lstStyle/>
          <a:p>
            <a:endParaRPr dirty="0"/>
          </a:p>
        </p:txBody>
      </p:sp>
    </p:spTree>
    <p:extLst>
      <p:ext uri="{BB962C8B-B14F-4D97-AF65-F5344CB8AC3E}">
        <p14:creationId xmlns:p14="http://schemas.microsoft.com/office/powerpoint/2010/main" val="69645932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2682359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211655469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6661" tIns="48331" rIns="96661" bIns="48331">
            <a:normAutofit fontScale="25000" lnSpcReduction="20000"/>
          </a:bodyPr>
          <a:lstStyle/>
          <a:p>
            <a:endParaRPr lang="en-US" dirty="0"/>
          </a:p>
        </p:txBody>
      </p:sp>
    </p:spTree>
    <p:extLst>
      <p:ext uri="{BB962C8B-B14F-4D97-AF65-F5344CB8AC3E}">
        <p14:creationId xmlns:p14="http://schemas.microsoft.com/office/powerpoint/2010/main" val="61615102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7110685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23294920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397137923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92192936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6661" tIns="48331" rIns="96661" bIns="48331">
            <a:normAutofit fontScale="25000" lnSpcReduction="20000"/>
          </a:bodyPr>
          <a:lstStyle/>
          <a:p>
            <a:endParaRPr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6661" tIns="48331" rIns="96661" bIns="48331">
            <a:normAutofit fontScale="25000" lnSpcReduction="20000"/>
          </a:bodyPr>
          <a:lstStyle/>
          <a:p>
            <a:endParaRPr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6661" tIns="48331" rIns="96661" bIns="48331">
            <a:normAutofit fontScale="25000" lnSpcReduction="20000"/>
          </a:bodyPr>
          <a:lstStyle/>
          <a:p>
            <a:endParaRPr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6661" tIns="48331" rIns="96661" bIns="48331">
            <a:normAutofit fontScale="25000" lnSpcReduction="20000"/>
          </a:bodyPr>
          <a:lstStyle/>
          <a:p>
            <a:endParaRPr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6661" tIns="48331" rIns="96661" bIns="48331">
            <a:normAutofit fontScale="25000" lnSpcReduction="20000"/>
          </a:bodyPr>
          <a:lstStyle/>
          <a:p>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30150155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6661" tIns="48331" rIns="96661" bIns="48331">
            <a:normAutofit fontScale="25000" lnSpcReduction="20000"/>
          </a:bodyPr>
          <a:lstStyle/>
          <a:p>
            <a:endParaRPr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6661" tIns="48331" rIns="96661" bIns="48331">
            <a:normAutofit fontScale="25000" lnSpcReduction="20000"/>
          </a:bodyPr>
          <a:lstStyle/>
          <a:p>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33490758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6661" tIns="48331" rIns="96661" bIns="48331">
            <a:normAutofit fontScale="25000" lnSpcReduction="20000"/>
          </a:bodyPr>
          <a:lstStyle/>
          <a:p>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22808620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5950" y="914400"/>
            <a:ext cx="3289300" cy="2468563"/>
          </a:xfrm>
          <a:prstGeom prst="rect">
            <a:avLst/>
          </a:prstGeom>
          <a:noFill/>
          <a:ln w="12700">
            <a:solidFill>
              <a:prstClr val="black"/>
            </a:solidFill>
          </a:ln>
        </p:spPr>
      </p:sp>
      <p:sp>
        <p:nvSpPr>
          <p:cNvPr id="3" name="Notes Placeholder 2"/>
          <p:cNvSpPr>
            <a:spLocks noGrp="1"/>
          </p:cNvSpPr>
          <p:nvPr>
            <p:ph type="body" idx="1"/>
          </p:nvPr>
        </p:nvSpPr>
        <p:spPr>
          <a:xfrm>
            <a:off x="960120" y="3520443"/>
            <a:ext cx="7680960" cy="2880359"/>
          </a:xfrm>
          <a:prstGeom prst="rect">
            <a:avLst/>
          </a:prstGeom>
        </p:spPr>
        <p:txBody>
          <a:bodyPr lIns="96661" tIns="48331" rIns="96661" bIns="48331"/>
          <a:lstStyle/>
          <a:p>
            <a:endParaRPr lang="en-US" dirty="0"/>
          </a:p>
        </p:txBody>
      </p:sp>
    </p:spTree>
    <p:extLst>
      <p:ext uri="{BB962C8B-B14F-4D97-AF65-F5344CB8AC3E}">
        <p14:creationId xmlns:p14="http://schemas.microsoft.com/office/powerpoint/2010/main" val="3047227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t>3/14/2025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2742845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3/14/2025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1452356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3/14/2025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642529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3/14/2025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2010872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3/14/2025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3375409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t>3/14/2025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2151914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t>3/14/2025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372366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t>3/14/2025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3174461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3/14/2025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3295237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3/14/2025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2953792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3/14/2025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852799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t>3/14/2025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t>‹#›</a:t>
            </a:fld>
            <a:endParaRPr lang="en-US" dirty="0"/>
          </a:p>
        </p:txBody>
      </p:sp>
    </p:spTree>
    <p:extLst>
      <p:ext uri="{BB962C8B-B14F-4D97-AF65-F5344CB8AC3E}">
        <p14:creationId xmlns:p14="http://schemas.microsoft.com/office/powerpoint/2010/main" val="2724822442"/>
      </p:ext>
    </p:extLst>
  </p:cSld>
  <p:clrMap bg1="lt1" tx1="dk1" bg2="lt2" tx2="dk2" accent1="accent1" accent2="accent2" accent3="accent3" accent4="accent4" accent5="accent5" accent6="accent6" hlink="hlink" folHlink="folHlink"/>
  <p:sldLayoutIdLst>
    <p:sldLayoutId id="2147484195" r:id="rId1"/>
    <p:sldLayoutId id="2147484196" r:id="rId2"/>
    <p:sldLayoutId id="2147484197" r:id="rId3"/>
    <p:sldLayoutId id="2147484198" r:id="rId4"/>
    <p:sldLayoutId id="2147484199" r:id="rId5"/>
    <p:sldLayoutId id="2147484200" r:id="rId6"/>
    <p:sldLayoutId id="2147484201" r:id="rId7"/>
    <p:sldLayoutId id="2147484202" r:id="rId8"/>
    <p:sldLayoutId id="2147484203" r:id="rId9"/>
    <p:sldLayoutId id="2147484204" r:id="rId10"/>
    <p:sldLayoutId id="214748420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egrants.cns.gov/"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questions.americorps.gov/app/ask"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forms.office.com/g/yrhkd8kun0"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egrants.cns.gov/"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americorps.gov/funding-opportunity/fy-2024-americorps-state-national-grants"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americorps.gov/sites/default/files/document/FY%202024%20ASN%20Mandatory%20Supplemental%20Information%20FINAL.pdf" TargetMode="External"/><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forms.office.com/pages/responsepage.aspx?id=0cN2UAI4n0uzauCkG9ZCp3nKWZMdZhBCjUZFCMJE6apUMFg1WUhESEU2OE5DU1VVMEtNTTRUS0hDWi4u&amp;route=shorturl" TargetMode="External"/><Relationship Id="rId3" Type="http://schemas.openxmlformats.org/officeDocument/2006/relationships/hyperlink" Target="https://www.state.nj.us/state/volunteer-grant-opportunities.shtml" TargetMode="External"/><Relationship Id="rId7" Type="http://schemas.openxmlformats.org/officeDocument/2006/relationships/hyperlink" Target="https://us02web.zoom.us/meeting/register/L3-zD_n1RUuTfOr1iqo88A#/registration"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https://us02web.zoom.us/meeting/register/r1_Pt_5lQc-8llMMNaqa3Q#/registration" TargetMode="External"/><Relationship Id="rId5" Type="http://schemas.openxmlformats.org/officeDocument/2006/relationships/hyperlink" Target="https://us02web.zoom.us/meeting/register/ADNQAzR0R_2u0eNcfmLQOw#/registration" TargetMode="External"/><Relationship Id="rId4" Type="http://schemas.openxmlformats.org/officeDocument/2006/relationships/hyperlink" Target="https://us02web.zoom.us/meeting/register/tZwucuGpqzsuHtRQs_WzfMXzd9yhYTmmPDoa" TargetMode="External"/><Relationship Id="rId9" Type="http://schemas.openxmlformats.org/officeDocument/2006/relationships/hyperlink" Target="https://egrants.cns.gov/"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4.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45.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18" Type="http://schemas.openxmlformats.org/officeDocument/2006/relationships/image" Target="../media/image23.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17" Type="http://schemas.openxmlformats.org/officeDocument/2006/relationships/image" Target="../media/image22.png"/><Relationship Id="rId2" Type="http://schemas.openxmlformats.org/officeDocument/2006/relationships/notesSlide" Target="../notesSlides/notesSlide45.xml"/><Relationship Id="rId16" Type="http://schemas.openxmlformats.org/officeDocument/2006/relationships/image" Target="../media/image21.png"/><Relationship Id="rId20"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png"/><Relationship Id="rId19" Type="http://schemas.openxmlformats.org/officeDocument/2006/relationships/image" Target="../media/image24.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hyperlink" Target="http://www.ecfr.gov/"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mailto:AmeriCorps.NJ@sos.nj.gov" TargetMode="External"/><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a:extLst>
              <a:ext uri="{FF2B5EF4-FFF2-40B4-BE49-F238E27FC236}">
                <a16:creationId xmlns:a16="http://schemas.microsoft.com/office/drawing/2014/main" id="{E6F04AB2-EFE7-41B7-9A13-CF7F7DB7DB6E}"/>
              </a:ext>
            </a:extLst>
          </p:cNvPr>
          <p:cNvGrpSpPr/>
          <p:nvPr/>
        </p:nvGrpSpPr>
        <p:grpSpPr>
          <a:xfrm>
            <a:off x="152400" y="228600"/>
            <a:ext cx="8839200" cy="3200399"/>
            <a:chOff x="1897379" y="4622291"/>
            <a:chExt cx="6568440" cy="2014855"/>
          </a:xfrm>
        </p:grpSpPr>
        <p:sp>
          <p:nvSpPr>
            <p:cNvPr id="3" name="object 3">
              <a:extLst>
                <a:ext uri="{FF2B5EF4-FFF2-40B4-BE49-F238E27FC236}">
                  <a16:creationId xmlns:a16="http://schemas.microsoft.com/office/drawing/2014/main" id="{E8EB323B-3EC4-41A9-8701-286D438ECEF2}"/>
                </a:ext>
              </a:extLst>
            </p:cNvPr>
            <p:cNvSpPr/>
            <p:nvPr/>
          </p:nvSpPr>
          <p:spPr>
            <a:xfrm>
              <a:off x="1904999" y="4629911"/>
              <a:ext cx="6553200" cy="1999614"/>
            </a:xfrm>
            <a:custGeom>
              <a:avLst/>
              <a:gdLst/>
              <a:ahLst/>
              <a:cxnLst/>
              <a:rect l="l" t="t" r="r" b="b"/>
              <a:pathLst>
                <a:path w="6553200" h="1999615">
                  <a:moveTo>
                    <a:pt x="6553200" y="0"/>
                  </a:moveTo>
                  <a:lnTo>
                    <a:pt x="0" y="0"/>
                  </a:lnTo>
                  <a:lnTo>
                    <a:pt x="0" y="1999488"/>
                  </a:lnTo>
                  <a:lnTo>
                    <a:pt x="6553200" y="1999488"/>
                  </a:lnTo>
                  <a:lnTo>
                    <a:pt x="6553200" y="0"/>
                  </a:lnTo>
                  <a:close/>
                </a:path>
              </a:pathLst>
            </a:custGeom>
            <a:solidFill>
              <a:srgbClr val="BB1C1C"/>
            </a:solidFill>
          </p:spPr>
          <p:txBody>
            <a:bodyPr wrap="square" lIns="0" tIns="0" rIns="0" bIns="0" rtlCol="0"/>
            <a:lstStyle/>
            <a:p>
              <a:endParaRPr dirty="0"/>
            </a:p>
          </p:txBody>
        </p:sp>
        <p:sp>
          <p:nvSpPr>
            <p:cNvPr id="4" name="object 4">
              <a:extLst>
                <a:ext uri="{FF2B5EF4-FFF2-40B4-BE49-F238E27FC236}">
                  <a16:creationId xmlns:a16="http://schemas.microsoft.com/office/drawing/2014/main" id="{1DBF1672-91AD-44CA-8C69-243E704FC7B5}"/>
                </a:ext>
              </a:extLst>
            </p:cNvPr>
            <p:cNvSpPr/>
            <p:nvPr/>
          </p:nvSpPr>
          <p:spPr>
            <a:xfrm>
              <a:off x="1904999" y="4629911"/>
              <a:ext cx="6553200" cy="1999614"/>
            </a:xfrm>
            <a:custGeom>
              <a:avLst/>
              <a:gdLst/>
              <a:ahLst/>
              <a:cxnLst/>
              <a:rect l="l" t="t" r="r" b="b"/>
              <a:pathLst>
                <a:path w="6553200" h="1999615">
                  <a:moveTo>
                    <a:pt x="0" y="0"/>
                  </a:moveTo>
                  <a:lnTo>
                    <a:pt x="6553200" y="0"/>
                  </a:lnTo>
                  <a:lnTo>
                    <a:pt x="6553200" y="1999488"/>
                  </a:lnTo>
                  <a:lnTo>
                    <a:pt x="0" y="1999488"/>
                  </a:lnTo>
                  <a:lnTo>
                    <a:pt x="0" y="0"/>
                  </a:lnTo>
                  <a:close/>
                </a:path>
              </a:pathLst>
            </a:custGeom>
            <a:ln w="15240">
              <a:solidFill>
                <a:srgbClr val="881111"/>
              </a:solidFill>
            </a:ln>
          </p:spPr>
          <p:txBody>
            <a:bodyPr wrap="square" lIns="0" tIns="0" rIns="0" bIns="0" rtlCol="0"/>
            <a:lstStyle/>
            <a:p>
              <a:endParaRPr dirty="0"/>
            </a:p>
          </p:txBody>
        </p:sp>
        <p:pic>
          <p:nvPicPr>
            <p:cNvPr id="5" name="object 5">
              <a:extLst>
                <a:ext uri="{FF2B5EF4-FFF2-40B4-BE49-F238E27FC236}">
                  <a16:creationId xmlns:a16="http://schemas.microsoft.com/office/drawing/2014/main" id="{47FD89DC-C8C0-4117-8E20-FAEF54735502}"/>
                </a:ext>
              </a:extLst>
            </p:cNvPr>
            <p:cNvPicPr/>
            <p:nvPr/>
          </p:nvPicPr>
          <p:blipFill>
            <a:blip r:embed="rId3" cstate="print"/>
            <a:stretch>
              <a:fillRect/>
            </a:stretch>
          </p:blipFill>
          <p:spPr>
            <a:xfrm>
              <a:off x="2057399" y="4800599"/>
              <a:ext cx="6245352" cy="1676399"/>
            </a:xfrm>
            <a:prstGeom prst="rect">
              <a:avLst/>
            </a:prstGeom>
          </p:spPr>
        </p:pic>
      </p:grpSp>
      <p:sp>
        <p:nvSpPr>
          <p:cNvPr id="9" name="TextBox 8"/>
          <p:cNvSpPr txBox="1"/>
          <p:nvPr/>
        </p:nvSpPr>
        <p:spPr>
          <a:xfrm>
            <a:off x="990600" y="3688015"/>
            <a:ext cx="7239000" cy="3231654"/>
          </a:xfrm>
          <a:prstGeom prst="rect">
            <a:avLst/>
          </a:prstGeom>
          <a:noFill/>
        </p:spPr>
        <p:txBody>
          <a:bodyPr wrap="square" rtlCol="0">
            <a:spAutoFit/>
          </a:bodyPr>
          <a:lstStyle/>
          <a:p>
            <a:pPr algn="ctr"/>
            <a:r>
              <a:rPr lang="en-US" sz="2800" dirty="0"/>
              <a:t>Formula Notice of Funding Opportunity</a:t>
            </a:r>
          </a:p>
          <a:p>
            <a:pPr algn="ctr"/>
            <a:r>
              <a:rPr lang="en-US" sz="2800" b="1" dirty="0"/>
              <a:t>For Operating Grants</a:t>
            </a:r>
          </a:p>
          <a:p>
            <a:pPr algn="ctr"/>
            <a:r>
              <a:rPr lang="en-US" sz="2800" dirty="0"/>
              <a:t>Technical Assistance Session </a:t>
            </a:r>
          </a:p>
          <a:p>
            <a:pPr algn="ctr"/>
            <a:r>
              <a:rPr lang="en-US" sz="2800" dirty="0"/>
              <a:t>for 2025/26 Program Year</a:t>
            </a:r>
          </a:p>
          <a:p>
            <a:pPr algn="ctr"/>
            <a:endParaRPr lang="en-US" sz="2800" dirty="0"/>
          </a:p>
          <a:p>
            <a:pPr algn="ctr"/>
            <a:r>
              <a:rPr lang="en-US" sz="2800" dirty="0"/>
              <a:t>Friday, March 14, 2025</a:t>
            </a:r>
          </a:p>
          <a:p>
            <a:endParaRPr lang="en-US" dirty="0"/>
          </a:p>
          <a:p>
            <a:endParaRPr lang="en-US" dirty="0"/>
          </a:p>
        </p:txBody>
      </p:sp>
    </p:spTree>
    <p:extLst>
      <p:ext uri="{BB962C8B-B14F-4D97-AF65-F5344CB8AC3E}">
        <p14:creationId xmlns:p14="http://schemas.microsoft.com/office/powerpoint/2010/main" val="640011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Healthy Futures</a:t>
            </a:r>
          </a:p>
        </p:txBody>
      </p:sp>
      <p:sp>
        <p:nvSpPr>
          <p:cNvPr id="3" name="Content Placeholder 2"/>
          <p:cNvSpPr>
            <a:spLocks noGrp="1"/>
          </p:cNvSpPr>
          <p:nvPr>
            <p:ph idx="1"/>
          </p:nvPr>
        </p:nvSpPr>
        <p:spPr>
          <a:xfrm>
            <a:off x="533401" y="1845734"/>
            <a:ext cx="7833360" cy="5317066"/>
          </a:xfrm>
        </p:spPr>
        <p:txBody>
          <a:bodyPr>
            <a:normAutofit/>
          </a:bodyPr>
          <a:lstStyle/>
          <a:p>
            <a:r>
              <a:rPr lang="en-US" sz="3600" dirty="0"/>
              <a:t>Support for health needs within communities, including mitigating the impacts of COVID19 and other public health crises, access to care, aging in place, and addressing childhood obesity, especially in underserved communities. </a:t>
            </a:r>
            <a:endParaRPr lang="en-US" sz="3600" b="1" dirty="0"/>
          </a:p>
        </p:txBody>
      </p:sp>
    </p:spTree>
    <p:extLst>
      <p:ext uri="{BB962C8B-B14F-4D97-AF65-F5344CB8AC3E}">
        <p14:creationId xmlns:p14="http://schemas.microsoft.com/office/powerpoint/2010/main" val="84226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Veterans and Military Families</a:t>
            </a:r>
          </a:p>
        </p:txBody>
      </p:sp>
      <p:sp>
        <p:nvSpPr>
          <p:cNvPr id="3" name="Content Placeholder 2"/>
          <p:cNvSpPr>
            <a:spLocks noGrp="1"/>
          </p:cNvSpPr>
          <p:nvPr>
            <p:ph idx="1"/>
          </p:nvPr>
        </p:nvSpPr>
        <p:spPr>
          <a:xfrm>
            <a:off x="609600" y="2133600"/>
            <a:ext cx="7757160" cy="4174066"/>
          </a:xfrm>
        </p:spPr>
        <p:txBody>
          <a:bodyPr>
            <a:normAutofit/>
          </a:bodyPr>
          <a:lstStyle/>
          <a:p>
            <a:r>
              <a:rPr lang="en-US" sz="3600" dirty="0"/>
              <a:t>Improving the quality of life of veterans, military families, caregivers, and survivors. </a:t>
            </a:r>
          </a:p>
        </p:txBody>
      </p:sp>
    </p:spTree>
    <p:extLst>
      <p:ext uri="{BB962C8B-B14F-4D97-AF65-F5344CB8AC3E}">
        <p14:creationId xmlns:p14="http://schemas.microsoft.com/office/powerpoint/2010/main" val="2682882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52399"/>
            <a:ext cx="7543800" cy="1295400"/>
          </a:xfrm>
        </p:spPr>
        <p:txBody>
          <a:bodyPr/>
          <a:lstStyle/>
          <a:p>
            <a:r>
              <a:rPr lang="en-US" dirty="0"/>
              <a:t>Disaster Services</a:t>
            </a:r>
          </a:p>
        </p:txBody>
      </p:sp>
      <p:sp>
        <p:nvSpPr>
          <p:cNvPr id="3" name="Content Placeholder 2"/>
          <p:cNvSpPr>
            <a:spLocks noGrp="1"/>
          </p:cNvSpPr>
          <p:nvPr>
            <p:ph idx="1"/>
          </p:nvPr>
        </p:nvSpPr>
        <p:spPr>
          <a:xfrm>
            <a:off x="533400" y="1752600"/>
            <a:ext cx="8229600" cy="4572000"/>
          </a:xfrm>
        </p:spPr>
        <p:txBody>
          <a:bodyPr>
            <a:noAutofit/>
          </a:bodyPr>
          <a:lstStyle/>
          <a:p>
            <a:r>
              <a:rPr lang="en-US" sz="3600" dirty="0"/>
              <a:t>Helping individuals and communities prepare for, respond to, recover from, and mitigate the effects of disasters and increase community resiliency.</a:t>
            </a:r>
          </a:p>
        </p:txBody>
      </p:sp>
    </p:spTree>
    <p:extLst>
      <p:ext uri="{BB962C8B-B14F-4D97-AF65-F5344CB8AC3E}">
        <p14:creationId xmlns:p14="http://schemas.microsoft.com/office/powerpoint/2010/main" val="2373856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Environmental Stewardship</a:t>
            </a:r>
          </a:p>
        </p:txBody>
      </p:sp>
      <p:sp>
        <p:nvSpPr>
          <p:cNvPr id="3" name="Content Placeholder 2"/>
          <p:cNvSpPr>
            <a:spLocks noGrp="1"/>
          </p:cNvSpPr>
          <p:nvPr>
            <p:ph idx="1"/>
          </p:nvPr>
        </p:nvSpPr>
        <p:spPr>
          <a:xfrm>
            <a:off x="457201" y="1845734"/>
            <a:ext cx="7909560" cy="4402666"/>
          </a:xfrm>
        </p:spPr>
        <p:txBody>
          <a:bodyPr>
            <a:normAutofit fontScale="92500" lnSpcReduction="20000"/>
          </a:bodyPr>
          <a:lstStyle/>
          <a:p>
            <a:pPr lvl="0"/>
            <a:r>
              <a:rPr lang="en-US" sz="2800" dirty="0">
                <a:solidFill>
                  <a:prstClr val="black"/>
                </a:solidFill>
              </a:rPr>
              <a:t>Supporting responsible stewardship of the environment, while preparing communities and helping Americans respond to/recover from disruptive events:</a:t>
            </a:r>
            <a:br>
              <a:rPr lang="en-US" sz="2800" dirty="0">
                <a:solidFill>
                  <a:prstClr val="black"/>
                </a:solidFill>
              </a:rPr>
            </a:br>
            <a:r>
              <a:rPr lang="en-US" sz="2800" dirty="0">
                <a:solidFill>
                  <a:prstClr val="black"/>
                </a:solidFill>
              </a:rPr>
              <a:t/>
            </a:r>
            <a:br>
              <a:rPr lang="en-US" sz="2800" dirty="0">
                <a:solidFill>
                  <a:prstClr val="black"/>
                </a:solidFill>
              </a:rPr>
            </a:br>
            <a:r>
              <a:rPr lang="en-US" sz="2800" dirty="0">
                <a:solidFill>
                  <a:prstClr val="black"/>
                </a:solidFill>
              </a:rPr>
              <a:t>Programs that conserve natural habitats; protect clean air &amp; water; maintain public lands; support wildland fire mitigation &amp; sustainable forest management; cultivate individual and community resilience; and provide reforestation services after floods or fires, such as nature based solutions. </a:t>
            </a:r>
            <a:br>
              <a:rPr lang="en-US" sz="2800" dirty="0">
                <a:solidFill>
                  <a:prstClr val="black"/>
                </a:solidFill>
              </a:rPr>
            </a:br>
            <a:r>
              <a:rPr lang="en-US" sz="2800" dirty="0">
                <a:solidFill>
                  <a:prstClr val="black"/>
                </a:solidFill>
              </a:rPr>
              <a:t/>
            </a:r>
            <a:br>
              <a:rPr lang="en-US" sz="2800" dirty="0">
                <a:solidFill>
                  <a:prstClr val="black"/>
                </a:solidFill>
              </a:rPr>
            </a:br>
            <a:r>
              <a:rPr lang="en-US" sz="2800" dirty="0">
                <a:solidFill>
                  <a:prstClr val="black"/>
                </a:solidFill>
              </a:rPr>
              <a:t>Including renewable energy &amp; energy efficiency, building community resilience, sustainable food systems &amp; agriculture, &amp; conservation and habitat preservation</a:t>
            </a:r>
            <a:endParaRPr lang="en-US" sz="2800" dirty="0">
              <a:solidFill>
                <a:prstClr val="black"/>
              </a:solidFill>
            </a:endParaRPr>
          </a:p>
        </p:txBody>
      </p:sp>
    </p:spTree>
    <p:extLst>
      <p:ext uri="{BB962C8B-B14F-4D97-AF65-F5344CB8AC3E}">
        <p14:creationId xmlns:p14="http://schemas.microsoft.com/office/powerpoint/2010/main" val="3047062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6494184-F23D-4EDE-A9D7-08B40DF557C1}"/>
              </a:ext>
            </a:extLst>
          </p:cNvPr>
          <p:cNvSpPr txBox="1"/>
          <p:nvPr/>
        </p:nvSpPr>
        <p:spPr>
          <a:xfrm>
            <a:off x="533400" y="228600"/>
            <a:ext cx="7543800" cy="707886"/>
          </a:xfrm>
          <a:prstGeom prst="rect">
            <a:avLst/>
          </a:prstGeom>
          <a:noFill/>
        </p:spPr>
        <p:txBody>
          <a:bodyPr wrap="square">
            <a:spAutoFit/>
          </a:bodyPr>
          <a:lstStyle/>
          <a:p>
            <a:pPr algn="ctr"/>
            <a:r>
              <a:rPr kumimoji="0" lang="en-US" sz="4000" b="1" i="0" u="none" strike="noStrike" kern="1200" cap="none" spc="-5" normalizeH="0" baseline="0" noProof="0" dirty="0">
                <a:ln>
                  <a:noFill/>
                </a:ln>
                <a:solidFill>
                  <a:srgbClr val="000000">
                    <a:lumMod val="75000"/>
                    <a:lumOff val="25000"/>
                  </a:srgbClr>
                </a:solidFill>
                <a:effectLst/>
                <a:uLnTx/>
                <a:uFillTx/>
                <a:latin typeface="Calibri Light" panose="020F0302020204030204"/>
                <a:ea typeface="+mj-ea"/>
                <a:cs typeface="+mj-cs"/>
              </a:rPr>
              <a:t>Organizational Eligibility</a:t>
            </a:r>
            <a:r>
              <a:rPr kumimoji="0" lang="en-US" sz="4000" b="1" i="0" u="none" strike="noStrike" kern="1200" cap="none" spc="-25" normalizeH="0" baseline="0" noProof="0" dirty="0">
                <a:ln>
                  <a:noFill/>
                </a:ln>
                <a:solidFill>
                  <a:srgbClr val="000000">
                    <a:lumMod val="75000"/>
                    <a:lumOff val="25000"/>
                  </a:srgbClr>
                </a:solidFill>
                <a:effectLst/>
                <a:uLnTx/>
                <a:uFillTx/>
                <a:latin typeface="Calibri Light" panose="020F0302020204030204"/>
                <a:ea typeface="+mj-ea"/>
                <a:cs typeface="+mj-cs"/>
              </a:rPr>
              <a:t> </a:t>
            </a:r>
            <a:r>
              <a:rPr kumimoji="0" lang="en-US" sz="4000" b="1" i="0" u="none" strike="noStrike" kern="1200" cap="none" spc="-5" normalizeH="0" baseline="0" noProof="0" dirty="0">
                <a:ln>
                  <a:noFill/>
                </a:ln>
                <a:solidFill>
                  <a:srgbClr val="000000">
                    <a:lumMod val="75000"/>
                    <a:lumOff val="25000"/>
                  </a:srgbClr>
                </a:solidFill>
                <a:effectLst/>
                <a:uLnTx/>
                <a:uFillTx/>
                <a:latin typeface="Calibri Light" panose="020F0302020204030204"/>
                <a:ea typeface="+mj-ea"/>
                <a:cs typeface="+mj-cs"/>
              </a:rPr>
              <a:t>to</a:t>
            </a:r>
            <a:r>
              <a:rPr kumimoji="0" lang="en-US" sz="4000" b="1" i="0" u="none" strike="noStrike" kern="1200" cap="none" spc="-175" normalizeH="0" baseline="0" noProof="0" dirty="0">
                <a:ln>
                  <a:noFill/>
                </a:ln>
                <a:solidFill>
                  <a:srgbClr val="000000">
                    <a:lumMod val="75000"/>
                    <a:lumOff val="25000"/>
                  </a:srgbClr>
                </a:solidFill>
                <a:effectLst/>
                <a:uLnTx/>
                <a:uFillTx/>
                <a:latin typeface="Calibri Light" panose="020F0302020204030204"/>
                <a:ea typeface="+mj-ea"/>
                <a:cs typeface="+mj-cs"/>
              </a:rPr>
              <a:t> </a:t>
            </a:r>
            <a:r>
              <a:rPr kumimoji="0" lang="en-US" sz="4000" b="1" i="0" u="none" strike="noStrike" kern="1200" cap="none" spc="-5" normalizeH="0" baseline="0" noProof="0" dirty="0">
                <a:ln>
                  <a:noFill/>
                </a:ln>
                <a:solidFill>
                  <a:srgbClr val="000000">
                    <a:lumMod val="75000"/>
                    <a:lumOff val="25000"/>
                  </a:srgbClr>
                </a:solidFill>
                <a:effectLst/>
                <a:uLnTx/>
                <a:uFillTx/>
                <a:latin typeface="Calibri Light" panose="020F0302020204030204"/>
                <a:ea typeface="+mj-ea"/>
                <a:cs typeface="+mj-cs"/>
              </a:rPr>
              <a:t>Apply</a:t>
            </a:r>
            <a:endParaRPr lang="en-US" sz="4000" b="1" dirty="0"/>
          </a:p>
        </p:txBody>
      </p:sp>
      <p:sp>
        <p:nvSpPr>
          <p:cNvPr id="5" name="TextBox 4">
            <a:extLst>
              <a:ext uri="{FF2B5EF4-FFF2-40B4-BE49-F238E27FC236}">
                <a16:creationId xmlns:a16="http://schemas.microsoft.com/office/drawing/2014/main" id="{B6751812-31F4-4911-9336-FE315CD0010A}"/>
              </a:ext>
            </a:extLst>
          </p:cNvPr>
          <p:cNvSpPr txBox="1"/>
          <p:nvPr/>
        </p:nvSpPr>
        <p:spPr>
          <a:xfrm>
            <a:off x="228600" y="1752600"/>
            <a:ext cx="8610600" cy="4201150"/>
          </a:xfrm>
          <a:prstGeom prst="rect">
            <a:avLst/>
          </a:prstGeom>
          <a:noFill/>
        </p:spPr>
        <p:txBody>
          <a:bodyPr wrap="square">
            <a:spAutoFit/>
          </a:bodyPr>
          <a:lstStyle/>
          <a:p>
            <a:pPr marL="821690" marR="0" lvl="0" indent="-91440" algn="l" defTabSz="914400" rtl="0" eaLnBrk="1" fontAlgn="auto" latinLnBrk="0" hangingPunct="1">
              <a:lnSpc>
                <a:spcPct val="100000"/>
              </a:lnSpc>
              <a:spcBef>
                <a:spcPts val="100"/>
              </a:spcBef>
              <a:spcAft>
                <a:spcPts val="200"/>
              </a:spcAft>
              <a:buClr>
                <a:srgbClr val="E48312"/>
              </a:buClr>
              <a:buSzPct val="100000"/>
              <a:buFont typeface="Calibri" panose="020F0502020204030204" pitchFamily="34" charset="0"/>
              <a:buChar char=" "/>
              <a:tabLst/>
              <a:defRPr/>
            </a:pPr>
            <a:r>
              <a:rPr kumimoji="0" lang="en-US" sz="3600" b="1" i="0" u="none" strike="noStrike" kern="1200" cap="none" spc="-5" normalizeH="0" baseline="0" noProof="0" dirty="0">
                <a:ln>
                  <a:noFill/>
                </a:ln>
                <a:solidFill>
                  <a:srgbClr val="000000">
                    <a:lumMod val="75000"/>
                    <a:lumOff val="25000"/>
                  </a:srgbClr>
                </a:solidFill>
                <a:effectLst/>
                <a:uLnTx/>
                <a:uFillTx/>
                <a:latin typeface="Corbel"/>
                <a:cs typeface="Corbel"/>
              </a:rPr>
              <a:t>Eligibility</a:t>
            </a:r>
            <a:r>
              <a:rPr kumimoji="0" lang="en-US" sz="3600" b="1" i="0" u="none" strike="noStrike" kern="1200" cap="none" spc="0" normalizeH="0" baseline="0" noProof="0" dirty="0">
                <a:ln>
                  <a:noFill/>
                </a:ln>
                <a:solidFill>
                  <a:srgbClr val="000000">
                    <a:lumMod val="75000"/>
                    <a:lumOff val="25000"/>
                  </a:srgbClr>
                </a:solidFill>
                <a:effectLst/>
                <a:uLnTx/>
                <a:uFillTx/>
                <a:latin typeface="Corbel"/>
                <a:cs typeface="Corbel"/>
              </a:rPr>
              <a:t> is</a:t>
            </a:r>
            <a:r>
              <a:rPr kumimoji="0" lang="en-US" sz="3600" b="1" i="0" u="none" strike="noStrike" kern="1200" cap="none" spc="-10" normalizeH="0" baseline="0" noProof="0" dirty="0">
                <a:ln>
                  <a:noFill/>
                </a:ln>
                <a:solidFill>
                  <a:srgbClr val="000000">
                    <a:lumMod val="75000"/>
                    <a:lumOff val="25000"/>
                  </a:srgbClr>
                </a:solidFill>
                <a:effectLst/>
                <a:uLnTx/>
                <a:uFillTx/>
                <a:latin typeface="Corbel"/>
                <a:cs typeface="Corbel"/>
              </a:rPr>
              <a:t> </a:t>
            </a:r>
            <a:r>
              <a:rPr kumimoji="0" lang="en-US" sz="3600" b="1" i="0" u="none" strike="noStrike" kern="1200" cap="none" spc="0" normalizeH="0" baseline="0" noProof="0" dirty="0">
                <a:ln>
                  <a:noFill/>
                </a:ln>
                <a:solidFill>
                  <a:srgbClr val="000000">
                    <a:lumMod val="75000"/>
                    <a:lumOff val="25000"/>
                  </a:srgbClr>
                </a:solidFill>
                <a:effectLst/>
                <a:uLnTx/>
                <a:uFillTx/>
                <a:latin typeface="Corbel"/>
                <a:cs typeface="Corbel"/>
              </a:rPr>
              <a:t>open</a:t>
            </a:r>
            <a:r>
              <a:rPr kumimoji="0" lang="en-US" sz="3600" b="1" i="0" u="none" strike="noStrike" kern="1200" cap="none" spc="-10" normalizeH="0" baseline="0" noProof="0" dirty="0">
                <a:ln>
                  <a:noFill/>
                </a:ln>
                <a:solidFill>
                  <a:srgbClr val="000000">
                    <a:lumMod val="75000"/>
                    <a:lumOff val="25000"/>
                  </a:srgbClr>
                </a:solidFill>
                <a:effectLst/>
                <a:uLnTx/>
                <a:uFillTx/>
                <a:latin typeface="Corbel"/>
                <a:cs typeface="Corbel"/>
              </a:rPr>
              <a:t> </a:t>
            </a:r>
            <a:r>
              <a:rPr kumimoji="0" lang="en-US" sz="3600" b="1" i="0" u="none" strike="noStrike" kern="1200" cap="none" spc="0" normalizeH="0" baseline="0" noProof="0" dirty="0">
                <a:ln>
                  <a:noFill/>
                </a:ln>
                <a:solidFill>
                  <a:srgbClr val="000000">
                    <a:lumMod val="75000"/>
                    <a:lumOff val="25000"/>
                  </a:srgbClr>
                </a:solidFill>
                <a:effectLst/>
                <a:uLnTx/>
                <a:uFillTx/>
                <a:latin typeface="Corbel"/>
                <a:cs typeface="Corbel"/>
              </a:rPr>
              <a:t>to:</a:t>
            </a:r>
          </a:p>
          <a:p>
            <a:pPr marL="1301750" lvl="0" indent="-571500" defTabSz="914400">
              <a:spcBef>
                <a:spcPts val="100"/>
              </a:spcBef>
              <a:spcAft>
                <a:spcPts val="200"/>
              </a:spcAft>
              <a:buClr>
                <a:srgbClr val="E48312"/>
              </a:buClr>
              <a:buSzPct val="100000"/>
              <a:buFont typeface="Arial" panose="020B0604020202020204" pitchFamily="34" charset="0"/>
              <a:buChar char="•"/>
              <a:defRPr/>
            </a:pPr>
            <a:r>
              <a:rPr lang="en-US" sz="3600" dirty="0"/>
              <a:t>Indian Tribes </a:t>
            </a:r>
          </a:p>
          <a:p>
            <a:pPr marL="1301750" lvl="0" indent="-571500" defTabSz="914400">
              <a:spcBef>
                <a:spcPts val="100"/>
              </a:spcBef>
              <a:spcAft>
                <a:spcPts val="200"/>
              </a:spcAft>
              <a:buClr>
                <a:srgbClr val="E48312"/>
              </a:buClr>
              <a:buSzPct val="100000"/>
              <a:buFont typeface="Arial" panose="020B0604020202020204" pitchFamily="34" charset="0"/>
              <a:buChar char="•"/>
              <a:defRPr/>
            </a:pPr>
            <a:r>
              <a:rPr lang="en-US" sz="3600" dirty="0"/>
              <a:t>institutions of higher education </a:t>
            </a:r>
          </a:p>
          <a:p>
            <a:pPr marL="1301750" lvl="0" indent="-571500" defTabSz="914400">
              <a:spcBef>
                <a:spcPts val="100"/>
              </a:spcBef>
              <a:spcAft>
                <a:spcPts val="200"/>
              </a:spcAft>
              <a:buClr>
                <a:srgbClr val="E48312"/>
              </a:buClr>
              <a:buSzPct val="100000"/>
              <a:buFont typeface="Arial" panose="020B0604020202020204" pitchFamily="34" charset="0"/>
              <a:buChar char="•"/>
              <a:defRPr/>
            </a:pPr>
            <a:r>
              <a:rPr lang="en-US" sz="3600" dirty="0"/>
              <a:t>local governments </a:t>
            </a:r>
          </a:p>
          <a:p>
            <a:pPr marL="1301750" lvl="0" indent="-571500" defTabSz="914400">
              <a:spcBef>
                <a:spcPts val="100"/>
              </a:spcBef>
              <a:spcAft>
                <a:spcPts val="200"/>
              </a:spcAft>
              <a:buClr>
                <a:srgbClr val="E48312"/>
              </a:buClr>
              <a:buSzPct val="100000"/>
              <a:buFont typeface="Arial" panose="020B0604020202020204" pitchFamily="34" charset="0"/>
              <a:buChar char="•"/>
              <a:defRPr/>
            </a:pPr>
            <a:r>
              <a:rPr lang="en-US" sz="3600" dirty="0"/>
              <a:t>nonprofit organizations </a:t>
            </a:r>
          </a:p>
          <a:p>
            <a:pPr marL="1301750" lvl="0" indent="-571500" defTabSz="914400">
              <a:spcBef>
                <a:spcPts val="100"/>
              </a:spcBef>
              <a:spcAft>
                <a:spcPts val="200"/>
              </a:spcAft>
              <a:buClr>
                <a:srgbClr val="E48312"/>
              </a:buClr>
              <a:buSzPct val="100000"/>
              <a:buFont typeface="Arial" panose="020B0604020202020204" pitchFamily="34" charset="0"/>
              <a:buChar char="•"/>
              <a:defRPr/>
            </a:pPr>
            <a:r>
              <a:rPr lang="en-US" sz="3600" dirty="0"/>
              <a:t>state service commissions </a:t>
            </a:r>
          </a:p>
          <a:p>
            <a:pPr marL="1301750" lvl="0" indent="-571500" defTabSz="914400">
              <a:spcBef>
                <a:spcPts val="100"/>
              </a:spcBef>
              <a:spcAft>
                <a:spcPts val="200"/>
              </a:spcAft>
              <a:buClr>
                <a:srgbClr val="E48312"/>
              </a:buClr>
              <a:buSzPct val="100000"/>
              <a:buFont typeface="Arial" panose="020B0604020202020204" pitchFamily="34" charset="0"/>
              <a:buChar char="•"/>
              <a:defRPr/>
            </a:pPr>
            <a:r>
              <a:rPr lang="en-US" sz="3600" dirty="0"/>
              <a:t>states and US Territories</a:t>
            </a:r>
            <a:endParaRPr kumimoji="0" lang="en-US" sz="3600" b="1" i="0" u="none" strike="noStrike" kern="1200" cap="none" spc="0" normalizeH="0" baseline="0" noProof="0" dirty="0">
              <a:ln>
                <a:noFill/>
              </a:ln>
              <a:solidFill>
                <a:srgbClr val="000000">
                  <a:lumMod val="75000"/>
                  <a:lumOff val="25000"/>
                </a:srgbClr>
              </a:solidFill>
              <a:effectLst/>
              <a:uLnTx/>
              <a:uFillTx/>
              <a:latin typeface="Corbel"/>
              <a:cs typeface="Corbel"/>
            </a:endParaRPr>
          </a:p>
        </p:txBody>
      </p:sp>
    </p:spTree>
    <p:extLst>
      <p:ext uri="{BB962C8B-B14F-4D97-AF65-F5344CB8AC3E}">
        <p14:creationId xmlns:p14="http://schemas.microsoft.com/office/powerpoint/2010/main" val="4038174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57200" y="1143000"/>
          <a:ext cx="8473441" cy="5314344"/>
        </p:xfrm>
        <a:graphic>
          <a:graphicData uri="http://schemas.openxmlformats.org/drawingml/2006/table">
            <a:tbl>
              <a:tblPr firstRow="1" firstCol="1" bandRow="1">
                <a:tableStyleId>{5C22544A-7EE6-4342-B048-85BDC9FD1C3A}</a:tableStyleId>
              </a:tblPr>
              <a:tblGrid>
                <a:gridCol w="2556642">
                  <a:extLst>
                    <a:ext uri="{9D8B030D-6E8A-4147-A177-3AD203B41FA5}">
                      <a16:colId xmlns:a16="http://schemas.microsoft.com/office/drawing/2014/main" val="4074988967"/>
                    </a:ext>
                  </a:extLst>
                </a:gridCol>
                <a:gridCol w="2483594">
                  <a:extLst>
                    <a:ext uri="{9D8B030D-6E8A-4147-A177-3AD203B41FA5}">
                      <a16:colId xmlns:a16="http://schemas.microsoft.com/office/drawing/2014/main" val="2710387424"/>
                    </a:ext>
                  </a:extLst>
                </a:gridCol>
                <a:gridCol w="3433205">
                  <a:extLst>
                    <a:ext uri="{9D8B030D-6E8A-4147-A177-3AD203B41FA5}">
                      <a16:colId xmlns:a16="http://schemas.microsoft.com/office/drawing/2014/main" val="308196118"/>
                    </a:ext>
                  </a:extLst>
                </a:gridCol>
              </a:tblGrid>
              <a:tr h="592969">
                <a:tc>
                  <a:txBody>
                    <a:bodyPr/>
                    <a:lstStyle/>
                    <a:p>
                      <a:pPr marL="0" marR="0">
                        <a:spcBef>
                          <a:spcPts val="0"/>
                        </a:spcBef>
                        <a:spcAft>
                          <a:spcPts val="0"/>
                        </a:spcAft>
                      </a:pPr>
                      <a:r>
                        <a:rPr lang="en-US" sz="2000">
                          <a:effectLst/>
                        </a:rPr>
                        <a:t> </a:t>
                      </a:r>
                      <a:endParaRPr lang="en-US" sz="200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0" algn="ctr">
                        <a:spcBef>
                          <a:spcPts val="0"/>
                        </a:spcBef>
                        <a:spcAft>
                          <a:spcPts val="0"/>
                        </a:spcAft>
                      </a:pPr>
                      <a:r>
                        <a:rPr lang="en-US" sz="2000" dirty="0">
                          <a:effectLst/>
                        </a:rPr>
                        <a:t>Planning Grants</a:t>
                      </a:r>
                      <a:endParaRPr lang="en-US" sz="2000" dirty="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0">
                        <a:spcBef>
                          <a:spcPts val="0"/>
                        </a:spcBef>
                        <a:spcAft>
                          <a:spcPts val="0"/>
                        </a:spcAft>
                      </a:pPr>
                      <a:r>
                        <a:rPr lang="en-US" sz="2000" dirty="0">
                          <a:effectLst/>
                        </a:rPr>
                        <a:t>Cost Reimbursement or Formula Fixed Grants</a:t>
                      </a:r>
                      <a:endParaRPr lang="en-US" sz="2000" dirty="0">
                        <a:solidFill>
                          <a:srgbClr val="000000"/>
                        </a:solidFill>
                        <a:effectLst/>
                        <a:latin typeface="Times New Roman" panose="02020603050405020304" pitchFamily="18" charset="0"/>
                        <a:ea typeface="ヒラギノ角ゴ Pro W3"/>
                      </a:endParaRPr>
                    </a:p>
                  </a:txBody>
                  <a:tcPr marL="68580" marR="68580" marT="0" marB="0"/>
                </a:tc>
                <a:extLst>
                  <a:ext uri="{0D108BD9-81ED-4DB2-BD59-A6C34878D82A}">
                    <a16:rowId xmlns:a16="http://schemas.microsoft.com/office/drawing/2014/main" val="3844854918"/>
                  </a:ext>
                </a:extLst>
              </a:tr>
              <a:tr h="487599">
                <a:tc>
                  <a:txBody>
                    <a:bodyPr/>
                    <a:lstStyle/>
                    <a:p>
                      <a:pPr marL="0" marR="0">
                        <a:spcBef>
                          <a:spcPts val="0"/>
                        </a:spcBef>
                        <a:spcAft>
                          <a:spcPts val="0"/>
                        </a:spcAft>
                      </a:pPr>
                      <a:r>
                        <a:rPr lang="en-US" sz="2400">
                          <a:effectLst/>
                        </a:rPr>
                        <a:t>Minimum MSY’s</a:t>
                      </a:r>
                      <a:endParaRPr lang="en-US" sz="240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0" algn="ctr">
                        <a:spcBef>
                          <a:spcPts val="0"/>
                        </a:spcBef>
                        <a:spcAft>
                          <a:spcPts val="0"/>
                        </a:spcAft>
                      </a:pPr>
                      <a:r>
                        <a:rPr lang="en-US" sz="2400" dirty="0">
                          <a:effectLst/>
                        </a:rPr>
                        <a:t>0</a:t>
                      </a:r>
                      <a:endParaRPr lang="en-US" sz="2400" dirty="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0">
                        <a:spcBef>
                          <a:spcPts val="0"/>
                        </a:spcBef>
                        <a:spcAft>
                          <a:spcPts val="0"/>
                        </a:spcAft>
                      </a:pPr>
                      <a:r>
                        <a:rPr lang="en-US" sz="2400" dirty="0">
                          <a:effectLst/>
                        </a:rPr>
                        <a:t>8 MSY’s</a:t>
                      </a:r>
                      <a:endParaRPr lang="en-US" sz="2400" dirty="0">
                        <a:solidFill>
                          <a:srgbClr val="000000"/>
                        </a:solidFill>
                        <a:effectLst/>
                        <a:latin typeface="Times New Roman" panose="02020603050405020304" pitchFamily="18" charset="0"/>
                        <a:ea typeface="ヒラギノ角ゴ Pro W3"/>
                      </a:endParaRPr>
                    </a:p>
                  </a:txBody>
                  <a:tcPr marL="68580" marR="68580" marT="0" marB="0"/>
                </a:tc>
                <a:extLst>
                  <a:ext uri="{0D108BD9-81ED-4DB2-BD59-A6C34878D82A}">
                    <a16:rowId xmlns:a16="http://schemas.microsoft.com/office/drawing/2014/main" val="1595170541"/>
                  </a:ext>
                </a:extLst>
              </a:tr>
              <a:tr h="1423127">
                <a:tc>
                  <a:txBody>
                    <a:bodyPr/>
                    <a:lstStyle/>
                    <a:p>
                      <a:pPr marL="0" marR="0">
                        <a:spcBef>
                          <a:spcPts val="0"/>
                        </a:spcBef>
                        <a:spcAft>
                          <a:spcPts val="0"/>
                        </a:spcAft>
                      </a:pPr>
                      <a:r>
                        <a:rPr lang="en-US" sz="2400">
                          <a:effectLst/>
                        </a:rPr>
                        <a:t>Maximum MSY’s</a:t>
                      </a:r>
                      <a:endParaRPr lang="en-US" sz="240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0" algn="ctr">
                        <a:spcBef>
                          <a:spcPts val="0"/>
                        </a:spcBef>
                        <a:spcAft>
                          <a:spcPts val="0"/>
                        </a:spcAft>
                      </a:pPr>
                      <a:r>
                        <a:rPr lang="en-US" sz="2400">
                          <a:effectLst/>
                        </a:rPr>
                        <a:t>0</a:t>
                      </a:r>
                      <a:endParaRPr lang="en-US" sz="240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0">
                        <a:spcBef>
                          <a:spcPts val="0"/>
                        </a:spcBef>
                        <a:spcAft>
                          <a:spcPts val="0"/>
                        </a:spcAft>
                      </a:pPr>
                      <a:r>
                        <a:rPr lang="en-US" sz="2400" dirty="0">
                          <a:effectLst/>
                        </a:rPr>
                        <a:t>15 MSY’s (Recompeting programs with 6 yrs. Of continuous funding may propose 18 MSY’s</a:t>
                      </a:r>
                      <a:endParaRPr lang="en-US" sz="2400" dirty="0">
                        <a:solidFill>
                          <a:srgbClr val="000000"/>
                        </a:solidFill>
                        <a:effectLst/>
                        <a:latin typeface="Times New Roman" panose="02020603050405020304" pitchFamily="18" charset="0"/>
                        <a:ea typeface="ヒラギノ角ゴ Pro W3"/>
                      </a:endParaRPr>
                    </a:p>
                  </a:txBody>
                  <a:tcPr marL="68580" marR="68580" marT="0" marB="0"/>
                </a:tc>
                <a:extLst>
                  <a:ext uri="{0D108BD9-81ED-4DB2-BD59-A6C34878D82A}">
                    <a16:rowId xmlns:a16="http://schemas.microsoft.com/office/drawing/2014/main" val="2201300009"/>
                  </a:ext>
                </a:extLst>
              </a:tr>
              <a:tr h="1778908">
                <a:tc>
                  <a:txBody>
                    <a:bodyPr/>
                    <a:lstStyle/>
                    <a:p>
                      <a:pPr marL="0" marR="0">
                        <a:spcBef>
                          <a:spcPts val="0"/>
                        </a:spcBef>
                        <a:spcAft>
                          <a:spcPts val="0"/>
                        </a:spcAft>
                      </a:pPr>
                      <a:r>
                        <a:rPr lang="en-US" sz="2400">
                          <a:effectLst/>
                        </a:rPr>
                        <a:t>Maximum Funding</a:t>
                      </a:r>
                      <a:endParaRPr lang="en-US" sz="240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0" algn="ctr">
                        <a:spcBef>
                          <a:spcPts val="0"/>
                        </a:spcBef>
                        <a:spcAft>
                          <a:spcPts val="0"/>
                        </a:spcAft>
                      </a:pPr>
                      <a:r>
                        <a:rPr lang="en-US" sz="2400">
                          <a:effectLst/>
                        </a:rPr>
                        <a:t>Up to $85,000</a:t>
                      </a:r>
                      <a:endParaRPr lang="en-US" sz="240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0">
                        <a:spcBef>
                          <a:spcPts val="0"/>
                        </a:spcBef>
                        <a:spcAft>
                          <a:spcPts val="0"/>
                        </a:spcAft>
                      </a:pPr>
                      <a:r>
                        <a:rPr lang="en-US" sz="2400" dirty="0">
                          <a:effectLst/>
                        </a:rPr>
                        <a:t>$378,000</a:t>
                      </a:r>
                      <a:r>
                        <a:rPr lang="en-US" sz="2400" baseline="0" dirty="0">
                          <a:effectLst/>
                        </a:rPr>
                        <a:t> (Recompeting programs with 6 yrs. Of continuous funding may apply for up to $453,600.</a:t>
                      </a:r>
                      <a:endParaRPr lang="en-US" sz="2400" dirty="0">
                        <a:solidFill>
                          <a:srgbClr val="000000"/>
                        </a:solidFill>
                        <a:effectLst/>
                        <a:latin typeface="Times New Roman" panose="02020603050405020304" pitchFamily="18" charset="0"/>
                        <a:ea typeface="ヒラギノ角ゴ Pro W3"/>
                      </a:endParaRPr>
                    </a:p>
                  </a:txBody>
                  <a:tcPr marL="68580" marR="68580" marT="0" marB="0"/>
                </a:tc>
                <a:extLst>
                  <a:ext uri="{0D108BD9-81ED-4DB2-BD59-A6C34878D82A}">
                    <a16:rowId xmlns:a16="http://schemas.microsoft.com/office/drawing/2014/main" val="3044713700"/>
                  </a:ext>
                </a:extLst>
              </a:tr>
              <a:tr h="975197">
                <a:tc>
                  <a:txBody>
                    <a:bodyPr/>
                    <a:lstStyle/>
                    <a:p>
                      <a:pPr marL="0" marR="0">
                        <a:spcBef>
                          <a:spcPts val="0"/>
                        </a:spcBef>
                        <a:spcAft>
                          <a:spcPts val="0"/>
                        </a:spcAft>
                      </a:pPr>
                      <a:r>
                        <a:rPr lang="en-US" sz="2400" dirty="0">
                          <a:effectLst/>
                        </a:rPr>
                        <a:t>Period of Performance</a:t>
                      </a:r>
                      <a:endParaRPr lang="en-US" sz="2400" dirty="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0" algn="ctr">
                        <a:spcBef>
                          <a:spcPts val="0"/>
                        </a:spcBef>
                        <a:spcAft>
                          <a:spcPts val="0"/>
                        </a:spcAft>
                      </a:pPr>
                      <a:r>
                        <a:rPr lang="en-US" sz="2400" dirty="0">
                          <a:effectLst/>
                        </a:rPr>
                        <a:t>One year – 9/1/25-8/31/26</a:t>
                      </a:r>
                      <a:endParaRPr lang="en-US" sz="2400" dirty="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0">
                        <a:spcBef>
                          <a:spcPts val="0"/>
                        </a:spcBef>
                        <a:spcAft>
                          <a:spcPts val="0"/>
                        </a:spcAft>
                      </a:pPr>
                      <a:r>
                        <a:rPr lang="en-US" sz="2400" dirty="0">
                          <a:effectLst/>
                        </a:rPr>
                        <a:t>Three years – 9/1/25 – 8/31/28*</a:t>
                      </a:r>
                      <a:endParaRPr lang="en-US" sz="2400" dirty="0">
                        <a:solidFill>
                          <a:srgbClr val="000000"/>
                        </a:solidFill>
                        <a:effectLst/>
                        <a:latin typeface="Times New Roman" panose="02020603050405020304" pitchFamily="18" charset="0"/>
                        <a:ea typeface="ヒラギノ角ゴ Pro W3"/>
                      </a:endParaRPr>
                    </a:p>
                  </a:txBody>
                  <a:tcPr marL="68580" marR="68580" marT="0" marB="0"/>
                </a:tc>
                <a:extLst>
                  <a:ext uri="{0D108BD9-81ED-4DB2-BD59-A6C34878D82A}">
                    <a16:rowId xmlns:a16="http://schemas.microsoft.com/office/drawing/2014/main" val="1701728501"/>
                  </a:ext>
                </a:extLst>
              </a:tr>
            </a:tbl>
          </a:graphicData>
        </a:graphic>
      </p:graphicFrame>
      <p:sp>
        <p:nvSpPr>
          <p:cNvPr id="3" name="Rectangle 1"/>
          <p:cNvSpPr>
            <a:spLocks noChangeArrowheads="1"/>
          </p:cNvSpPr>
          <p:nvPr/>
        </p:nvSpPr>
        <p:spPr bwMode="auto">
          <a:xfrm>
            <a:off x="457200" y="177043"/>
            <a:ext cx="7848599"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000000"/>
                </a:solidFill>
                <a:effectLst/>
                <a:ea typeface="ヒラギノ角ゴ Pro W3" charset="-128"/>
                <a:cs typeface="Times New Roman" panose="02020603050405020304" pitchFamily="18" charset="0"/>
              </a:rPr>
              <a:t>Estimated Award/Slot Amounts, MSY’s and</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000000"/>
                </a:solidFill>
                <a:effectLst/>
                <a:ea typeface="ヒラギノ角ゴ Pro W3" charset="-128"/>
                <a:cs typeface="Times New Roman" panose="02020603050405020304" pitchFamily="18" charset="0"/>
              </a:rPr>
              <a:t> Period of Performance</a:t>
            </a:r>
            <a:endParaRPr kumimoji="0" lang="en-US" altLang="en-US"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797554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1846996"/>
          </a:xfrm>
        </p:spPr>
        <p:txBody>
          <a:bodyPr>
            <a:normAutofit/>
          </a:bodyPr>
          <a:lstStyle/>
          <a:p>
            <a:pPr algn="ctr"/>
            <a:r>
              <a:rPr lang="en-US" b="1" dirty="0"/>
              <a:t>Electronic Application Submission in </a:t>
            </a:r>
            <a:r>
              <a:rPr lang="en-US" b="1" dirty="0" err="1"/>
              <a:t>eGrants</a:t>
            </a:r>
            <a:r>
              <a:rPr lang="en-US" dirty="0"/>
              <a:t/>
            </a:r>
            <a:br>
              <a:rPr lang="en-US" dirty="0"/>
            </a:br>
            <a:endParaRPr lang="en-US" dirty="0"/>
          </a:p>
        </p:txBody>
      </p:sp>
      <p:sp>
        <p:nvSpPr>
          <p:cNvPr id="3" name="Content Placeholder 2"/>
          <p:cNvSpPr>
            <a:spLocks noGrp="1"/>
          </p:cNvSpPr>
          <p:nvPr>
            <p:ph idx="1"/>
          </p:nvPr>
        </p:nvSpPr>
        <p:spPr>
          <a:xfrm>
            <a:off x="381000" y="1828800"/>
            <a:ext cx="8534399" cy="4495800"/>
          </a:xfrm>
        </p:spPr>
        <p:txBody>
          <a:bodyPr>
            <a:normAutofit lnSpcReduction="10000"/>
          </a:bodyPr>
          <a:lstStyle/>
          <a:p>
            <a:r>
              <a:rPr lang="en-US" dirty="0"/>
              <a:t>Applicants must submit applications electronically via </a:t>
            </a:r>
            <a:r>
              <a:rPr lang="en-US" u="sng" dirty="0" err="1">
                <a:hlinkClick r:id="rId3"/>
              </a:rPr>
              <a:t>eGrants</a:t>
            </a:r>
            <a:r>
              <a:rPr lang="en-US" dirty="0"/>
              <a:t>, AmeriCorps' web-based application system. AmeriCorps recommends that applicants create an </a:t>
            </a:r>
            <a:r>
              <a:rPr lang="en-US" dirty="0" err="1"/>
              <a:t>eGrants</a:t>
            </a:r>
            <a:r>
              <a:rPr lang="en-US" dirty="0"/>
              <a:t> account and begin the application at least three weeks before the deadline. Applicants should draft the application as a Word document, then copy and paste the text into the appropriate </a:t>
            </a:r>
            <a:r>
              <a:rPr lang="en-US" dirty="0" err="1"/>
              <a:t>eGrants</a:t>
            </a:r>
            <a:r>
              <a:rPr lang="en-US" dirty="0"/>
              <a:t> field no later than 10 days before the deadline.</a:t>
            </a:r>
          </a:p>
          <a:p>
            <a:r>
              <a:rPr lang="en-US" dirty="0"/>
              <a:t> The applicant’s authorized representative must be the person who submits the application. The authorized representative must use their own </a:t>
            </a:r>
            <a:r>
              <a:rPr lang="en-US" dirty="0" err="1"/>
              <a:t>eGrants</a:t>
            </a:r>
            <a:r>
              <a:rPr lang="en-US" dirty="0"/>
              <a:t> account to sign and submit the application. A copy of the governing body’s authorization for this official representative to sign must be on file in the applicant’s office.</a:t>
            </a:r>
          </a:p>
          <a:p>
            <a:r>
              <a:rPr lang="en-US" dirty="0"/>
              <a:t>Applicants should contact the AmeriCorps </a:t>
            </a:r>
            <a:r>
              <a:rPr lang="en-US" dirty="0" err="1"/>
              <a:t>eGrants</a:t>
            </a:r>
            <a:r>
              <a:rPr lang="en-US" dirty="0"/>
              <a:t> Hotline at (800) 942-2677 or via </a:t>
            </a:r>
            <a:r>
              <a:rPr lang="en-US" u="sng" dirty="0" err="1">
                <a:hlinkClick r:id="rId4"/>
              </a:rPr>
              <a:t>eGrants</a:t>
            </a:r>
            <a:r>
              <a:rPr lang="en-US" u="sng" dirty="0">
                <a:hlinkClick r:id="rId4"/>
              </a:rPr>
              <a:t> Questions</a:t>
            </a:r>
            <a:r>
              <a:rPr lang="en-US" dirty="0"/>
              <a:t> if they have a problem when they create an account, prepare, or submit the application. AmeriCorps support hours vary by time of year, please check the site.  </a:t>
            </a:r>
          </a:p>
          <a:p>
            <a:endParaRPr lang="en-US" dirty="0"/>
          </a:p>
        </p:txBody>
      </p:sp>
    </p:spTree>
    <p:extLst>
      <p:ext uri="{BB962C8B-B14F-4D97-AF65-F5344CB8AC3E}">
        <p14:creationId xmlns:p14="http://schemas.microsoft.com/office/powerpoint/2010/main" val="1330321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57200"/>
            <a:ext cx="4114800" cy="381000"/>
          </a:xfrm>
        </p:spPr>
        <p:txBody>
          <a:bodyPr anchor="t">
            <a:normAutofit fontScale="90000"/>
          </a:bodyPr>
          <a:lstStyle/>
          <a:p>
            <a:pPr algn="ctr"/>
            <a:r>
              <a:rPr lang="en-US" b="1" dirty="0"/>
              <a:t>Application Content </a:t>
            </a:r>
            <a:r>
              <a:rPr lang="en-US" dirty="0"/>
              <a:t/>
            </a:r>
            <a:br>
              <a:rPr lang="en-US" dirty="0"/>
            </a:br>
            <a:endParaRPr lang="en-US" dirty="0"/>
          </a:p>
        </p:txBody>
      </p:sp>
      <p:sp>
        <p:nvSpPr>
          <p:cNvPr id="3" name="Content Placeholder 2"/>
          <p:cNvSpPr>
            <a:spLocks noGrp="1"/>
          </p:cNvSpPr>
          <p:nvPr>
            <p:ph idx="1"/>
          </p:nvPr>
        </p:nvSpPr>
        <p:spPr>
          <a:xfrm>
            <a:off x="381000" y="1295400"/>
            <a:ext cx="8458200" cy="4876800"/>
          </a:xfrm>
        </p:spPr>
        <p:txBody>
          <a:bodyPr>
            <a:normAutofit/>
          </a:bodyPr>
          <a:lstStyle/>
          <a:p>
            <a:pPr marL="201168" lvl="1" indent="0">
              <a:buNone/>
            </a:pPr>
            <a:r>
              <a:rPr lang="en-US" sz="2000" b="1" dirty="0"/>
              <a:t>Complete applications must include the following elements</a:t>
            </a:r>
            <a:r>
              <a:rPr lang="en-US" sz="2000" dirty="0"/>
              <a:t>: </a:t>
            </a:r>
          </a:p>
          <a:p>
            <a:pPr lvl="1"/>
            <a:r>
              <a:rPr lang="en-US" sz="2000" dirty="0"/>
              <a:t>Standard Form 424 (SF-424</a:t>
            </a:r>
            <a:r>
              <a:rPr lang="en-US" sz="2000" b="1" dirty="0"/>
              <a:t>) Face Sheet</a:t>
            </a:r>
            <a:r>
              <a:rPr lang="en-US" sz="2000" dirty="0"/>
              <a:t>: This is automatically generated when applicants complete the data elements in the </a:t>
            </a:r>
            <a:r>
              <a:rPr lang="en-US" sz="2000" dirty="0" err="1"/>
              <a:t>eGrants</a:t>
            </a:r>
            <a:r>
              <a:rPr lang="en-US" sz="2000" dirty="0"/>
              <a:t> system. </a:t>
            </a:r>
          </a:p>
          <a:p>
            <a:pPr lvl="1"/>
            <a:r>
              <a:rPr lang="en-US" sz="2000" b="1" dirty="0"/>
              <a:t>Narrative Sections</a:t>
            </a:r>
            <a:r>
              <a:rPr lang="en-US" sz="2000" dirty="0"/>
              <a:t>: </a:t>
            </a:r>
          </a:p>
          <a:p>
            <a:pPr lvl="3"/>
            <a:r>
              <a:rPr lang="en-US" sz="1800" dirty="0"/>
              <a:t>Executive Summary: This is a brief description of the proposed program. </a:t>
            </a:r>
          </a:p>
          <a:p>
            <a:pPr lvl="3"/>
            <a:r>
              <a:rPr lang="en-US" sz="1800" dirty="0"/>
              <a:t>Program Design</a:t>
            </a:r>
          </a:p>
          <a:p>
            <a:pPr lvl="3"/>
            <a:r>
              <a:rPr lang="en-US" sz="1800" dirty="0"/>
              <a:t>Organizational Capability</a:t>
            </a:r>
          </a:p>
          <a:p>
            <a:pPr lvl="3"/>
            <a:r>
              <a:rPr lang="en-US" sz="1800" dirty="0"/>
              <a:t>Cost-Effectiveness &amp; Budget Adequacy</a:t>
            </a:r>
          </a:p>
          <a:p>
            <a:pPr lvl="1"/>
            <a:r>
              <a:rPr lang="en-US" sz="2000" b="1" dirty="0"/>
              <a:t>Logic Model </a:t>
            </a:r>
          </a:p>
          <a:p>
            <a:pPr lvl="1"/>
            <a:r>
              <a:rPr lang="en-US" sz="2000" b="1" dirty="0"/>
              <a:t>Performance Measures</a:t>
            </a:r>
          </a:p>
          <a:p>
            <a:pPr lvl="1"/>
            <a:r>
              <a:rPr lang="en-US" sz="2000" dirty="0"/>
              <a:t>Standard Form 424A </a:t>
            </a:r>
            <a:r>
              <a:rPr lang="en-US" sz="2000" b="1" dirty="0"/>
              <a:t>Budget</a:t>
            </a:r>
          </a:p>
          <a:p>
            <a:pPr lvl="1"/>
            <a:r>
              <a:rPr lang="en-US" sz="2000" dirty="0"/>
              <a:t>Continuation Changes – enter N/A in this field</a:t>
            </a:r>
          </a:p>
          <a:p>
            <a:pPr lvl="1"/>
            <a:r>
              <a:rPr lang="en-US" sz="2000" dirty="0"/>
              <a:t>Clarification – enter N/A in this field</a:t>
            </a:r>
          </a:p>
          <a:p>
            <a:pPr lvl="1"/>
            <a:r>
              <a:rPr lang="en-US" sz="2000" dirty="0"/>
              <a:t>Authorization, Assurances, and Certifications  </a:t>
            </a:r>
          </a:p>
          <a:p>
            <a:endParaRPr lang="en-US" dirty="0"/>
          </a:p>
        </p:txBody>
      </p:sp>
    </p:spTree>
    <p:extLst>
      <p:ext uri="{BB962C8B-B14F-4D97-AF65-F5344CB8AC3E}">
        <p14:creationId xmlns:p14="http://schemas.microsoft.com/office/powerpoint/2010/main" val="3203225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2A51FBC-A333-433D-97B9-FE05BA1D9DD2}"/>
              </a:ext>
            </a:extLst>
          </p:cNvPr>
          <p:cNvSpPr txBox="1"/>
          <p:nvPr/>
        </p:nvSpPr>
        <p:spPr>
          <a:xfrm>
            <a:off x="533400" y="228600"/>
            <a:ext cx="4572000" cy="830997"/>
          </a:xfrm>
          <a:prstGeom prst="rect">
            <a:avLst/>
          </a:prstGeom>
          <a:noFill/>
        </p:spPr>
        <p:txBody>
          <a:bodyPr wrap="square">
            <a:spAutoFit/>
          </a:bodyPr>
          <a:lstStyle/>
          <a:p>
            <a:pPr algn="ctr"/>
            <a:r>
              <a:rPr kumimoji="0" lang="en-US" sz="4800" b="0" i="0" u="none" strike="noStrike" kern="1200" cap="none" spc="-5" normalizeH="0" baseline="0" noProof="0" dirty="0">
                <a:ln>
                  <a:noFill/>
                </a:ln>
                <a:solidFill>
                  <a:srgbClr val="000000">
                    <a:lumMod val="75000"/>
                    <a:lumOff val="25000"/>
                  </a:srgbClr>
                </a:solidFill>
                <a:effectLst/>
                <a:uLnTx/>
                <a:uFillTx/>
                <a:latin typeface="Calibri Light" panose="020F0302020204030204"/>
                <a:ea typeface="+mj-ea"/>
                <a:cs typeface="+mj-cs"/>
              </a:rPr>
              <a:t>Page</a:t>
            </a:r>
            <a:r>
              <a:rPr kumimoji="0" lang="en-US" sz="4800" b="0" i="0" u="none" strike="noStrike" kern="1200" cap="none" spc="-65" normalizeH="0" baseline="0" noProof="0" dirty="0">
                <a:ln>
                  <a:noFill/>
                </a:ln>
                <a:solidFill>
                  <a:srgbClr val="000000">
                    <a:lumMod val="75000"/>
                    <a:lumOff val="25000"/>
                  </a:srgbClr>
                </a:solidFill>
                <a:effectLst/>
                <a:uLnTx/>
                <a:uFillTx/>
                <a:latin typeface="Calibri Light" panose="020F0302020204030204"/>
                <a:ea typeface="+mj-ea"/>
                <a:cs typeface="+mj-cs"/>
              </a:rPr>
              <a:t> </a:t>
            </a:r>
            <a:r>
              <a:rPr kumimoji="0" lang="en-US" sz="4800" b="0" i="0" u="none" strike="noStrike" kern="1200" cap="none" spc="-5" normalizeH="0" baseline="0" noProof="0" dirty="0">
                <a:ln>
                  <a:noFill/>
                </a:ln>
                <a:solidFill>
                  <a:srgbClr val="000000">
                    <a:lumMod val="75000"/>
                    <a:lumOff val="25000"/>
                  </a:srgbClr>
                </a:solidFill>
                <a:effectLst/>
                <a:uLnTx/>
                <a:uFillTx/>
                <a:latin typeface="Calibri Light" panose="020F0302020204030204"/>
                <a:ea typeface="+mj-ea"/>
                <a:cs typeface="+mj-cs"/>
              </a:rPr>
              <a:t>Limitations</a:t>
            </a:r>
            <a:endParaRPr lang="en-US" dirty="0"/>
          </a:p>
        </p:txBody>
      </p:sp>
      <p:sp>
        <p:nvSpPr>
          <p:cNvPr id="5" name="TextBox 4">
            <a:extLst>
              <a:ext uri="{FF2B5EF4-FFF2-40B4-BE49-F238E27FC236}">
                <a16:creationId xmlns:a16="http://schemas.microsoft.com/office/drawing/2014/main" id="{F01479EA-740A-4C2B-B4EF-3F8EB4E9A9CF}"/>
              </a:ext>
            </a:extLst>
          </p:cNvPr>
          <p:cNvSpPr txBox="1"/>
          <p:nvPr/>
        </p:nvSpPr>
        <p:spPr>
          <a:xfrm>
            <a:off x="266700" y="1059597"/>
            <a:ext cx="8610600" cy="5311711"/>
          </a:xfrm>
          <a:prstGeom prst="rect">
            <a:avLst/>
          </a:prstGeom>
          <a:noFill/>
        </p:spPr>
        <p:txBody>
          <a:bodyPr wrap="square">
            <a:spAutoFit/>
          </a:bodyPr>
          <a:lstStyle/>
          <a:p>
            <a:pPr marL="299085" indent="-287020">
              <a:lnSpc>
                <a:spcPts val="3080"/>
              </a:lnSpc>
              <a:spcBef>
                <a:spcPts val="100"/>
              </a:spcBef>
              <a:buClr>
                <a:srgbClr val="8D1414"/>
              </a:buClr>
              <a:buSzPct val="144444"/>
              <a:buFont typeface="Arial"/>
              <a:buChar char="•"/>
              <a:tabLst>
                <a:tab pos="299720" algn="l"/>
              </a:tabLst>
            </a:pPr>
            <a:r>
              <a:rPr lang="en-US" sz="2400" spc="-5" dirty="0">
                <a:latin typeface="Corbel"/>
                <a:cs typeface="Corbel"/>
              </a:rPr>
              <a:t>There</a:t>
            </a:r>
            <a:r>
              <a:rPr lang="en-US" sz="2400" spc="-30" dirty="0">
                <a:latin typeface="Corbel"/>
                <a:cs typeface="Corbel"/>
              </a:rPr>
              <a:t> </a:t>
            </a:r>
            <a:r>
              <a:rPr lang="en-US" sz="2400" spc="-5" dirty="0">
                <a:latin typeface="Corbel"/>
                <a:cs typeface="Corbel"/>
              </a:rPr>
              <a:t>are</a:t>
            </a:r>
            <a:r>
              <a:rPr lang="en-US" sz="2400" dirty="0">
                <a:latin typeface="Corbel"/>
                <a:cs typeface="Corbel"/>
              </a:rPr>
              <a:t> </a:t>
            </a:r>
            <a:r>
              <a:rPr lang="en-US" sz="2400" spc="-5" dirty="0">
                <a:latin typeface="Corbel"/>
                <a:cs typeface="Corbel"/>
              </a:rPr>
              <a:t>two sections with mandatory page limits: </a:t>
            </a:r>
            <a:r>
              <a:rPr lang="en-US" sz="2400" b="1" dirty="0">
                <a:latin typeface="Corbel"/>
                <a:cs typeface="Corbel"/>
              </a:rPr>
              <a:t>Narrative</a:t>
            </a:r>
            <a:r>
              <a:rPr lang="en-US" sz="2400" b="1" spc="-15" dirty="0">
                <a:latin typeface="Corbel"/>
                <a:cs typeface="Corbel"/>
              </a:rPr>
              <a:t> </a:t>
            </a:r>
            <a:r>
              <a:rPr lang="en-US" sz="2400" spc="-5" dirty="0">
                <a:latin typeface="Corbel"/>
                <a:cs typeface="Corbel"/>
              </a:rPr>
              <a:t>and</a:t>
            </a:r>
            <a:r>
              <a:rPr lang="en-US" sz="2400" spc="-10" dirty="0">
                <a:latin typeface="Corbel"/>
                <a:cs typeface="Corbel"/>
              </a:rPr>
              <a:t> </a:t>
            </a:r>
            <a:r>
              <a:rPr lang="en-US" sz="2400" b="1" dirty="0">
                <a:latin typeface="Corbel"/>
                <a:cs typeface="Corbel"/>
              </a:rPr>
              <a:t>Logic</a:t>
            </a:r>
            <a:r>
              <a:rPr lang="en-US" sz="2400" b="1" spc="-20" dirty="0">
                <a:latin typeface="Corbel"/>
                <a:cs typeface="Corbel"/>
              </a:rPr>
              <a:t> </a:t>
            </a:r>
            <a:r>
              <a:rPr lang="en-US" sz="2400" b="1" spc="-5" dirty="0">
                <a:latin typeface="Corbel"/>
                <a:cs typeface="Corbel"/>
              </a:rPr>
              <a:t>Model</a:t>
            </a:r>
            <a:r>
              <a:rPr lang="en-US" sz="1800" b="1" spc="-5" dirty="0">
                <a:latin typeface="Corbel"/>
                <a:cs typeface="Corbel"/>
              </a:rPr>
              <a:t>.</a:t>
            </a:r>
            <a:endParaRPr lang="en-US" sz="1800" dirty="0">
              <a:latin typeface="Corbel"/>
              <a:cs typeface="Corbel"/>
            </a:endParaRPr>
          </a:p>
          <a:p>
            <a:pPr marL="299085" marR="1124585" indent="-287020">
              <a:lnSpc>
                <a:spcPts val="2920"/>
              </a:lnSpc>
              <a:spcBef>
                <a:spcPts val="1285"/>
              </a:spcBef>
              <a:buClr>
                <a:srgbClr val="8D1414"/>
              </a:buClr>
              <a:buSzPct val="144444"/>
              <a:buFont typeface="Arial"/>
              <a:buChar char="•"/>
              <a:tabLst>
                <a:tab pos="299720" algn="l"/>
              </a:tabLst>
            </a:pPr>
            <a:r>
              <a:rPr lang="en-US" sz="1800" spc="-5" dirty="0">
                <a:latin typeface="Corbel"/>
                <a:cs typeface="Corbel"/>
              </a:rPr>
              <a:t>Applications </a:t>
            </a:r>
            <a:r>
              <a:rPr lang="en-US" sz="1800" spc="-10" dirty="0">
                <a:latin typeface="Corbel"/>
                <a:cs typeface="Corbel"/>
              </a:rPr>
              <a:t>must </a:t>
            </a:r>
            <a:r>
              <a:rPr lang="en-US" sz="1800" spc="-5" dirty="0">
                <a:latin typeface="Corbel"/>
                <a:cs typeface="Corbel"/>
              </a:rPr>
              <a:t>not exceed </a:t>
            </a:r>
            <a:r>
              <a:rPr lang="en-US" sz="1800" b="1" dirty="0">
                <a:latin typeface="Corbel"/>
                <a:cs typeface="Corbel"/>
              </a:rPr>
              <a:t>11 </a:t>
            </a:r>
            <a:r>
              <a:rPr lang="en-US" sz="1800" b="1" spc="-5" dirty="0">
                <a:latin typeface="Corbel"/>
                <a:cs typeface="Corbel"/>
              </a:rPr>
              <a:t>pages </a:t>
            </a:r>
            <a:r>
              <a:rPr lang="en-US" sz="1800" spc="-5" dirty="0">
                <a:latin typeface="Corbel"/>
                <a:cs typeface="Corbel"/>
              </a:rPr>
              <a:t>(double-spaced) </a:t>
            </a:r>
            <a:r>
              <a:rPr lang="en-US" sz="1800" dirty="0">
                <a:latin typeface="Corbel"/>
                <a:cs typeface="Corbel"/>
              </a:rPr>
              <a:t>for </a:t>
            </a:r>
            <a:r>
              <a:rPr lang="en-US" sz="1800" spc="-5" dirty="0">
                <a:latin typeface="Corbel"/>
                <a:cs typeface="Corbel"/>
              </a:rPr>
              <a:t>the Narrative</a:t>
            </a:r>
            <a:r>
              <a:rPr lang="en-US" sz="1800" spc="-20" dirty="0">
                <a:latin typeface="Corbel"/>
                <a:cs typeface="Corbel"/>
              </a:rPr>
              <a:t> </a:t>
            </a:r>
          </a:p>
          <a:p>
            <a:pPr marL="299085" marR="1124585" indent="-287020">
              <a:lnSpc>
                <a:spcPts val="2920"/>
              </a:lnSpc>
              <a:spcBef>
                <a:spcPts val="1285"/>
              </a:spcBef>
              <a:buClr>
                <a:srgbClr val="8D1414"/>
              </a:buClr>
              <a:buSzPct val="144444"/>
              <a:buFont typeface="Arial"/>
              <a:buChar char="•"/>
              <a:tabLst>
                <a:tab pos="299720" algn="l"/>
              </a:tabLst>
            </a:pPr>
            <a:r>
              <a:rPr lang="en-US" sz="1800" dirty="0"/>
              <a:t>	</a:t>
            </a:r>
            <a:r>
              <a:rPr lang="en-US" sz="1800" spc="-5" dirty="0">
                <a:latin typeface="Corbel"/>
                <a:cs typeface="Corbel"/>
              </a:rPr>
              <a:t>In</a:t>
            </a:r>
            <a:r>
              <a:rPr lang="en-US" sz="1800" spc="-20" dirty="0">
                <a:latin typeface="Corbel"/>
                <a:cs typeface="Corbel"/>
              </a:rPr>
              <a:t> </a:t>
            </a:r>
            <a:r>
              <a:rPr lang="en-US" sz="1800" spc="-5" dirty="0">
                <a:latin typeface="Corbel"/>
                <a:cs typeface="Corbel"/>
              </a:rPr>
              <a:t>determining</a:t>
            </a:r>
            <a:r>
              <a:rPr lang="en-US" sz="1800" spc="30" dirty="0">
                <a:latin typeface="Corbel"/>
                <a:cs typeface="Corbel"/>
              </a:rPr>
              <a:t> </a:t>
            </a:r>
            <a:r>
              <a:rPr lang="en-US" sz="1800" spc="-5" dirty="0">
                <a:latin typeface="Corbel"/>
                <a:cs typeface="Corbel"/>
              </a:rPr>
              <a:t>whether</a:t>
            </a:r>
            <a:r>
              <a:rPr lang="en-US" sz="1800" spc="10" dirty="0">
                <a:latin typeface="Corbel"/>
                <a:cs typeface="Corbel"/>
              </a:rPr>
              <a:t> </a:t>
            </a:r>
            <a:r>
              <a:rPr lang="en-US" sz="1800" dirty="0">
                <a:latin typeface="Corbel"/>
                <a:cs typeface="Corbel"/>
              </a:rPr>
              <a:t>an</a:t>
            </a:r>
            <a:r>
              <a:rPr lang="en-US" sz="1800" spc="-10" dirty="0">
                <a:latin typeface="Corbel"/>
                <a:cs typeface="Corbel"/>
              </a:rPr>
              <a:t> </a:t>
            </a:r>
            <a:r>
              <a:rPr lang="en-US" sz="1800" spc="-5" dirty="0">
                <a:latin typeface="Corbel"/>
                <a:cs typeface="Corbel"/>
              </a:rPr>
              <a:t>application</a:t>
            </a:r>
            <a:r>
              <a:rPr lang="en-US" sz="1800" spc="15" dirty="0">
                <a:latin typeface="Corbel"/>
                <a:cs typeface="Corbel"/>
              </a:rPr>
              <a:t> </a:t>
            </a:r>
            <a:r>
              <a:rPr lang="en-US" sz="1800" spc="-5" dirty="0">
                <a:latin typeface="Corbel"/>
                <a:cs typeface="Corbel"/>
              </a:rPr>
              <a:t>complies</a:t>
            </a:r>
            <a:r>
              <a:rPr lang="en-US" sz="1800" dirty="0">
                <a:latin typeface="Corbel"/>
                <a:cs typeface="Corbel"/>
              </a:rPr>
              <a:t> </a:t>
            </a:r>
            <a:r>
              <a:rPr lang="en-US" sz="1800" spc="-5" dirty="0">
                <a:latin typeface="Corbel"/>
                <a:cs typeface="Corbel"/>
              </a:rPr>
              <a:t>with</a:t>
            </a:r>
            <a:r>
              <a:rPr lang="en-US" sz="1800" spc="15" dirty="0">
                <a:latin typeface="Corbel"/>
                <a:cs typeface="Corbel"/>
              </a:rPr>
              <a:t> </a:t>
            </a:r>
            <a:r>
              <a:rPr lang="en-US" sz="1800" spc="-5" dirty="0">
                <a:latin typeface="Corbel"/>
                <a:cs typeface="Corbel"/>
              </a:rPr>
              <a:t>page </a:t>
            </a:r>
            <a:r>
              <a:rPr lang="en-US" sz="1800" spc="-465" dirty="0">
                <a:latin typeface="Corbel"/>
                <a:cs typeface="Corbel"/>
              </a:rPr>
              <a:t> </a:t>
            </a:r>
            <a:r>
              <a:rPr lang="en-US" sz="1800" spc="-5" dirty="0">
                <a:latin typeface="Corbel"/>
                <a:cs typeface="Corbel"/>
              </a:rPr>
              <a:t>limits, </a:t>
            </a:r>
            <a:r>
              <a:rPr lang="en-US" sz="1800" spc="-10" dirty="0">
                <a:latin typeface="Corbel"/>
                <a:cs typeface="Corbel"/>
              </a:rPr>
              <a:t>the </a:t>
            </a:r>
            <a:r>
              <a:rPr lang="en-US" sz="1800" spc="-5" dirty="0">
                <a:latin typeface="Corbel"/>
                <a:cs typeface="Corbel"/>
              </a:rPr>
              <a:t>Commission will count </a:t>
            </a:r>
            <a:r>
              <a:rPr lang="en-US" sz="1800" spc="-10" dirty="0">
                <a:latin typeface="Corbel"/>
                <a:cs typeface="Corbel"/>
              </a:rPr>
              <a:t>the </a:t>
            </a:r>
            <a:r>
              <a:rPr lang="en-US" sz="1800" spc="-5" dirty="0">
                <a:latin typeface="Corbel"/>
                <a:cs typeface="Corbel"/>
              </a:rPr>
              <a:t>following </a:t>
            </a:r>
            <a:r>
              <a:rPr lang="en-US" sz="1800" dirty="0">
                <a:latin typeface="Corbel"/>
                <a:cs typeface="Corbel"/>
              </a:rPr>
              <a:t>for </a:t>
            </a:r>
            <a:r>
              <a:rPr lang="en-US" sz="1800" spc="-10" dirty="0">
                <a:latin typeface="Corbel"/>
                <a:cs typeface="Corbel"/>
              </a:rPr>
              <a:t>the </a:t>
            </a:r>
            <a:r>
              <a:rPr lang="en-US" sz="1800" b="1" spc="-5" dirty="0">
                <a:latin typeface="Corbel"/>
                <a:cs typeface="Corbel"/>
              </a:rPr>
              <a:t>N</a:t>
            </a:r>
            <a:r>
              <a:rPr lang="en-US" sz="1800" b="1" dirty="0">
                <a:latin typeface="Corbel"/>
                <a:cs typeface="Corbel"/>
              </a:rPr>
              <a:t>arrative:</a:t>
            </a:r>
            <a:endParaRPr lang="en-US" sz="1800" dirty="0">
              <a:latin typeface="Corbel"/>
              <a:cs typeface="Corbel"/>
            </a:endParaRPr>
          </a:p>
          <a:p>
            <a:pPr marL="299085" marR="141605" indent="-287020">
              <a:lnSpc>
                <a:spcPts val="2590"/>
              </a:lnSpc>
              <a:spcBef>
                <a:spcPts val="1185"/>
              </a:spcBef>
              <a:buClr>
                <a:srgbClr val="8D1414"/>
              </a:buClr>
              <a:buSzPct val="143750"/>
              <a:buFont typeface="Arial"/>
              <a:buChar char="•"/>
              <a:tabLst>
                <a:tab pos="299720" algn="l"/>
              </a:tabLst>
            </a:pPr>
            <a:r>
              <a:rPr lang="en-US" sz="1800" spc="-5" dirty="0">
                <a:latin typeface="Corbel"/>
                <a:cs typeface="Corbel"/>
              </a:rPr>
              <a:t>The </a:t>
            </a:r>
            <a:r>
              <a:rPr lang="en-US" sz="1800" spc="-10" dirty="0">
                <a:latin typeface="Corbel"/>
                <a:cs typeface="Corbel"/>
              </a:rPr>
              <a:t>application’s </a:t>
            </a:r>
            <a:r>
              <a:rPr lang="en-US" sz="1800" spc="-5" dirty="0">
                <a:latin typeface="Corbel"/>
                <a:cs typeface="Corbel"/>
              </a:rPr>
              <a:t>Executive </a:t>
            </a:r>
            <a:r>
              <a:rPr lang="en-US" sz="1800" spc="-15" dirty="0">
                <a:latin typeface="Corbel"/>
                <a:cs typeface="Corbel"/>
              </a:rPr>
              <a:t>Summary, </a:t>
            </a:r>
            <a:r>
              <a:rPr lang="en-US" sz="1800" spc="-5" dirty="0">
                <a:latin typeface="Corbel"/>
                <a:cs typeface="Corbel"/>
              </a:rPr>
              <a:t>SF 424 </a:t>
            </a:r>
            <a:r>
              <a:rPr lang="en-US" sz="1800" spc="-5" dirty="0" err="1">
                <a:latin typeface="Corbel"/>
                <a:cs typeface="Corbel"/>
              </a:rPr>
              <a:t>Facesheet</a:t>
            </a:r>
            <a:r>
              <a:rPr lang="en-US" sz="1800" spc="-5" dirty="0">
                <a:latin typeface="Corbel"/>
                <a:cs typeface="Corbel"/>
              </a:rPr>
              <a:t>, </a:t>
            </a:r>
            <a:r>
              <a:rPr lang="en-US" sz="1800" spc="-10" dirty="0">
                <a:latin typeface="Corbel"/>
                <a:cs typeface="Corbel"/>
              </a:rPr>
              <a:t>and </a:t>
            </a:r>
            <a:r>
              <a:rPr lang="en-US" sz="1800" spc="-470" dirty="0">
                <a:latin typeface="Corbel"/>
                <a:cs typeface="Corbel"/>
              </a:rPr>
              <a:t> </a:t>
            </a:r>
            <a:r>
              <a:rPr lang="en-US" sz="1800" spc="-5" dirty="0">
                <a:latin typeface="Corbel"/>
                <a:cs typeface="Corbel"/>
              </a:rPr>
              <a:t>The Narrative</a:t>
            </a:r>
            <a:r>
              <a:rPr lang="en-US" sz="1800" spc="25" dirty="0">
                <a:latin typeface="Corbel"/>
                <a:cs typeface="Corbel"/>
              </a:rPr>
              <a:t> </a:t>
            </a:r>
            <a:r>
              <a:rPr lang="en-US" sz="1800" spc="-5" dirty="0">
                <a:latin typeface="Corbel"/>
                <a:cs typeface="Corbel"/>
              </a:rPr>
              <a:t>portions</a:t>
            </a:r>
            <a:r>
              <a:rPr lang="en-US" sz="1800" dirty="0">
                <a:latin typeface="Corbel"/>
                <a:cs typeface="Corbel"/>
              </a:rPr>
              <a:t> </a:t>
            </a:r>
            <a:r>
              <a:rPr lang="en-US" sz="1800" spc="-5" dirty="0">
                <a:latin typeface="Corbel"/>
                <a:cs typeface="Corbel"/>
              </a:rPr>
              <a:t>contained</a:t>
            </a:r>
            <a:r>
              <a:rPr lang="en-US" sz="1800" spc="5" dirty="0">
                <a:latin typeface="Corbel"/>
                <a:cs typeface="Corbel"/>
              </a:rPr>
              <a:t> </a:t>
            </a:r>
            <a:r>
              <a:rPr lang="en-US" sz="1800" spc="-5" dirty="0">
                <a:latin typeface="Corbel"/>
                <a:cs typeface="Corbel"/>
              </a:rPr>
              <a:t>in </a:t>
            </a:r>
            <a:r>
              <a:rPr lang="en-US" sz="1800" spc="-10" dirty="0">
                <a:latin typeface="Corbel"/>
                <a:cs typeface="Corbel"/>
              </a:rPr>
              <a:t>the</a:t>
            </a:r>
            <a:r>
              <a:rPr lang="en-US" sz="1800" spc="15" dirty="0">
                <a:latin typeface="Corbel"/>
                <a:cs typeface="Corbel"/>
              </a:rPr>
              <a:t> </a:t>
            </a:r>
            <a:r>
              <a:rPr lang="en-US" sz="1800" spc="-5" dirty="0">
                <a:latin typeface="Corbel"/>
                <a:cs typeface="Corbel"/>
              </a:rPr>
              <a:t>Program</a:t>
            </a:r>
            <a:r>
              <a:rPr lang="en-US" sz="1800" spc="-15" dirty="0">
                <a:latin typeface="Corbel"/>
                <a:cs typeface="Corbel"/>
              </a:rPr>
              <a:t> </a:t>
            </a:r>
            <a:r>
              <a:rPr lang="en-US" sz="1800" spc="-5" dirty="0">
                <a:latin typeface="Corbel"/>
                <a:cs typeface="Corbel"/>
              </a:rPr>
              <a:t>Design, </a:t>
            </a:r>
            <a:r>
              <a:rPr lang="en-US" sz="1800" dirty="0">
                <a:latin typeface="Corbel"/>
                <a:cs typeface="Corbel"/>
              </a:rPr>
              <a:t> </a:t>
            </a:r>
            <a:r>
              <a:rPr lang="en-US" sz="1800" spc="-5" dirty="0">
                <a:latin typeface="Corbel"/>
                <a:cs typeface="Corbel"/>
              </a:rPr>
              <a:t>Organizational </a:t>
            </a:r>
            <a:r>
              <a:rPr lang="en-US" sz="1800" spc="-15" dirty="0">
                <a:latin typeface="Corbel"/>
                <a:cs typeface="Corbel"/>
              </a:rPr>
              <a:t>Capacity, </a:t>
            </a:r>
            <a:r>
              <a:rPr lang="en-US" sz="1800" spc="-5" dirty="0">
                <a:latin typeface="Corbel"/>
                <a:cs typeface="Corbel"/>
              </a:rPr>
              <a:t>and </a:t>
            </a:r>
            <a:r>
              <a:rPr lang="en-US" sz="1800" dirty="0">
                <a:latin typeface="Corbel"/>
                <a:cs typeface="Corbel"/>
              </a:rPr>
              <a:t>Cost </a:t>
            </a:r>
            <a:r>
              <a:rPr lang="en-US" sz="1800" spc="-5" dirty="0">
                <a:latin typeface="Corbel"/>
                <a:cs typeface="Corbel"/>
              </a:rPr>
              <a:t>Effectiveness and </a:t>
            </a:r>
            <a:r>
              <a:rPr lang="en-US" sz="1800" dirty="0">
                <a:latin typeface="Corbel"/>
                <a:cs typeface="Corbel"/>
              </a:rPr>
              <a:t>Budget </a:t>
            </a:r>
            <a:r>
              <a:rPr lang="en-US" sz="1800" spc="5" dirty="0">
                <a:latin typeface="Corbel"/>
                <a:cs typeface="Corbel"/>
              </a:rPr>
              <a:t> </a:t>
            </a:r>
            <a:r>
              <a:rPr lang="en-US" sz="1800" dirty="0">
                <a:latin typeface="Corbel"/>
                <a:cs typeface="Corbel"/>
              </a:rPr>
              <a:t>Adequacy</a:t>
            </a:r>
            <a:r>
              <a:rPr lang="en-US" sz="1800" spc="-20" dirty="0">
                <a:latin typeface="Corbel"/>
                <a:cs typeface="Corbel"/>
              </a:rPr>
              <a:t> </a:t>
            </a:r>
            <a:r>
              <a:rPr lang="en-US" sz="1800" spc="-5" dirty="0">
                <a:latin typeface="Corbel"/>
                <a:cs typeface="Corbel"/>
              </a:rPr>
              <a:t>sections</a:t>
            </a:r>
            <a:r>
              <a:rPr lang="en-US" sz="1800" dirty="0">
                <a:latin typeface="Corbel"/>
                <a:cs typeface="Corbel"/>
              </a:rPr>
              <a:t> of</a:t>
            </a:r>
            <a:r>
              <a:rPr lang="en-US" sz="1800" spc="-10" dirty="0">
                <a:latin typeface="Corbel"/>
                <a:cs typeface="Corbel"/>
              </a:rPr>
              <a:t> the</a:t>
            </a:r>
            <a:r>
              <a:rPr lang="en-US" sz="1800" spc="5" dirty="0">
                <a:latin typeface="Corbel"/>
                <a:cs typeface="Corbel"/>
              </a:rPr>
              <a:t> </a:t>
            </a:r>
            <a:r>
              <a:rPr lang="en-US" sz="1800" spc="-5" dirty="0">
                <a:latin typeface="Corbel"/>
                <a:cs typeface="Corbel"/>
              </a:rPr>
              <a:t>application.</a:t>
            </a:r>
            <a:endParaRPr lang="en-US" sz="1800" dirty="0">
              <a:latin typeface="Corbel"/>
              <a:cs typeface="Corbel"/>
            </a:endParaRPr>
          </a:p>
          <a:p>
            <a:pPr marL="299085" marR="5080" indent="-287020">
              <a:lnSpc>
                <a:spcPts val="2590"/>
              </a:lnSpc>
              <a:spcBef>
                <a:spcPts val="1180"/>
              </a:spcBef>
              <a:buClr>
                <a:srgbClr val="8D1414"/>
              </a:buClr>
              <a:buSzPct val="143750"/>
              <a:buFont typeface="Arial"/>
              <a:buChar char="•"/>
              <a:tabLst>
                <a:tab pos="299720" algn="l"/>
              </a:tabLst>
            </a:pPr>
            <a:r>
              <a:rPr lang="en-US" sz="1800" spc="-5" dirty="0">
                <a:latin typeface="Corbel"/>
                <a:cs typeface="Corbel"/>
              </a:rPr>
              <a:t>The </a:t>
            </a:r>
            <a:r>
              <a:rPr lang="en-US" sz="1800" spc="-5" dirty="0" err="1">
                <a:latin typeface="Corbel"/>
                <a:cs typeface="Corbel"/>
              </a:rPr>
              <a:t>Cormmission</a:t>
            </a:r>
            <a:r>
              <a:rPr lang="en-US" sz="1800" spc="-5" dirty="0">
                <a:latin typeface="Corbel"/>
                <a:cs typeface="Corbel"/>
              </a:rPr>
              <a:t> strongly </a:t>
            </a:r>
            <a:r>
              <a:rPr lang="en-US" sz="1800" dirty="0">
                <a:latin typeface="Corbel"/>
                <a:cs typeface="Corbel"/>
              </a:rPr>
              <a:t>encourages </a:t>
            </a:r>
            <a:r>
              <a:rPr lang="en-US" sz="1800" spc="-5" dirty="0">
                <a:latin typeface="Corbel"/>
                <a:cs typeface="Corbel"/>
              </a:rPr>
              <a:t>applicants to print </a:t>
            </a:r>
            <a:r>
              <a:rPr lang="en-US" sz="1800" dirty="0">
                <a:latin typeface="Corbel"/>
                <a:cs typeface="Corbel"/>
              </a:rPr>
              <a:t>out </a:t>
            </a:r>
            <a:r>
              <a:rPr lang="en-US" sz="1800" spc="-10" dirty="0">
                <a:latin typeface="Corbel"/>
                <a:cs typeface="Corbel"/>
              </a:rPr>
              <a:t>the</a:t>
            </a:r>
            <a:r>
              <a:rPr lang="en-US" sz="1800" spc="15" dirty="0">
                <a:latin typeface="Corbel"/>
                <a:cs typeface="Corbel"/>
              </a:rPr>
              <a:t> </a:t>
            </a:r>
            <a:r>
              <a:rPr lang="en-US" sz="1800" spc="-5" dirty="0">
                <a:latin typeface="Corbel"/>
                <a:cs typeface="Corbel"/>
              </a:rPr>
              <a:t>application</a:t>
            </a:r>
            <a:r>
              <a:rPr lang="en-US" sz="1800" spc="20" dirty="0">
                <a:latin typeface="Corbel"/>
                <a:cs typeface="Corbel"/>
              </a:rPr>
              <a:t> </a:t>
            </a:r>
            <a:r>
              <a:rPr lang="en-US" sz="1800" dirty="0">
                <a:latin typeface="Corbel"/>
                <a:cs typeface="Corbel"/>
              </a:rPr>
              <a:t>from</a:t>
            </a:r>
            <a:r>
              <a:rPr lang="en-US" sz="1800" spc="-25" dirty="0">
                <a:latin typeface="Corbel"/>
                <a:cs typeface="Corbel"/>
              </a:rPr>
              <a:t> </a:t>
            </a:r>
            <a:r>
              <a:rPr lang="en-US" sz="1800" spc="-10" dirty="0">
                <a:latin typeface="Corbel"/>
                <a:cs typeface="Corbel"/>
              </a:rPr>
              <a:t>the</a:t>
            </a:r>
            <a:r>
              <a:rPr lang="en-US" sz="1800" spc="5" dirty="0">
                <a:latin typeface="Corbel"/>
                <a:cs typeface="Corbel"/>
              </a:rPr>
              <a:t> </a:t>
            </a:r>
            <a:r>
              <a:rPr lang="en-US" sz="1800" spc="-10" dirty="0">
                <a:latin typeface="Corbel"/>
                <a:cs typeface="Corbel"/>
              </a:rPr>
              <a:t>“</a:t>
            </a:r>
            <a:r>
              <a:rPr lang="en-US" sz="1800" b="1" spc="-10" dirty="0">
                <a:latin typeface="Corbel"/>
                <a:cs typeface="Corbel"/>
              </a:rPr>
              <a:t>Review”</a:t>
            </a:r>
            <a:r>
              <a:rPr lang="en-US" sz="1800" b="1" spc="-40" dirty="0">
                <a:latin typeface="Corbel"/>
                <a:cs typeface="Corbel"/>
              </a:rPr>
              <a:t> </a:t>
            </a:r>
            <a:r>
              <a:rPr lang="en-US" sz="1800" spc="-5" dirty="0">
                <a:latin typeface="Corbel"/>
                <a:cs typeface="Corbel"/>
              </a:rPr>
              <a:t>tab</a:t>
            </a:r>
            <a:r>
              <a:rPr lang="en-US" sz="1800" dirty="0">
                <a:latin typeface="Corbel"/>
                <a:cs typeface="Corbel"/>
              </a:rPr>
              <a:t> </a:t>
            </a:r>
            <a:r>
              <a:rPr lang="en-US" sz="1800" spc="-5" dirty="0">
                <a:latin typeface="Corbel"/>
                <a:cs typeface="Corbel"/>
              </a:rPr>
              <a:t>prior to submission</a:t>
            </a:r>
            <a:r>
              <a:rPr lang="en-US" sz="1800" spc="10" dirty="0">
                <a:latin typeface="Corbel"/>
                <a:cs typeface="Corbel"/>
              </a:rPr>
              <a:t> </a:t>
            </a:r>
            <a:r>
              <a:rPr lang="en-US" sz="1800" spc="-10" dirty="0">
                <a:latin typeface="Corbel"/>
                <a:cs typeface="Corbel"/>
              </a:rPr>
              <a:t>to </a:t>
            </a:r>
            <a:r>
              <a:rPr lang="en-US" sz="1800" spc="-5" dirty="0">
                <a:latin typeface="Corbel"/>
                <a:cs typeface="Corbel"/>
              </a:rPr>
              <a:t> check </a:t>
            </a:r>
            <a:r>
              <a:rPr lang="en-US" sz="1800" spc="-10" dirty="0">
                <a:latin typeface="Corbel"/>
                <a:cs typeface="Corbel"/>
              </a:rPr>
              <a:t>that the </a:t>
            </a:r>
            <a:r>
              <a:rPr lang="en-US" sz="1800" spc="-5" dirty="0">
                <a:latin typeface="Corbel"/>
                <a:cs typeface="Corbel"/>
              </a:rPr>
              <a:t>application </a:t>
            </a:r>
            <a:r>
              <a:rPr lang="en-US" sz="1800" dirty="0">
                <a:latin typeface="Corbel"/>
                <a:cs typeface="Corbel"/>
              </a:rPr>
              <a:t>does </a:t>
            </a:r>
            <a:r>
              <a:rPr lang="en-US" sz="1800" spc="-5" dirty="0">
                <a:latin typeface="Corbel"/>
                <a:cs typeface="Corbel"/>
              </a:rPr>
              <a:t>not </a:t>
            </a:r>
            <a:r>
              <a:rPr lang="en-US" sz="1800" dirty="0">
                <a:latin typeface="Corbel"/>
                <a:cs typeface="Corbel"/>
              </a:rPr>
              <a:t>exceed </a:t>
            </a:r>
            <a:r>
              <a:rPr lang="en-US" sz="1800" spc="-10" dirty="0">
                <a:latin typeface="Corbel"/>
                <a:cs typeface="Corbel"/>
              </a:rPr>
              <a:t>the </a:t>
            </a:r>
            <a:r>
              <a:rPr lang="en-US" sz="1800" spc="-5" dirty="0">
                <a:latin typeface="Corbel"/>
                <a:cs typeface="Corbel"/>
              </a:rPr>
              <a:t>page limit. </a:t>
            </a:r>
            <a:r>
              <a:rPr lang="en-US" sz="1800" spc="-10" dirty="0">
                <a:latin typeface="Corbel"/>
                <a:cs typeface="Corbel"/>
              </a:rPr>
              <a:t>The </a:t>
            </a:r>
            <a:r>
              <a:rPr lang="en-US" sz="1800" spc="-470" dirty="0">
                <a:latin typeface="Corbel"/>
                <a:cs typeface="Corbel"/>
              </a:rPr>
              <a:t> </a:t>
            </a:r>
            <a:r>
              <a:rPr lang="en-US" sz="1800" spc="-5" dirty="0">
                <a:latin typeface="Corbel"/>
                <a:cs typeface="Corbel"/>
              </a:rPr>
              <a:t>application</a:t>
            </a:r>
            <a:r>
              <a:rPr lang="en-US" sz="1800" spc="20" dirty="0">
                <a:latin typeface="Corbel"/>
                <a:cs typeface="Corbel"/>
              </a:rPr>
              <a:t> </a:t>
            </a:r>
            <a:r>
              <a:rPr lang="en-US" sz="1800" spc="-5" dirty="0">
                <a:latin typeface="Corbel"/>
                <a:cs typeface="Corbel"/>
              </a:rPr>
              <a:t>page</a:t>
            </a:r>
            <a:r>
              <a:rPr lang="en-US" sz="1800" spc="5" dirty="0">
                <a:latin typeface="Corbel"/>
                <a:cs typeface="Corbel"/>
              </a:rPr>
              <a:t> </a:t>
            </a:r>
            <a:r>
              <a:rPr lang="en-US" sz="1800" spc="-5" dirty="0">
                <a:latin typeface="Corbel"/>
                <a:cs typeface="Corbel"/>
              </a:rPr>
              <a:t>limit</a:t>
            </a:r>
            <a:r>
              <a:rPr lang="en-US" sz="1800" spc="35" dirty="0">
                <a:latin typeface="Corbel"/>
                <a:cs typeface="Corbel"/>
              </a:rPr>
              <a:t> </a:t>
            </a:r>
            <a:r>
              <a:rPr lang="en-US" sz="1800" u="heavy" spc="-5" dirty="0">
                <a:uFill>
                  <a:solidFill>
                    <a:srgbClr val="000000"/>
                  </a:solidFill>
                </a:uFill>
                <a:latin typeface="Corbel"/>
                <a:cs typeface="Corbel"/>
              </a:rPr>
              <a:t>does</a:t>
            </a:r>
            <a:r>
              <a:rPr lang="en-US" sz="1800" u="heavy" spc="-10" dirty="0">
                <a:uFill>
                  <a:solidFill>
                    <a:srgbClr val="000000"/>
                  </a:solidFill>
                </a:uFill>
                <a:latin typeface="Corbel"/>
                <a:cs typeface="Corbel"/>
              </a:rPr>
              <a:t> </a:t>
            </a:r>
            <a:r>
              <a:rPr lang="en-US" sz="1800" u="heavy" spc="-5" dirty="0">
                <a:uFill>
                  <a:solidFill>
                    <a:srgbClr val="000000"/>
                  </a:solidFill>
                </a:uFill>
                <a:latin typeface="Corbel"/>
                <a:cs typeface="Corbel"/>
              </a:rPr>
              <a:t>not</a:t>
            </a:r>
            <a:r>
              <a:rPr lang="en-US" sz="1800" u="heavy" dirty="0">
                <a:uFill>
                  <a:solidFill>
                    <a:srgbClr val="000000"/>
                  </a:solidFill>
                </a:uFill>
                <a:latin typeface="Corbel"/>
                <a:cs typeface="Corbel"/>
              </a:rPr>
              <a:t> </a:t>
            </a:r>
            <a:r>
              <a:rPr lang="en-US" sz="1800" spc="-5" dirty="0">
                <a:latin typeface="Corbel"/>
                <a:cs typeface="Corbel"/>
              </a:rPr>
              <a:t>include</a:t>
            </a:r>
            <a:r>
              <a:rPr lang="en-US" sz="1800" spc="20" dirty="0">
                <a:latin typeface="Corbel"/>
                <a:cs typeface="Corbel"/>
              </a:rPr>
              <a:t> </a:t>
            </a:r>
            <a:r>
              <a:rPr lang="en-US" sz="1800" spc="-10" dirty="0">
                <a:latin typeface="Corbel"/>
                <a:cs typeface="Corbel"/>
              </a:rPr>
              <a:t>the</a:t>
            </a:r>
            <a:r>
              <a:rPr lang="en-US" sz="1800" spc="5" dirty="0">
                <a:latin typeface="Corbel"/>
                <a:cs typeface="Corbel"/>
              </a:rPr>
              <a:t> </a:t>
            </a:r>
            <a:r>
              <a:rPr lang="en-US" sz="1800" spc="-5" dirty="0">
                <a:latin typeface="Corbel"/>
                <a:cs typeface="Corbel"/>
              </a:rPr>
              <a:t>Budget,</a:t>
            </a:r>
            <a:r>
              <a:rPr lang="en-US" sz="1800" spc="5" dirty="0">
                <a:latin typeface="Corbel"/>
                <a:cs typeface="Corbel"/>
              </a:rPr>
              <a:t> </a:t>
            </a:r>
            <a:r>
              <a:rPr lang="en-US" sz="1800" spc="-10" dirty="0">
                <a:latin typeface="Corbel"/>
                <a:cs typeface="Corbel"/>
              </a:rPr>
              <a:t>narrative</a:t>
            </a:r>
            <a:r>
              <a:rPr lang="en-US" sz="1800" spc="-5" dirty="0">
                <a:latin typeface="Corbel"/>
                <a:cs typeface="Corbel"/>
              </a:rPr>
              <a:t> portion</a:t>
            </a:r>
            <a:r>
              <a:rPr lang="en-US" sz="1800" spc="-10" dirty="0">
                <a:latin typeface="Corbel"/>
                <a:cs typeface="Corbel"/>
              </a:rPr>
              <a:t> </a:t>
            </a:r>
            <a:r>
              <a:rPr lang="en-US" sz="1800" dirty="0">
                <a:latin typeface="Corbel"/>
                <a:cs typeface="Corbel"/>
              </a:rPr>
              <a:t>of</a:t>
            </a:r>
            <a:r>
              <a:rPr lang="en-US" sz="1800" spc="-15" dirty="0">
                <a:latin typeface="Corbel"/>
                <a:cs typeface="Corbel"/>
              </a:rPr>
              <a:t> </a:t>
            </a:r>
            <a:r>
              <a:rPr lang="en-US" sz="1800" spc="-10" dirty="0">
                <a:latin typeface="Corbel"/>
                <a:cs typeface="Corbel"/>
              </a:rPr>
              <a:t>the</a:t>
            </a:r>
            <a:r>
              <a:rPr lang="en-US" sz="1800" spc="20" dirty="0">
                <a:latin typeface="Corbel"/>
                <a:cs typeface="Corbel"/>
              </a:rPr>
              <a:t> </a:t>
            </a:r>
            <a:r>
              <a:rPr lang="en-US" sz="1800" spc="-5" dirty="0">
                <a:latin typeface="Corbel"/>
                <a:cs typeface="Corbel"/>
              </a:rPr>
              <a:t>Evaluation</a:t>
            </a:r>
            <a:r>
              <a:rPr lang="en-US" sz="1800" spc="15" dirty="0">
                <a:latin typeface="Corbel"/>
                <a:cs typeface="Corbel"/>
              </a:rPr>
              <a:t> </a:t>
            </a:r>
            <a:r>
              <a:rPr lang="en-US" sz="1800" spc="-5" dirty="0">
                <a:latin typeface="Corbel"/>
                <a:cs typeface="Corbel"/>
              </a:rPr>
              <a:t>Plan,</a:t>
            </a:r>
            <a:r>
              <a:rPr lang="en-US" sz="1800" spc="15" dirty="0">
                <a:latin typeface="Corbel"/>
                <a:cs typeface="Corbel"/>
              </a:rPr>
              <a:t> </a:t>
            </a:r>
            <a:r>
              <a:rPr lang="en-US" sz="1800" spc="-10" dirty="0">
                <a:latin typeface="Corbel"/>
                <a:cs typeface="Corbel"/>
              </a:rPr>
              <a:t>the</a:t>
            </a:r>
            <a:r>
              <a:rPr lang="en-US" sz="1800" spc="5" dirty="0">
                <a:latin typeface="Corbel"/>
                <a:cs typeface="Corbel"/>
              </a:rPr>
              <a:t> </a:t>
            </a:r>
            <a:r>
              <a:rPr lang="en-US" sz="1800" spc="-5" dirty="0">
                <a:latin typeface="Corbel"/>
                <a:cs typeface="Corbel"/>
              </a:rPr>
              <a:t>Logic</a:t>
            </a:r>
            <a:r>
              <a:rPr lang="en-US" sz="1800" spc="5" dirty="0">
                <a:latin typeface="Corbel"/>
                <a:cs typeface="Corbel"/>
              </a:rPr>
              <a:t> </a:t>
            </a:r>
            <a:r>
              <a:rPr lang="en-US" sz="1800" spc="-5" dirty="0">
                <a:latin typeface="Corbel"/>
                <a:cs typeface="Corbel"/>
              </a:rPr>
              <a:t>Model,</a:t>
            </a:r>
            <a:r>
              <a:rPr lang="en-US" sz="1800" spc="10" dirty="0">
                <a:latin typeface="Corbel"/>
                <a:cs typeface="Corbel"/>
              </a:rPr>
              <a:t> </a:t>
            </a:r>
            <a:r>
              <a:rPr lang="en-US" sz="1800" spc="-5" dirty="0">
                <a:latin typeface="Corbel"/>
                <a:cs typeface="Corbel"/>
              </a:rPr>
              <a:t>performance </a:t>
            </a:r>
            <a:r>
              <a:rPr lang="en-US" sz="1800" dirty="0">
                <a:latin typeface="Corbel"/>
                <a:cs typeface="Corbel"/>
              </a:rPr>
              <a:t> measures,</a:t>
            </a:r>
            <a:r>
              <a:rPr lang="en-US" sz="1800" spc="-10" dirty="0">
                <a:latin typeface="Corbel"/>
                <a:cs typeface="Corbel"/>
              </a:rPr>
              <a:t> </a:t>
            </a:r>
            <a:r>
              <a:rPr lang="en-US" sz="1800" dirty="0">
                <a:latin typeface="Corbel"/>
                <a:cs typeface="Corbel"/>
              </a:rPr>
              <a:t>or</a:t>
            </a:r>
            <a:r>
              <a:rPr lang="en-US" sz="1800" spc="-25" dirty="0">
                <a:latin typeface="Corbel"/>
                <a:cs typeface="Corbel"/>
              </a:rPr>
              <a:t> </a:t>
            </a:r>
            <a:r>
              <a:rPr lang="en-US" sz="1800" spc="-10" dirty="0">
                <a:latin typeface="Corbel"/>
                <a:cs typeface="Corbel"/>
              </a:rPr>
              <a:t>the</a:t>
            </a:r>
            <a:r>
              <a:rPr lang="en-US" sz="1800" spc="20" dirty="0">
                <a:latin typeface="Corbel"/>
                <a:cs typeface="Corbel"/>
              </a:rPr>
              <a:t> </a:t>
            </a:r>
            <a:r>
              <a:rPr lang="en-US" sz="1800" spc="-5" dirty="0">
                <a:latin typeface="Corbel"/>
                <a:cs typeface="Corbel"/>
              </a:rPr>
              <a:t>supplementary</a:t>
            </a:r>
            <a:r>
              <a:rPr lang="en-US" sz="1800" dirty="0">
                <a:latin typeface="Corbel"/>
                <a:cs typeface="Corbel"/>
              </a:rPr>
              <a:t> </a:t>
            </a:r>
            <a:r>
              <a:rPr lang="en-US" sz="1800" spc="-5" dirty="0">
                <a:latin typeface="Corbel"/>
                <a:cs typeface="Corbel"/>
              </a:rPr>
              <a:t>materials,</a:t>
            </a:r>
            <a:r>
              <a:rPr lang="en-US" sz="1800" spc="25" dirty="0">
                <a:latin typeface="Corbel"/>
                <a:cs typeface="Corbel"/>
              </a:rPr>
              <a:t> </a:t>
            </a:r>
            <a:r>
              <a:rPr lang="en-US" sz="1800" spc="-5" dirty="0">
                <a:latin typeface="Corbel"/>
                <a:cs typeface="Corbel"/>
              </a:rPr>
              <a:t>if</a:t>
            </a:r>
            <a:r>
              <a:rPr lang="en-US" sz="1800" spc="5" dirty="0">
                <a:latin typeface="Corbel"/>
                <a:cs typeface="Corbel"/>
              </a:rPr>
              <a:t> </a:t>
            </a:r>
            <a:r>
              <a:rPr lang="en-US" sz="1800" spc="-5" dirty="0">
                <a:latin typeface="Corbel"/>
                <a:cs typeface="Corbel"/>
              </a:rPr>
              <a:t>applicable.</a:t>
            </a:r>
            <a:endParaRPr lang="en-US" sz="1800" dirty="0">
              <a:latin typeface="Corbel"/>
              <a:cs typeface="Corbel"/>
            </a:endParaRPr>
          </a:p>
        </p:txBody>
      </p:sp>
    </p:spTree>
    <p:extLst>
      <p:ext uri="{BB962C8B-B14F-4D97-AF65-F5344CB8AC3E}">
        <p14:creationId xmlns:p14="http://schemas.microsoft.com/office/powerpoint/2010/main" val="1973190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838200" y="304800"/>
            <a:ext cx="4572000" cy="566738"/>
          </a:xfrm>
          <a:prstGeom prst="rect">
            <a:avLst/>
          </a:prstGeom>
        </p:spPr>
        <p:txBody>
          <a:bodyPr vert="horz" wrap="square" lIns="0" tIns="12065" rIns="0" bIns="0" rtlCol="0">
            <a:spAutoFit/>
          </a:bodyPr>
          <a:lstStyle/>
          <a:p>
            <a:pPr marL="12700">
              <a:lnSpc>
                <a:spcPct val="100000"/>
              </a:lnSpc>
              <a:spcBef>
                <a:spcPts val="95"/>
              </a:spcBef>
            </a:pPr>
            <a:r>
              <a:rPr sz="3600" spc="-5" dirty="0"/>
              <a:t>Page</a:t>
            </a:r>
            <a:r>
              <a:rPr sz="3600" spc="-65" dirty="0"/>
              <a:t> </a:t>
            </a:r>
            <a:r>
              <a:rPr sz="3600" spc="-5" dirty="0"/>
              <a:t>Limitations</a:t>
            </a:r>
          </a:p>
        </p:txBody>
      </p:sp>
      <p:sp>
        <p:nvSpPr>
          <p:cNvPr id="3" name="object 3"/>
          <p:cNvSpPr txBox="1"/>
          <p:nvPr/>
        </p:nvSpPr>
        <p:spPr>
          <a:xfrm>
            <a:off x="533400" y="1219200"/>
            <a:ext cx="8001000" cy="5017399"/>
          </a:xfrm>
          <a:prstGeom prst="rect">
            <a:avLst/>
          </a:prstGeom>
        </p:spPr>
        <p:txBody>
          <a:bodyPr vert="horz" wrap="square" lIns="0" tIns="13335" rIns="0" bIns="0" rtlCol="0">
            <a:spAutoFit/>
          </a:bodyPr>
          <a:lstStyle/>
          <a:p>
            <a:pPr marL="299085" indent="-287020">
              <a:lnSpc>
                <a:spcPct val="100000"/>
              </a:lnSpc>
              <a:spcBef>
                <a:spcPts val="105"/>
              </a:spcBef>
              <a:buClr>
                <a:srgbClr val="8D1414"/>
              </a:buClr>
              <a:buSzPct val="144444"/>
              <a:buFont typeface="Arial"/>
              <a:buChar char="•"/>
              <a:tabLst>
                <a:tab pos="299720" algn="l"/>
              </a:tabLst>
            </a:pPr>
            <a:r>
              <a:rPr lang="en-US" sz="2800" b="1" spc="-5" dirty="0">
                <a:latin typeface="Corbel"/>
                <a:cs typeface="Corbel"/>
              </a:rPr>
              <a:t>LOGIC</a:t>
            </a:r>
            <a:r>
              <a:rPr lang="en-US" sz="2800" b="1" spc="-20" dirty="0">
                <a:latin typeface="Corbel"/>
                <a:cs typeface="Corbel"/>
              </a:rPr>
              <a:t> </a:t>
            </a:r>
            <a:r>
              <a:rPr lang="en-US" sz="2800" b="1" spc="-5" dirty="0">
                <a:latin typeface="Corbel"/>
                <a:cs typeface="Corbel"/>
              </a:rPr>
              <a:t>MODEL </a:t>
            </a:r>
            <a:r>
              <a:rPr sz="2400" spc="-5" dirty="0">
                <a:latin typeface="Corbel"/>
                <a:cs typeface="Corbel"/>
              </a:rPr>
              <a:t>The </a:t>
            </a:r>
            <a:r>
              <a:rPr sz="2400" dirty="0">
                <a:latin typeface="Corbel"/>
                <a:cs typeface="Corbel"/>
              </a:rPr>
              <a:t>Logic Model may </a:t>
            </a:r>
            <a:r>
              <a:rPr sz="2400" spc="-5" dirty="0">
                <a:latin typeface="Corbel"/>
                <a:cs typeface="Corbel"/>
              </a:rPr>
              <a:t>not </a:t>
            </a:r>
            <a:r>
              <a:rPr sz="2400" spc="5" dirty="0">
                <a:latin typeface="Corbel"/>
                <a:cs typeface="Corbel"/>
              </a:rPr>
              <a:t>exceed </a:t>
            </a:r>
            <a:r>
              <a:rPr lang="en-US" sz="2400" u="heavy" spc="-5" dirty="0">
                <a:uFill>
                  <a:solidFill>
                    <a:srgbClr val="000000"/>
                  </a:solidFill>
                </a:uFill>
                <a:latin typeface="Corbel"/>
                <a:cs typeface="Corbel"/>
              </a:rPr>
              <a:t>eight </a:t>
            </a:r>
            <a:r>
              <a:rPr sz="2400" u="heavy" dirty="0">
                <a:uFill>
                  <a:solidFill>
                    <a:srgbClr val="000000"/>
                  </a:solidFill>
                </a:uFill>
                <a:latin typeface="Corbel"/>
                <a:cs typeface="Corbel"/>
              </a:rPr>
              <a:t>pages </a:t>
            </a:r>
            <a:r>
              <a:rPr sz="2400" dirty="0">
                <a:latin typeface="Corbel"/>
                <a:cs typeface="Corbel"/>
              </a:rPr>
              <a:t>when printed with </a:t>
            </a:r>
            <a:r>
              <a:rPr sz="2400" spc="-440" dirty="0">
                <a:latin typeface="Corbel"/>
                <a:cs typeface="Corbel"/>
              </a:rPr>
              <a:t> </a:t>
            </a:r>
            <a:r>
              <a:rPr sz="2400" spc="-5" dirty="0">
                <a:latin typeface="Corbel"/>
                <a:cs typeface="Corbel"/>
              </a:rPr>
              <a:t>the </a:t>
            </a:r>
            <a:r>
              <a:rPr sz="2400" dirty="0">
                <a:latin typeface="Corbel"/>
                <a:cs typeface="Corbel"/>
              </a:rPr>
              <a:t>application</a:t>
            </a:r>
            <a:r>
              <a:rPr sz="2400" spc="-20" dirty="0">
                <a:latin typeface="Corbel"/>
                <a:cs typeface="Corbel"/>
              </a:rPr>
              <a:t> </a:t>
            </a:r>
            <a:r>
              <a:rPr sz="2400" dirty="0">
                <a:latin typeface="Corbel"/>
                <a:cs typeface="Corbel"/>
              </a:rPr>
              <a:t>from</a:t>
            </a:r>
            <a:r>
              <a:rPr sz="2400" spc="-30" dirty="0">
                <a:latin typeface="Corbel"/>
                <a:cs typeface="Corbel"/>
              </a:rPr>
              <a:t> </a:t>
            </a:r>
            <a:r>
              <a:rPr sz="2400" spc="-5" dirty="0">
                <a:latin typeface="Corbel"/>
                <a:cs typeface="Corbel"/>
              </a:rPr>
              <a:t>the </a:t>
            </a:r>
            <a:r>
              <a:rPr sz="2400" spc="-10" dirty="0">
                <a:latin typeface="Corbel"/>
                <a:cs typeface="Corbel"/>
              </a:rPr>
              <a:t>“Review” </a:t>
            </a:r>
            <a:r>
              <a:rPr sz="2400" spc="-5" dirty="0">
                <a:latin typeface="Corbel"/>
                <a:cs typeface="Corbel"/>
              </a:rPr>
              <a:t>tab</a:t>
            </a:r>
            <a:r>
              <a:rPr sz="2400" spc="-30" dirty="0">
                <a:latin typeface="Corbel"/>
                <a:cs typeface="Corbel"/>
              </a:rPr>
              <a:t> </a:t>
            </a:r>
            <a:r>
              <a:rPr sz="2400" dirty="0">
                <a:latin typeface="Corbel"/>
                <a:cs typeface="Corbel"/>
              </a:rPr>
              <a:t>in</a:t>
            </a:r>
            <a:r>
              <a:rPr sz="2400" spc="-10" dirty="0">
                <a:latin typeface="Corbel"/>
                <a:cs typeface="Corbel"/>
              </a:rPr>
              <a:t> </a:t>
            </a:r>
            <a:r>
              <a:rPr sz="2400" dirty="0">
                <a:latin typeface="Corbel"/>
                <a:cs typeface="Corbel"/>
              </a:rPr>
              <a:t>eGrants.</a:t>
            </a:r>
          </a:p>
          <a:p>
            <a:pPr marL="12065" marR="5080">
              <a:lnSpc>
                <a:spcPct val="100000"/>
              </a:lnSpc>
              <a:spcBef>
                <a:spcPts val="1140"/>
              </a:spcBef>
              <a:buClr>
                <a:srgbClr val="8D1414"/>
              </a:buClr>
              <a:buSzPct val="144444"/>
              <a:tabLst>
                <a:tab pos="299720" algn="l"/>
              </a:tabLst>
            </a:pPr>
            <a:r>
              <a:rPr sz="2400" b="1" spc="-5" dirty="0">
                <a:latin typeface="Corbel"/>
                <a:cs typeface="Corbel"/>
              </a:rPr>
              <a:t>Please note the length </a:t>
            </a:r>
            <a:r>
              <a:rPr sz="2400" b="1" dirty="0">
                <a:latin typeface="Corbel"/>
                <a:cs typeface="Corbel"/>
              </a:rPr>
              <a:t>of a </a:t>
            </a:r>
            <a:r>
              <a:rPr sz="2400" b="1" spc="-5" dirty="0">
                <a:latin typeface="Corbel"/>
                <a:cs typeface="Corbel"/>
              </a:rPr>
              <a:t>document </a:t>
            </a:r>
            <a:r>
              <a:rPr sz="2400" b="1" dirty="0">
                <a:latin typeface="Corbel"/>
                <a:cs typeface="Corbel"/>
              </a:rPr>
              <a:t>in word processing </a:t>
            </a:r>
            <a:r>
              <a:rPr sz="2400" b="1" spc="5" dirty="0">
                <a:latin typeface="Corbel"/>
                <a:cs typeface="Corbel"/>
              </a:rPr>
              <a:t> </a:t>
            </a:r>
            <a:r>
              <a:rPr sz="2400" b="1" dirty="0">
                <a:latin typeface="Corbel"/>
                <a:cs typeface="Corbel"/>
              </a:rPr>
              <a:t>software may be different than what </a:t>
            </a:r>
            <a:r>
              <a:rPr sz="2400" b="1" spc="-5" dirty="0">
                <a:latin typeface="Corbel"/>
                <a:cs typeface="Corbel"/>
              </a:rPr>
              <a:t>will </a:t>
            </a:r>
            <a:r>
              <a:rPr sz="2400" b="1" dirty="0">
                <a:latin typeface="Corbel"/>
                <a:cs typeface="Corbel"/>
              </a:rPr>
              <a:t>print </a:t>
            </a:r>
            <a:r>
              <a:rPr sz="2400" b="1" spc="-5" dirty="0">
                <a:latin typeface="Corbel"/>
                <a:cs typeface="Corbel"/>
              </a:rPr>
              <a:t>out </a:t>
            </a:r>
            <a:r>
              <a:rPr sz="2400" b="1" dirty="0">
                <a:latin typeface="Corbel"/>
                <a:cs typeface="Corbel"/>
              </a:rPr>
              <a:t>in </a:t>
            </a:r>
            <a:r>
              <a:rPr sz="2400" b="1" spc="-5" dirty="0">
                <a:latin typeface="Corbel"/>
                <a:cs typeface="Corbel"/>
              </a:rPr>
              <a:t>the </a:t>
            </a:r>
            <a:r>
              <a:rPr sz="2400" b="1" dirty="0">
                <a:latin typeface="Corbel"/>
                <a:cs typeface="Corbel"/>
              </a:rPr>
              <a:t> </a:t>
            </a:r>
            <a:r>
              <a:rPr lang="en-US" sz="2400" b="1" spc="-20" dirty="0">
                <a:latin typeface="Corbel"/>
                <a:cs typeface="Corbel"/>
              </a:rPr>
              <a:t>AmeriCorps' </a:t>
            </a:r>
            <a:r>
              <a:rPr sz="2400" b="1" dirty="0">
                <a:latin typeface="Corbel"/>
                <a:cs typeface="Corbel"/>
              </a:rPr>
              <a:t>web-based system. </a:t>
            </a:r>
            <a:r>
              <a:rPr sz="2400" spc="-5" dirty="0">
                <a:latin typeface="Corbel"/>
                <a:cs typeface="Corbel"/>
              </a:rPr>
              <a:t>Reviewers </a:t>
            </a:r>
            <a:r>
              <a:rPr sz="2400" dirty="0">
                <a:latin typeface="Corbel"/>
                <a:cs typeface="Corbel"/>
              </a:rPr>
              <a:t>will </a:t>
            </a:r>
            <a:r>
              <a:rPr sz="2400" spc="-5" dirty="0">
                <a:latin typeface="Corbel"/>
                <a:cs typeface="Corbel"/>
              </a:rPr>
              <a:t>not </a:t>
            </a:r>
            <a:r>
              <a:rPr sz="2400" dirty="0">
                <a:latin typeface="Corbel"/>
                <a:cs typeface="Corbel"/>
              </a:rPr>
              <a:t>consider </a:t>
            </a:r>
            <a:r>
              <a:rPr sz="2400" spc="-5" dirty="0">
                <a:latin typeface="Corbel"/>
                <a:cs typeface="Corbel"/>
              </a:rPr>
              <a:t>any </a:t>
            </a:r>
            <a:r>
              <a:rPr sz="2400" dirty="0">
                <a:latin typeface="Corbel"/>
                <a:cs typeface="Corbel"/>
              </a:rPr>
              <a:t>submitted material </a:t>
            </a:r>
            <a:r>
              <a:rPr sz="2400" spc="-5" dirty="0">
                <a:latin typeface="Corbel"/>
                <a:cs typeface="Corbel"/>
              </a:rPr>
              <a:t>that </a:t>
            </a:r>
            <a:r>
              <a:rPr sz="2400" spc="5" dirty="0">
                <a:latin typeface="Corbel"/>
                <a:cs typeface="Corbel"/>
              </a:rPr>
              <a:t>exceeds </a:t>
            </a:r>
            <a:r>
              <a:rPr sz="2400" spc="-5" dirty="0">
                <a:latin typeface="Corbel"/>
                <a:cs typeface="Corbel"/>
              </a:rPr>
              <a:t>the </a:t>
            </a:r>
            <a:r>
              <a:rPr sz="2400" dirty="0">
                <a:latin typeface="Corbel"/>
                <a:cs typeface="Corbel"/>
              </a:rPr>
              <a:t>page limits in </a:t>
            </a:r>
            <a:r>
              <a:rPr sz="2400" spc="-5" dirty="0">
                <a:latin typeface="Corbel"/>
                <a:cs typeface="Corbel"/>
              </a:rPr>
              <a:t>the </a:t>
            </a:r>
            <a:r>
              <a:rPr sz="2400" dirty="0">
                <a:latin typeface="Corbel"/>
                <a:cs typeface="Corbel"/>
              </a:rPr>
              <a:t>printed report, </a:t>
            </a:r>
            <a:r>
              <a:rPr sz="2400" spc="-5" dirty="0">
                <a:latin typeface="Corbel"/>
                <a:cs typeface="Corbel"/>
              </a:rPr>
              <a:t>also, </a:t>
            </a:r>
            <a:r>
              <a:rPr sz="2400" b="1" spc="-5" dirty="0">
                <a:solidFill>
                  <a:srgbClr val="BB1C1C"/>
                </a:solidFill>
                <a:latin typeface="Corbel"/>
                <a:cs typeface="Corbel"/>
              </a:rPr>
              <a:t>note </a:t>
            </a:r>
            <a:r>
              <a:rPr sz="2400" b="1" dirty="0">
                <a:solidFill>
                  <a:srgbClr val="BB1C1C"/>
                </a:solidFill>
                <a:latin typeface="Corbel"/>
                <a:cs typeface="Corbel"/>
              </a:rPr>
              <a:t>that </a:t>
            </a:r>
            <a:r>
              <a:rPr sz="2400" b="1" spc="-5" dirty="0">
                <a:solidFill>
                  <a:srgbClr val="BB1C1C"/>
                </a:solidFill>
                <a:latin typeface="Corbel"/>
                <a:cs typeface="Corbel"/>
              </a:rPr>
              <a:t>the </a:t>
            </a:r>
            <a:r>
              <a:rPr sz="2400" b="1" dirty="0">
                <a:solidFill>
                  <a:srgbClr val="BB1C1C"/>
                </a:solidFill>
                <a:latin typeface="Corbel"/>
                <a:cs typeface="Corbel"/>
              </a:rPr>
              <a:t>system </a:t>
            </a:r>
            <a:r>
              <a:rPr sz="2400" b="1" spc="-5" dirty="0">
                <a:solidFill>
                  <a:srgbClr val="BB1C1C"/>
                </a:solidFill>
                <a:latin typeface="Corbel"/>
                <a:cs typeface="Corbel"/>
              </a:rPr>
              <a:t>will not prevent </a:t>
            </a:r>
            <a:r>
              <a:rPr sz="2400" b="1" dirty="0">
                <a:solidFill>
                  <a:srgbClr val="BB1C1C"/>
                </a:solidFill>
                <a:latin typeface="Corbel"/>
                <a:cs typeface="Corbel"/>
              </a:rPr>
              <a:t>an </a:t>
            </a:r>
            <a:r>
              <a:rPr sz="2400" b="1" spc="-5" dirty="0">
                <a:solidFill>
                  <a:srgbClr val="BB1C1C"/>
                </a:solidFill>
                <a:latin typeface="Corbel"/>
                <a:cs typeface="Corbel"/>
              </a:rPr>
              <a:t>applicant </a:t>
            </a:r>
            <a:r>
              <a:rPr sz="2400" b="1" spc="-450" dirty="0">
                <a:solidFill>
                  <a:srgbClr val="BB1C1C"/>
                </a:solidFill>
                <a:latin typeface="Corbel"/>
                <a:cs typeface="Corbel"/>
              </a:rPr>
              <a:t> </a:t>
            </a:r>
            <a:r>
              <a:rPr sz="2400" b="1" dirty="0">
                <a:solidFill>
                  <a:srgbClr val="BB1C1C"/>
                </a:solidFill>
                <a:latin typeface="Corbel"/>
                <a:cs typeface="Corbel"/>
              </a:rPr>
              <a:t>from </a:t>
            </a:r>
            <a:r>
              <a:rPr sz="2400" b="1" spc="-5" dirty="0">
                <a:solidFill>
                  <a:srgbClr val="BB1C1C"/>
                </a:solidFill>
                <a:latin typeface="Corbel"/>
                <a:cs typeface="Corbel"/>
              </a:rPr>
              <a:t>entering </a:t>
            </a:r>
            <a:r>
              <a:rPr sz="2400" b="1" dirty="0">
                <a:solidFill>
                  <a:srgbClr val="BB1C1C"/>
                </a:solidFill>
                <a:latin typeface="Corbel"/>
                <a:cs typeface="Corbel"/>
              </a:rPr>
              <a:t>text that </a:t>
            </a:r>
            <a:r>
              <a:rPr sz="2400" b="1" spc="-5" dirty="0">
                <a:solidFill>
                  <a:srgbClr val="BB1C1C"/>
                </a:solidFill>
                <a:latin typeface="Corbel"/>
                <a:cs typeface="Corbel"/>
              </a:rPr>
              <a:t>will </a:t>
            </a:r>
            <a:r>
              <a:rPr sz="2400" b="1" spc="-10" dirty="0">
                <a:solidFill>
                  <a:srgbClr val="BB1C1C"/>
                </a:solidFill>
                <a:latin typeface="Corbel"/>
                <a:cs typeface="Corbel"/>
              </a:rPr>
              <a:t>exceed </a:t>
            </a:r>
            <a:r>
              <a:rPr sz="2400" b="1" dirty="0">
                <a:solidFill>
                  <a:srgbClr val="BB1C1C"/>
                </a:solidFill>
                <a:latin typeface="Corbel"/>
                <a:cs typeface="Corbel"/>
              </a:rPr>
              <a:t>page </a:t>
            </a:r>
            <a:r>
              <a:rPr sz="2400" b="1" spc="-5" dirty="0">
                <a:solidFill>
                  <a:srgbClr val="BB1C1C"/>
                </a:solidFill>
                <a:latin typeface="Corbel"/>
                <a:cs typeface="Corbel"/>
              </a:rPr>
              <a:t>limitations. </a:t>
            </a:r>
            <a:r>
              <a:rPr lang="en-US" sz="2400" b="1" spc="-5" dirty="0">
                <a:solidFill>
                  <a:srgbClr val="BB1C1C"/>
                </a:solidFill>
                <a:latin typeface="Corbel"/>
                <a:cs typeface="Corbel"/>
              </a:rPr>
              <a:t/>
            </a:r>
            <a:br>
              <a:rPr lang="en-US" sz="2400" b="1" spc="-5" dirty="0">
                <a:solidFill>
                  <a:srgbClr val="BB1C1C"/>
                </a:solidFill>
                <a:latin typeface="Corbel"/>
                <a:cs typeface="Corbel"/>
              </a:rPr>
            </a:br>
            <a:r>
              <a:rPr lang="en-US" sz="2400" b="1" spc="-5" dirty="0">
                <a:solidFill>
                  <a:srgbClr val="BB1C1C"/>
                </a:solidFill>
                <a:latin typeface="Corbel"/>
                <a:cs typeface="Corbel"/>
              </a:rPr>
              <a:t/>
            </a:r>
            <a:br>
              <a:rPr lang="en-US" sz="2400" b="1" spc="-5" dirty="0">
                <a:solidFill>
                  <a:srgbClr val="BB1C1C"/>
                </a:solidFill>
                <a:latin typeface="Corbel"/>
                <a:cs typeface="Corbel"/>
              </a:rPr>
            </a:br>
            <a:r>
              <a:rPr sz="2400" dirty="0">
                <a:latin typeface="Corbel"/>
                <a:cs typeface="Corbel"/>
              </a:rPr>
              <a:t>This</a:t>
            </a:r>
            <a:r>
              <a:rPr sz="2400" spc="5" dirty="0">
                <a:latin typeface="Corbel"/>
                <a:cs typeface="Corbel"/>
              </a:rPr>
              <a:t> </a:t>
            </a:r>
            <a:r>
              <a:rPr sz="2400" dirty="0">
                <a:latin typeface="Corbel"/>
                <a:cs typeface="Corbel"/>
              </a:rPr>
              <a:t>applies to both </a:t>
            </a:r>
            <a:r>
              <a:rPr sz="2400" spc="-5" dirty="0">
                <a:latin typeface="Corbel"/>
                <a:cs typeface="Corbel"/>
              </a:rPr>
              <a:t>the </a:t>
            </a:r>
            <a:r>
              <a:rPr sz="2400" dirty="0">
                <a:latin typeface="Corbel"/>
                <a:cs typeface="Corbel"/>
              </a:rPr>
              <a:t>application page limit </a:t>
            </a:r>
            <a:r>
              <a:rPr sz="2400" spc="-5" dirty="0">
                <a:latin typeface="Corbel"/>
                <a:cs typeface="Corbel"/>
              </a:rPr>
              <a:t>and the </a:t>
            </a:r>
            <a:r>
              <a:rPr sz="2400" dirty="0">
                <a:latin typeface="Corbel"/>
                <a:cs typeface="Corbel"/>
              </a:rPr>
              <a:t>Logic </a:t>
            </a:r>
            <a:r>
              <a:rPr sz="2400" spc="5" dirty="0">
                <a:latin typeface="Corbel"/>
                <a:cs typeface="Corbel"/>
              </a:rPr>
              <a:t>Model</a:t>
            </a:r>
            <a:r>
              <a:rPr sz="2400" spc="10" dirty="0">
                <a:latin typeface="Corbel"/>
                <a:cs typeface="Corbel"/>
              </a:rPr>
              <a:t> </a:t>
            </a:r>
            <a:r>
              <a:rPr sz="2400" dirty="0">
                <a:latin typeface="Corbel"/>
                <a:cs typeface="Corbel"/>
              </a:rPr>
              <a:t>page</a:t>
            </a:r>
            <a:r>
              <a:rPr sz="2400" spc="-5" dirty="0">
                <a:latin typeface="Corbel"/>
                <a:cs typeface="Corbel"/>
              </a:rPr>
              <a:t> </a:t>
            </a:r>
            <a:r>
              <a:rPr sz="2400" dirty="0">
                <a:latin typeface="Corbel"/>
                <a:cs typeface="Corbel"/>
              </a:rPr>
              <a:t>limit.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1084995"/>
          </a:xfrm>
        </p:spPr>
        <p:txBody>
          <a:bodyPr/>
          <a:lstStyle/>
          <a:p>
            <a:r>
              <a:rPr lang="en-US" dirty="0"/>
              <a:t>FORMULA NOFO SECTIONS</a:t>
            </a:r>
          </a:p>
        </p:txBody>
      </p:sp>
      <p:sp>
        <p:nvSpPr>
          <p:cNvPr id="3" name="Content Placeholder 2"/>
          <p:cNvSpPr>
            <a:spLocks noGrp="1"/>
          </p:cNvSpPr>
          <p:nvPr>
            <p:ph idx="1"/>
          </p:nvPr>
        </p:nvSpPr>
        <p:spPr>
          <a:xfrm>
            <a:off x="381000" y="1752600"/>
            <a:ext cx="8534399" cy="4343400"/>
          </a:xfrm>
        </p:spPr>
        <p:txBody>
          <a:bodyPr>
            <a:normAutofit/>
          </a:bodyPr>
          <a:lstStyle/>
          <a:p>
            <a:r>
              <a:rPr lang="en-US" sz="2800" b="1" dirty="0"/>
              <a:t>SECTION I: NJ COMMISSION GRANT INFORMATION AND TIMELINE (All Applicants)</a:t>
            </a:r>
          </a:p>
          <a:p>
            <a:endParaRPr lang="en-US" sz="2800" dirty="0"/>
          </a:p>
          <a:p>
            <a:r>
              <a:rPr lang="en-US" sz="2800" dirty="0"/>
              <a:t>SECTION II: PLANNING GRANT APPLICANTS (New Applicants Only)</a:t>
            </a:r>
          </a:p>
          <a:p>
            <a:endParaRPr lang="en-US" sz="2800" dirty="0"/>
          </a:p>
          <a:p>
            <a:r>
              <a:rPr lang="en-US" sz="2800" b="1" dirty="0"/>
              <a:t>SECTION III: OPERATING GRANT APPLICATION  (Recompeting, Formula Fixed and Current Planning Grants)</a:t>
            </a:r>
          </a:p>
        </p:txBody>
      </p:sp>
    </p:spTree>
    <p:extLst>
      <p:ext uri="{BB962C8B-B14F-4D97-AF65-F5344CB8AC3E}">
        <p14:creationId xmlns:p14="http://schemas.microsoft.com/office/powerpoint/2010/main" val="28776486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Notice</a:t>
            </a:r>
            <a:r>
              <a:rPr lang="en-US" dirty="0"/>
              <a:t> </a:t>
            </a:r>
            <a:r>
              <a:rPr lang="en-US" b="1" dirty="0"/>
              <a:t>of</a:t>
            </a:r>
            <a:r>
              <a:rPr lang="en-US" dirty="0"/>
              <a:t> </a:t>
            </a:r>
            <a:r>
              <a:rPr lang="en-US" b="1" dirty="0"/>
              <a:t>Intent</a:t>
            </a:r>
            <a:r>
              <a:rPr lang="en-US" dirty="0"/>
              <a:t> </a:t>
            </a:r>
            <a:r>
              <a:rPr lang="en-US" b="1" dirty="0"/>
              <a:t>to</a:t>
            </a:r>
            <a:r>
              <a:rPr lang="en-US" dirty="0"/>
              <a:t> </a:t>
            </a:r>
            <a:r>
              <a:rPr lang="en-US" b="1" dirty="0"/>
              <a:t>Apply</a:t>
            </a:r>
            <a:r>
              <a:rPr lang="en-US" dirty="0"/>
              <a:t/>
            </a:r>
            <a:br>
              <a:rPr lang="en-US" dirty="0"/>
            </a:br>
            <a:endParaRPr lang="en-US" dirty="0"/>
          </a:p>
        </p:txBody>
      </p:sp>
      <p:sp>
        <p:nvSpPr>
          <p:cNvPr id="3" name="Content Placeholder 2"/>
          <p:cNvSpPr>
            <a:spLocks noGrp="1"/>
          </p:cNvSpPr>
          <p:nvPr>
            <p:ph idx="1"/>
          </p:nvPr>
        </p:nvSpPr>
        <p:spPr>
          <a:xfrm>
            <a:off x="457200" y="1600200"/>
            <a:ext cx="8458199" cy="4648200"/>
          </a:xfrm>
        </p:spPr>
        <p:txBody>
          <a:bodyPr/>
          <a:lstStyle/>
          <a:p>
            <a:r>
              <a:rPr lang="en-US" sz="2800" dirty="0"/>
              <a:t>Submission of a Notice of Intent to Apply is requested and is due </a:t>
            </a:r>
            <a:r>
              <a:rPr lang="en-US" sz="2800" b="1" dirty="0"/>
              <a:t>Monday, March 17, 2025</a:t>
            </a:r>
            <a:r>
              <a:rPr lang="en-US" sz="2800" dirty="0"/>
              <a:t> Please complete the online form: </a:t>
            </a:r>
            <a:r>
              <a:rPr lang="en-US" sz="2800" u="sng" dirty="0">
                <a:hlinkClick r:id="rId3"/>
              </a:rPr>
              <a:t>Notice of Intent to Apply for 25/26 AmeriCorps NJ Formula Funding</a:t>
            </a:r>
            <a:endParaRPr lang="en-US" sz="2800" dirty="0"/>
          </a:p>
          <a:p>
            <a:r>
              <a:rPr lang="en-US" sz="2800" dirty="0"/>
              <a:t>You will need to answer the following questions</a:t>
            </a:r>
          </a:p>
          <a:p>
            <a:pPr lvl="1"/>
            <a:r>
              <a:rPr lang="en-US" sz="2800" dirty="0"/>
              <a:t>Address</a:t>
            </a:r>
          </a:p>
          <a:p>
            <a:pPr lvl="1"/>
            <a:r>
              <a:rPr lang="en-US" sz="2800" dirty="0"/>
              <a:t>Contact Name</a:t>
            </a:r>
          </a:p>
          <a:p>
            <a:pPr lvl="1"/>
            <a:r>
              <a:rPr lang="en-US" sz="2800" dirty="0"/>
              <a:t>E-mail address</a:t>
            </a:r>
          </a:p>
          <a:p>
            <a:pPr lvl="1"/>
            <a:r>
              <a:rPr lang="en-US" sz="2800" dirty="0"/>
              <a:t>Phone Number</a:t>
            </a:r>
          </a:p>
          <a:p>
            <a:pPr lvl="1"/>
            <a:r>
              <a:rPr lang="en-US" sz="2800" dirty="0"/>
              <a:t>Focus area your organization plans to address</a:t>
            </a:r>
          </a:p>
          <a:p>
            <a:endParaRPr lang="en-US" dirty="0"/>
          </a:p>
        </p:txBody>
      </p:sp>
    </p:spTree>
    <p:extLst>
      <p:ext uri="{BB962C8B-B14F-4D97-AF65-F5344CB8AC3E}">
        <p14:creationId xmlns:p14="http://schemas.microsoft.com/office/powerpoint/2010/main" val="28344315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62000" y="304800"/>
            <a:ext cx="8153400" cy="4242893"/>
          </a:xfrm>
          <a:prstGeom prst="rect">
            <a:avLst/>
          </a:prstGeom>
        </p:spPr>
        <p:txBody>
          <a:bodyPr vert="horz" wrap="square" lIns="0" tIns="19050" rIns="0" bIns="0" rtlCol="0">
            <a:spAutoFit/>
          </a:bodyPr>
          <a:lstStyle/>
          <a:p>
            <a:pPr marL="12065" marR="5080" algn="ctr">
              <a:lnSpc>
                <a:spcPct val="98600"/>
              </a:lnSpc>
              <a:spcBef>
                <a:spcPts val="150"/>
              </a:spcBef>
              <a:buClr>
                <a:srgbClr val="8D1414"/>
              </a:buClr>
              <a:buSzPct val="145000"/>
              <a:tabLst>
                <a:tab pos="299720" algn="l"/>
              </a:tabLst>
            </a:pPr>
            <a:r>
              <a:rPr sz="3000" spc="-5" dirty="0">
                <a:latin typeface="Corbel"/>
                <a:cs typeface="Corbel"/>
              </a:rPr>
              <a:t>Applications</a:t>
            </a:r>
            <a:r>
              <a:rPr sz="3000" spc="-15" dirty="0">
                <a:latin typeface="Corbel"/>
                <a:cs typeface="Corbel"/>
              </a:rPr>
              <a:t> </a:t>
            </a:r>
            <a:r>
              <a:rPr sz="3000" spc="-5" dirty="0">
                <a:latin typeface="Corbel"/>
                <a:cs typeface="Corbel"/>
              </a:rPr>
              <a:t>must</a:t>
            </a:r>
            <a:r>
              <a:rPr sz="3000" spc="5" dirty="0">
                <a:latin typeface="Corbel"/>
                <a:cs typeface="Corbel"/>
              </a:rPr>
              <a:t> </a:t>
            </a:r>
            <a:r>
              <a:rPr sz="3000" dirty="0">
                <a:latin typeface="Corbel"/>
                <a:cs typeface="Corbel"/>
              </a:rPr>
              <a:t>be</a:t>
            </a:r>
            <a:r>
              <a:rPr sz="3000" spc="10" dirty="0">
                <a:latin typeface="Corbel"/>
                <a:cs typeface="Corbel"/>
              </a:rPr>
              <a:t> </a:t>
            </a:r>
            <a:r>
              <a:rPr sz="3000" spc="-5" dirty="0">
                <a:latin typeface="Corbel"/>
                <a:cs typeface="Corbel"/>
              </a:rPr>
              <a:t>submitted</a:t>
            </a:r>
            <a:r>
              <a:rPr sz="3000" spc="5" dirty="0">
                <a:latin typeface="Corbel"/>
                <a:cs typeface="Corbel"/>
              </a:rPr>
              <a:t> </a:t>
            </a:r>
            <a:r>
              <a:rPr sz="3000" spc="-5" dirty="0">
                <a:latin typeface="Corbel"/>
                <a:cs typeface="Corbel"/>
              </a:rPr>
              <a:t>electronically </a:t>
            </a:r>
            <a:r>
              <a:rPr sz="3000" spc="-585" dirty="0">
                <a:latin typeface="Corbel"/>
                <a:cs typeface="Corbel"/>
              </a:rPr>
              <a:t> </a:t>
            </a:r>
            <a:r>
              <a:rPr sz="3000" spc="-5" dirty="0">
                <a:latin typeface="Corbel"/>
                <a:cs typeface="Corbel"/>
              </a:rPr>
              <a:t>on</a:t>
            </a:r>
            <a:r>
              <a:rPr sz="3000" spc="5" dirty="0">
                <a:latin typeface="Corbel"/>
                <a:cs typeface="Corbel"/>
              </a:rPr>
              <a:t> </a:t>
            </a:r>
            <a:r>
              <a:rPr sz="4050" b="1" spc="-5" dirty="0">
                <a:latin typeface="Corbel"/>
                <a:cs typeface="Corbel"/>
                <a:hlinkClick r:id="rId3"/>
              </a:rPr>
              <a:t>eGrants</a:t>
            </a:r>
            <a:endParaRPr sz="4050" dirty="0">
              <a:latin typeface="Corbel"/>
              <a:cs typeface="Corbel"/>
            </a:endParaRPr>
          </a:p>
          <a:p>
            <a:pPr marL="433705" algn="ctr">
              <a:lnSpc>
                <a:spcPct val="100000"/>
              </a:lnSpc>
              <a:spcBef>
                <a:spcPts val="1385"/>
              </a:spcBef>
            </a:pPr>
            <a:r>
              <a:rPr sz="3000" b="1" dirty="0">
                <a:latin typeface="Corbel"/>
                <a:cs typeface="Corbel"/>
              </a:rPr>
              <a:t>NO</a:t>
            </a:r>
            <a:r>
              <a:rPr sz="3000" b="1" spc="-5" dirty="0">
                <a:latin typeface="Corbel"/>
                <a:cs typeface="Corbel"/>
              </a:rPr>
              <a:t> L</a:t>
            </a:r>
            <a:r>
              <a:rPr sz="3000" b="1" spc="-160" dirty="0">
                <a:latin typeface="Corbel"/>
                <a:cs typeface="Corbel"/>
              </a:rPr>
              <a:t>A</a:t>
            </a:r>
            <a:r>
              <a:rPr sz="3000" b="1" spc="5" dirty="0">
                <a:latin typeface="Corbel"/>
                <a:cs typeface="Corbel"/>
              </a:rPr>
              <a:t>T</a:t>
            </a:r>
            <a:r>
              <a:rPr sz="3000" b="1" spc="-5" dirty="0">
                <a:latin typeface="Corbel"/>
                <a:cs typeface="Corbel"/>
              </a:rPr>
              <a:t>E</a:t>
            </a:r>
            <a:r>
              <a:rPr sz="3000" b="1" dirty="0">
                <a:latin typeface="Corbel"/>
                <a:cs typeface="Corbel"/>
              </a:rPr>
              <a:t>R</a:t>
            </a:r>
            <a:r>
              <a:rPr sz="3000" b="1" spc="-210" dirty="0">
                <a:latin typeface="Corbel"/>
                <a:cs typeface="Corbel"/>
              </a:rPr>
              <a:t> </a:t>
            </a:r>
            <a:r>
              <a:rPr lang="en-US" sz="3000" b="1" spc="-210" dirty="0">
                <a:latin typeface="Corbel"/>
                <a:cs typeface="Corbel"/>
              </a:rPr>
              <a:t> </a:t>
            </a:r>
            <a:r>
              <a:rPr sz="3000" b="1" spc="5" dirty="0">
                <a:latin typeface="Corbel"/>
                <a:cs typeface="Corbel"/>
              </a:rPr>
              <a:t>TH</a:t>
            </a:r>
            <a:r>
              <a:rPr sz="3000" b="1" spc="-5" dirty="0">
                <a:latin typeface="Corbel"/>
                <a:cs typeface="Corbel"/>
              </a:rPr>
              <a:t>A</a:t>
            </a:r>
            <a:r>
              <a:rPr sz="3000" b="1" dirty="0">
                <a:latin typeface="Corbel"/>
                <a:cs typeface="Corbel"/>
              </a:rPr>
              <a:t>N</a:t>
            </a:r>
            <a:endParaRPr lang="en-US" sz="3000" b="1" dirty="0">
              <a:latin typeface="Corbel"/>
              <a:cs typeface="Corbel"/>
            </a:endParaRPr>
          </a:p>
          <a:p>
            <a:pPr marL="433705" algn="ctr">
              <a:lnSpc>
                <a:spcPct val="100000"/>
              </a:lnSpc>
              <a:spcBef>
                <a:spcPts val="1385"/>
              </a:spcBef>
            </a:pPr>
            <a:r>
              <a:rPr lang="en-US" sz="3600" b="1" dirty="0">
                <a:solidFill>
                  <a:srgbClr val="FF0000"/>
                </a:solidFill>
                <a:latin typeface="Corbel"/>
                <a:cs typeface="Corbel"/>
              </a:rPr>
              <a:t>Thursday, April 3, 2025, 4:00 pm </a:t>
            </a:r>
          </a:p>
          <a:p>
            <a:pPr marL="433705" algn="ctr">
              <a:lnSpc>
                <a:spcPct val="100000"/>
              </a:lnSpc>
              <a:spcBef>
                <a:spcPts val="1385"/>
              </a:spcBef>
            </a:pPr>
            <a:r>
              <a:rPr lang="en-US" sz="2800" b="1" dirty="0">
                <a:solidFill>
                  <a:srgbClr val="FF0000"/>
                </a:solidFill>
                <a:latin typeface="Corbel"/>
                <a:cs typeface="Corbel"/>
              </a:rPr>
              <a:t>(New and Recompeting Programs) </a:t>
            </a:r>
          </a:p>
          <a:p>
            <a:pPr marL="433705" algn="ctr">
              <a:lnSpc>
                <a:spcPct val="100000"/>
              </a:lnSpc>
              <a:spcBef>
                <a:spcPts val="1385"/>
              </a:spcBef>
            </a:pPr>
            <a:r>
              <a:rPr lang="en-US" sz="3600" b="1" dirty="0">
                <a:solidFill>
                  <a:srgbClr val="FF0000"/>
                </a:solidFill>
                <a:latin typeface="Corbel"/>
                <a:cs typeface="Corbel"/>
              </a:rPr>
              <a:t>Tuesday , April 15, 2025, 4:00 pm </a:t>
            </a:r>
            <a:r>
              <a:rPr lang="en-US" sz="2800" b="1" dirty="0">
                <a:solidFill>
                  <a:srgbClr val="FF0000"/>
                </a:solidFill>
                <a:latin typeface="Corbel"/>
                <a:cs typeface="Corbel"/>
              </a:rPr>
              <a:t>(Continuation Programs)</a:t>
            </a:r>
            <a:endParaRPr sz="2800" dirty="0">
              <a:solidFill>
                <a:srgbClr val="FF0000"/>
              </a:solidFill>
              <a:latin typeface="Corbel"/>
              <a:cs typeface="Corbel"/>
            </a:endParaRPr>
          </a:p>
        </p:txBody>
      </p:sp>
      <p:grpSp>
        <p:nvGrpSpPr>
          <p:cNvPr id="3" name="object 3"/>
          <p:cNvGrpSpPr/>
          <p:nvPr/>
        </p:nvGrpSpPr>
        <p:grpSpPr>
          <a:xfrm>
            <a:off x="3733800" y="4724400"/>
            <a:ext cx="2286000" cy="1668111"/>
            <a:chOff x="2811779" y="3802379"/>
            <a:chExt cx="3901440" cy="2987040"/>
          </a:xfrm>
        </p:grpSpPr>
        <p:sp>
          <p:nvSpPr>
            <p:cNvPr id="4" name="object 4"/>
            <p:cNvSpPr/>
            <p:nvPr/>
          </p:nvSpPr>
          <p:spPr>
            <a:xfrm>
              <a:off x="2819399" y="3809999"/>
              <a:ext cx="3886200" cy="2971800"/>
            </a:xfrm>
            <a:custGeom>
              <a:avLst/>
              <a:gdLst/>
              <a:ahLst/>
              <a:cxnLst/>
              <a:rect l="l" t="t" r="r" b="b"/>
              <a:pathLst>
                <a:path w="3886200" h="2971800">
                  <a:moveTo>
                    <a:pt x="3886200" y="0"/>
                  </a:moveTo>
                  <a:lnTo>
                    <a:pt x="0" y="0"/>
                  </a:lnTo>
                  <a:lnTo>
                    <a:pt x="0" y="2971800"/>
                  </a:lnTo>
                  <a:lnTo>
                    <a:pt x="3886200" y="2971800"/>
                  </a:lnTo>
                  <a:lnTo>
                    <a:pt x="3886200" y="0"/>
                  </a:lnTo>
                  <a:close/>
                </a:path>
              </a:pathLst>
            </a:custGeom>
            <a:solidFill>
              <a:srgbClr val="BB1C1C"/>
            </a:solidFill>
          </p:spPr>
          <p:txBody>
            <a:bodyPr wrap="square" lIns="0" tIns="0" rIns="0" bIns="0" rtlCol="0"/>
            <a:lstStyle/>
            <a:p>
              <a:endParaRPr dirty="0"/>
            </a:p>
          </p:txBody>
        </p:sp>
        <p:sp>
          <p:nvSpPr>
            <p:cNvPr id="5" name="object 5"/>
            <p:cNvSpPr/>
            <p:nvPr/>
          </p:nvSpPr>
          <p:spPr>
            <a:xfrm>
              <a:off x="2819399" y="3809999"/>
              <a:ext cx="3886200" cy="2971800"/>
            </a:xfrm>
            <a:custGeom>
              <a:avLst/>
              <a:gdLst/>
              <a:ahLst/>
              <a:cxnLst/>
              <a:rect l="l" t="t" r="r" b="b"/>
              <a:pathLst>
                <a:path w="3886200" h="2971800">
                  <a:moveTo>
                    <a:pt x="0" y="0"/>
                  </a:moveTo>
                  <a:lnTo>
                    <a:pt x="3886200" y="0"/>
                  </a:lnTo>
                  <a:lnTo>
                    <a:pt x="3886200" y="2971800"/>
                  </a:lnTo>
                  <a:lnTo>
                    <a:pt x="0" y="2971800"/>
                  </a:lnTo>
                  <a:lnTo>
                    <a:pt x="0" y="0"/>
                  </a:lnTo>
                  <a:close/>
                </a:path>
              </a:pathLst>
            </a:custGeom>
            <a:ln w="15240">
              <a:solidFill>
                <a:srgbClr val="881111"/>
              </a:solidFill>
            </a:ln>
          </p:spPr>
          <p:txBody>
            <a:bodyPr wrap="square" lIns="0" tIns="0" rIns="0" bIns="0" rtlCol="0"/>
            <a:lstStyle/>
            <a:p>
              <a:endParaRPr dirty="0"/>
            </a:p>
          </p:txBody>
        </p:sp>
        <p:pic>
          <p:nvPicPr>
            <p:cNvPr id="6" name="object 6"/>
            <p:cNvPicPr/>
            <p:nvPr/>
          </p:nvPicPr>
          <p:blipFill>
            <a:blip r:embed="rId4" cstate="print"/>
            <a:stretch>
              <a:fillRect/>
            </a:stretch>
          </p:blipFill>
          <p:spPr>
            <a:xfrm>
              <a:off x="2971799" y="3962400"/>
              <a:ext cx="3581399" cy="2686811"/>
            </a:xfrm>
            <a:prstGeom prst="rect">
              <a:avLst/>
            </a:prstGeom>
          </p:spPr>
        </p:pic>
      </p:grpSp>
    </p:spTree>
    <p:extLst>
      <p:ext uri="{BB962C8B-B14F-4D97-AF65-F5344CB8AC3E}">
        <p14:creationId xmlns:p14="http://schemas.microsoft.com/office/powerpoint/2010/main" val="30980079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1143000" y="26377"/>
            <a:ext cx="6627813" cy="520700"/>
          </a:xfrm>
          <a:prstGeom prst="rect">
            <a:avLst/>
          </a:prstGeom>
        </p:spPr>
        <p:txBody>
          <a:bodyPr vert="horz" wrap="square" lIns="0" tIns="12065" rIns="0" bIns="0" rtlCol="0">
            <a:spAutoFit/>
          </a:bodyPr>
          <a:lstStyle/>
          <a:p>
            <a:pPr marL="12700">
              <a:lnSpc>
                <a:spcPct val="100000"/>
              </a:lnSpc>
              <a:spcBef>
                <a:spcPts val="95"/>
              </a:spcBef>
            </a:pPr>
            <a:r>
              <a:rPr lang="en-US" spc="-5" dirty="0"/>
              <a:t>                 </a:t>
            </a:r>
            <a:r>
              <a:rPr spc="-5" dirty="0"/>
              <a:t>Additional</a:t>
            </a:r>
            <a:r>
              <a:rPr spc="-80" dirty="0"/>
              <a:t> </a:t>
            </a:r>
            <a:r>
              <a:rPr spc="-5" dirty="0"/>
              <a:t>Documents</a:t>
            </a:r>
          </a:p>
        </p:txBody>
      </p:sp>
      <p:sp>
        <p:nvSpPr>
          <p:cNvPr id="3" name="object 3"/>
          <p:cNvSpPr txBox="1"/>
          <p:nvPr/>
        </p:nvSpPr>
        <p:spPr>
          <a:xfrm>
            <a:off x="304800" y="685800"/>
            <a:ext cx="8610600" cy="6383799"/>
          </a:xfrm>
          <a:prstGeom prst="rect">
            <a:avLst/>
          </a:prstGeom>
        </p:spPr>
        <p:txBody>
          <a:bodyPr vert="horz" wrap="square" lIns="0" tIns="12700" rIns="0" bIns="0" rtlCol="0">
            <a:spAutoFit/>
          </a:bodyPr>
          <a:lstStyle/>
          <a:p>
            <a:pPr marL="469265" marR="5080" indent="-457200">
              <a:lnSpc>
                <a:spcPct val="100000"/>
              </a:lnSpc>
              <a:spcBef>
                <a:spcPts val="1245"/>
              </a:spcBef>
              <a:buClr>
                <a:srgbClr val="8D1414"/>
              </a:buClr>
              <a:buSzPct val="143750"/>
              <a:buFont typeface="Arial" panose="020B0604020202020204" pitchFamily="34" charset="0"/>
              <a:buChar char="•"/>
              <a:tabLst>
                <a:tab pos="299720" algn="l"/>
              </a:tabLst>
            </a:pPr>
            <a:r>
              <a:rPr sz="2800" spc="-5" dirty="0">
                <a:latin typeface="Times New Roman"/>
                <a:cs typeface="Times New Roman"/>
              </a:rPr>
              <a:t>Applicants </a:t>
            </a:r>
            <a:r>
              <a:rPr sz="2800" dirty="0">
                <a:latin typeface="Times New Roman"/>
                <a:cs typeface="Times New Roman"/>
              </a:rPr>
              <a:t>are required to </a:t>
            </a:r>
            <a:r>
              <a:rPr sz="2800" spc="-5" dirty="0">
                <a:latin typeface="Times New Roman"/>
                <a:cs typeface="Times New Roman"/>
              </a:rPr>
              <a:t>submit </a:t>
            </a:r>
            <a:r>
              <a:rPr sz="2800" dirty="0">
                <a:latin typeface="Times New Roman"/>
                <a:cs typeface="Times New Roman"/>
              </a:rPr>
              <a:t>the </a:t>
            </a:r>
            <a:r>
              <a:rPr sz="2800" spc="-5" dirty="0">
                <a:latin typeface="Times New Roman"/>
                <a:cs typeface="Times New Roman"/>
              </a:rPr>
              <a:t>following </a:t>
            </a:r>
            <a:r>
              <a:rPr sz="2800" dirty="0">
                <a:latin typeface="Times New Roman"/>
                <a:cs typeface="Times New Roman"/>
              </a:rPr>
              <a:t>additional </a:t>
            </a:r>
            <a:r>
              <a:rPr sz="2800" spc="-585" dirty="0">
                <a:latin typeface="Times New Roman"/>
                <a:cs typeface="Times New Roman"/>
              </a:rPr>
              <a:t> </a:t>
            </a:r>
            <a:r>
              <a:rPr sz="2800" spc="-5" dirty="0">
                <a:latin typeface="Times New Roman"/>
                <a:cs typeface="Times New Roman"/>
              </a:rPr>
              <a:t>documents </a:t>
            </a:r>
            <a:r>
              <a:rPr sz="2800" dirty="0">
                <a:latin typeface="Times New Roman"/>
                <a:cs typeface="Times New Roman"/>
              </a:rPr>
              <a:t>by the</a:t>
            </a:r>
            <a:r>
              <a:rPr sz="2800" spc="-25" dirty="0">
                <a:latin typeface="Times New Roman"/>
                <a:cs typeface="Times New Roman"/>
              </a:rPr>
              <a:t> </a:t>
            </a:r>
            <a:r>
              <a:rPr sz="2800" dirty="0">
                <a:latin typeface="Times New Roman"/>
                <a:cs typeface="Times New Roman"/>
              </a:rPr>
              <a:t>application</a:t>
            </a:r>
            <a:r>
              <a:rPr sz="2800" spc="-45" dirty="0">
                <a:latin typeface="Times New Roman"/>
                <a:cs typeface="Times New Roman"/>
              </a:rPr>
              <a:t> </a:t>
            </a:r>
            <a:r>
              <a:rPr sz="2800" spc="-5" dirty="0">
                <a:latin typeface="Times New Roman"/>
                <a:cs typeface="Times New Roman"/>
              </a:rPr>
              <a:t>submission</a:t>
            </a:r>
            <a:r>
              <a:rPr sz="2800" dirty="0">
                <a:latin typeface="Times New Roman"/>
                <a:cs typeface="Times New Roman"/>
              </a:rPr>
              <a:t> deadline:</a:t>
            </a:r>
          </a:p>
          <a:p>
            <a:pPr marL="756285" marR="200660" lvl="1" indent="-287020">
              <a:lnSpc>
                <a:spcPct val="100000"/>
              </a:lnSpc>
              <a:spcBef>
                <a:spcPts val="1175"/>
              </a:spcBef>
              <a:buClr>
                <a:srgbClr val="8D1414"/>
              </a:buClr>
              <a:buSzPct val="143750"/>
              <a:buFont typeface="Arial"/>
              <a:buChar char="•"/>
              <a:tabLst>
                <a:tab pos="756920" algn="l"/>
              </a:tabLst>
            </a:pPr>
            <a:r>
              <a:rPr lang="en-US" sz="2800" dirty="0">
                <a:latin typeface="Times New Roman"/>
                <a:cs typeface="Times New Roman"/>
              </a:rPr>
              <a:t>Online Financial Management Survey – all applicants</a:t>
            </a:r>
          </a:p>
          <a:p>
            <a:pPr marL="756285" marR="200660" lvl="1" indent="-287020">
              <a:lnSpc>
                <a:spcPct val="100000"/>
              </a:lnSpc>
              <a:spcBef>
                <a:spcPts val="1175"/>
              </a:spcBef>
              <a:buClr>
                <a:srgbClr val="8D1414"/>
              </a:buClr>
              <a:buSzPct val="143750"/>
              <a:buFont typeface="Arial"/>
              <a:buChar char="•"/>
              <a:tabLst>
                <a:tab pos="756920" algn="l"/>
              </a:tabLst>
            </a:pPr>
            <a:r>
              <a:rPr sz="2800" dirty="0">
                <a:latin typeface="Times New Roman"/>
                <a:cs typeface="Times New Roman"/>
              </a:rPr>
              <a:t>Evaluation</a:t>
            </a:r>
            <a:r>
              <a:rPr sz="2800" spc="-45" dirty="0">
                <a:latin typeface="Times New Roman"/>
                <a:cs typeface="Times New Roman"/>
              </a:rPr>
              <a:t> </a:t>
            </a:r>
            <a:r>
              <a:rPr sz="2800" spc="-5" dirty="0">
                <a:latin typeface="Times New Roman"/>
                <a:cs typeface="Times New Roman"/>
              </a:rPr>
              <a:t>briefs,</a:t>
            </a:r>
            <a:r>
              <a:rPr sz="2800" spc="-20" dirty="0">
                <a:latin typeface="Times New Roman"/>
                <a:cs typeface="Times New Roman"/>
              </a:rPr>
              <a:t> </a:t>
            </a:r>
            <a:r>
              <a:rPr sz="2800" dirty="0">
                <a:latin typeface="Times New Roman"/>
                <a:cs typeface="Times New Roman"/>
              </a:rPr>
              <a:t>reports,</a:t>
            </a:r>
            <a:r>
              <a:rPr sz="2800" spc="-30" dirty="0">
                <a:latin typeface="Times New Roman"/>
                <a:cs typeface="Times New Roman"/>
              </a:rPr>
              <a:t> </a:t>
            </a:r>
            <a:r>
              <a:rPr sz="2800" dirty="0">
                <a:latin typeface="Times New Roman"/>
                <a:cs typeface="Times New Roman"/>
              </a:rPr>
              <a:t>studies.</a:t>
            </a:r>
            <a:r>
              <a:rPr sz="2800" spc="-25" dirty="0">
                <a:latin typeface="Times New Roman"/>
                <a:cs typeface="Times New Roman"/>
              </a:rPr>
              <a:t> </a:t>
            </a:r>
            <a:r>
              <a:rPr sz="2800" dirty="0">
                <a:latin typeface="Times New Roman"/>
                <a:cs typeface="Times New Roman"/>
              </a:rPr>
              <a:t>Please</a:t>
            </a:r>
            <a:r>
              <a:rPr sz="2800" spc="-15" dirty="0">
                <a:latin typeface="Times New Roman"/>
                <a:cs typeface="Times New Roman"/>
              </a:rPr>
              <a:t> </a:t>
            </a:r>
            <a:r>
              <a:rPr sz="2800" spc="-5" dirty="0">
                <a:latin typeface="Times New Roman"/>
                <a:cs typeface="Times New Roman"/>
              </a:rPr>
              <a:t>refer</a:t>
            </a:r>
            <a:r>
              <a:rPr sz="2800" spc="-15" dirty="0">
                <a:latin typeface="Times New Roman"/>
                <a:cs typeface="Times New Roman"/>
              </a:rPr>
              <a:t> </a:t>
            </a:r>
            <a:r>
              <a:rPr sz="2800" dirty="0">
                <a:latin typeface="Times New Roman"/>
                <a:cs typeface="Times New Roman"/>
              </a:rPr>
              <a:t>to</a:t>
            </a:r>
            <a:r>
              <a:rPr sz="2800" spc="-15" dirty="0">
                <a:latin typeface="Times New Roman"/>
                <a:cs typeface="Times New Roman"/>
              </a:rPr>
              <a:t> </a:t>
            </a:r>
            <a:r>
              <a:rPr sz="2800" dirty="0">
                <a:latin typeface="Times New Roman"/>
                <a:cs typeface="Times New Roman"/>
              </a:rPr>
              <a:t>the </a:t>
            </a:r>
            <a:r>
              <a:rPr sz="2800" spc="-585" dirty="0">
                <a:latin typeface="Times New Roman"/>
                <a:cs typeface="Times New Roman"/>
              </a:rPr>
              <a:t> </a:t>
            </a:r>
            <a:r>
              <a:rPr sz="2800" i="1" dirty="0">
                <a:latin typeface="Times New Roman"/>
                <a:cs typeface="Times New Roman"/>
              </a:rPr>
              <a:t>Evidence </a:t>
            </a:r>
            <a:r>
              <a:rPr sz="2800" i="1" spc="-5" dirty="0">
                <a:latin typeface="Times New Roman"/>
                <a:cs typeface="Times New Roman"/>
              </a:rPr>
              <a:t>Base </a:t>
            </a:r>
            <a:r>
              <a:rPr sz="2800" dirty="0">
                <a:latin typeface="Times New Roman"/>
                <a:cs typeface="Times New Roman"/>
              </a:rPr>
              <a:t>section </a:t>
            </a:r>
            <a:r>
              <a:rPr sz="2800" spc="-5" dirty="0">
                <a:latin typeface="Times New Roman"/>
                <a:cs typeface="Times New Roman"/>
              </a:rPr>
              <a:t>for </a:t>
            </a:r>
            <a:r>
              <a:rPr sz="2800" dirty="0">
                <a:latin typeface="Times New Roman"/>
                <a:cs typeface="Times New Roman"/>
              </a:rPr>
              <a:t>detailed instructions by </a:t>
            </a:r>
            <a:r>
              <a:rPr sz="2800" spc="5" dirty="0">
                <a:latin typeface="Times New Roman"/>
                <a:cs typeface="Times New Roman"/>
              </a:rPr>
              <a:t> </a:t>
            </a:r>
            <a:r>
              <a:rPr sz="2800" dirty="0">
                <a:latin typeface="Times New Roman"/>
                <a:cs typeface="Times New Roman"/>
              </a:rPr>
              <a:t>evidence</a:t>
            </a:r>
            <a:r>
              <a:rPr sz="2800" spc="-40" dirty="0">
                <a:latin typeface="Times New Roman"/>
                <a:cs typeface="Times New Roman"/>
              </a:rPr>
              <a:t> </a:t>
            </a:r>
            <a:r>
              <a:rPr sz="2800" spc="-25" dirty="0">
                <a:latin typeface="Times New Roman"/>
                <a:cs typeface="Times New Roman"/>
              </a:rPr>
              <a:t>tier</a:t>
            </a:r>
            <a:r>
              <a:rPr lang="en-US" sz="2800" spc="-25" dirty="0">
                <a:latin typeface="Times New Roman"/>
                <a:cs typeface="Times New Roman"/>
              </a:rPr>
              <a:t>. </a:t>
            </a:r>
          </a:p>
          <a:p>
            <a:pPr marL="299085" marR="200660" indent="-287020">
              <a:spcBef>
                <a:spcPts val="1175"/>
              </a:spcBef>
              <a:buClr>
                <a:srgbClr val="8D1414"/>
              </a:buClr>
              <a:buSzPct val="143750"/>
              <a:buFont typeface="Arial"/>
              <a:buChar char="•"/>
              <a:tabLst>
                <a:tab pos="756920" algn="l"/>
              </a:tabLst>
            </a:pPr>
            <a:r>
              <a:rPr lang="en-US" sz="2800" dirty="0"/>
              <a:t>Additional documents must be emailed to AmeriCorps.NJ@sos.nj.gov with the following subject line: “Legal Applicant Name” – “Application ID Number.”</a:t>
            </a:r>
            <a:endParaRPr lang="en-US" sz="2800" spc="-25" dirty="0">
              <a:latin typeface="Times New Roman"/>
              <a:cs typeface="Times New Roman"/>
            </a:endParaRPr>
          </a:p>
          <a:p>
            <a:pPr marL="299085" marR="200660" indent="-287020">
              <a:spcBef>
                <a:spcPts val="1175"/>
              </a:spcBef>
              <a:buClr>
                <a:srgbClr val="8D1414"/>
              </a:buClr>
              <a:buSzPct val="143750"/>
              <a:buFont typeface="Arial"/>
              <a:buChar char="•"/>
              <a:tabLst>
                <a:tab pos="756920" algn="l"/>
              </a:tabLst>
            </a:pPr>
            <a:r>
              <a:rPr lang="en-US" sz="2800" spc="-25" dirty="0">
                <a:latin typeface="Times New Roman"/>
                <a:cs typeface="Times New Roman"/>
              </a:rPr>
              <a:t>Please follow instructions in the Formula NOFO on how to submit additional documents. </a:t>
            </a:r>
          </a:p>
          <a:p>
            <a:pPr marL="299085" marR="200660" indent="-287020">
              <a:spcBef>
                <a:spcPts val="1175"/>
              </a:spcBef>
              <a:buClr>
                <a:srgbClr val="8D1414"/>
              </a:buClr>
              <a:buSzPct val="143750"/>
              <a:buFont typeface="Arial"/>
              <a:buChar char="•"/>
              <a:tabLst>
                <a:tab pos="756920" algn="l"/>
              </a:tabLst>
            </a:pPr>
            <a:endParaRPr sz="2800" dirty="0">
              <a:latin typeface="Times New Roman"/>
              <a:cs typeface="Times New Roman"/>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C12FF5A-22A4-406A-BE6C-8D9F79BF5910}"/>
              </a:ext>
            </a:extLst>
          </p:cNvPr>
          <p:cNvSpPr txBox="1"/>
          <p:nvPr/>
        </p:nvSpPr>
        <p:spPr>
          <a:xfrm>
            <a:off x="38100" y="1600200"/>
            <a:ext cx="8915400" cy="4798429"/>
          </a:xfrm>
          <a:prstGeom prst="rect">
            <a:avLst/>
          </a:prstGeom>
          <a:noFill/>
        </p:spPr>
        <p:txBody>
          <a:bodyPr wrap="square">
            <a:spAutoFit/>
          </a:bodyPr>
          <a:lstStyle/>
          <a:p>
            <a:pPr marL="201295" marR="128270" indent="-191770">
              <a:lnSpc>
                <a:spcPct val="78000"/>
              </a:lnSpc>
              <a:spcBef>
                <a:spcPts val="980"/>
              </a:spcBef>
              <a:spcAft>
                <a:spcPts val="0"/>
              </a:spcAft>
            </a:pPr>
            <a:r>
              <a:rPr lang="en-US" sz="2400" dirty="0"/>
              <a:t>All applicants must register with the System for Award Management (SAM) at https://www.sam.gov/SAM/ and maintain an active SAM registration until the application process is complete. If an applicant is awarded a grant, it must maintain an active SAM registration throughout the life of the award. The Authorized Representative who signs the application must be registered as a Point of Contact or Alternate Point of Contact on the organization's SAM.gov account</a:t>
            </a:r>
          </a:p>
          <a:p>
            <a:pPr marL="201295" marR="128270" indent="-191770">
              <a:lnSpc>
                <a:spcPct val="78000"/>
              </a:lnSpc>
              <a:spcBef>
                <a:spcPts val="980"/>
              </a:spcBef>
              <a:spcAft>
                <a:spcPts val="0"/>
              </a:spcAft>
            </a:pPr>
            <a:r>
              <a:rPr lang="en-US" sz="2400" dirty="0"/>
              <a:t>Applicants must use their SAM registered legal name and physical address on all grant applications to AmeriCorps. The legal applicant’s name and physical address in </a:t>
            </a:r>
            <a:r>
              <a:rPr lang="en-US" sz="2400" dirty="0" err="1"/>
              <a:t>eGrants</a:t>
            </a:r>
            <a:r>
              <a:rPr lang="en-US" sz="2400" dirty="0"/>
              <a:t> must match exactly the applicant’s SAM-registered information.</a:t>
            </a:r>
          </a:p>
          <a:p>
            <a:pPr marL="201295" marR="128270" indent="-191770">
              <a:lnSpc>
                <a:spcPct val="78000"/>
              </a:lnSpc>
              <a:spcBef>
                <a:spcPts val="980"/>
              </a:spcBef>
              <a:spcAft>
                <a:spcPts val="0"/>
              </a:spcAft>
            </a:pPr>
            <a:r>
              <a:rPr lang="en-US" sz="2400" dirty="0"/>
              <a:t>Applications must include an Employer Identification Number. </a:t>
            </a:r>
          </a:p>
          <a:p>
            <a:pPr marL="201295" marR="128270" indent="-191770">
              <a:lnSpc>
                <a:spcPct val="78000"/>
              </a:lnSpc>
              <a:spcBef>
                <a:spcPts val="980"/>
              </a:spcBef>
              <a:spcAft>
                <a:spcPts val="0"/>
              </a:spcAft>
            </a:pPr>
            <a:r>
              <a:rPr lang="en-US" sz="2400" dirty="0"/>
              <a:t>Applications must include a valid Unique Entity Identifier (UEI), which is generated as part of the SAM registration process. </a:t>
            </a:r>
          </a:p>
        </p:txBody>
      </p:sp>
      <p:sp>
        <p:nvSpPr>
          <p:cNvPr id="7" name="TextBox 6">
            <a:extLst>
              <a:ext uri="{FF2B5EF4-FFF2-40B4-BE49-F238E27FC236}">
                <a16:creationId xmlns:a16="http://schemas.microsoft.com/office/drawing/2014/main" id="{F0D9F503-57AC-412F-B8AA-84FB0F17FF2A}"/>
              </a:ext>
            </a:extLst>
          </p:cNvPr>
          <p:cNvSpPr txBox="1"/>
          <p:nvPr/>
        </p:nvSpPr>
        <p:spPr>
          <a:xfrm>
            <a:off x="381000" y="198951"/>
            <a:ext cx="8229600" cy="954107"/>
          </a:xfrm>
          <a:prstGeom prst="rect">
            <a:avLst/>
          </a:prstGeom>
          <a:noFill/>
        </p:spPr>
        <p:txBody>
          <a:bodyPr wrap="square">
            <a:spAutoFit/>
          </a:bodyPr>
          <a:lstStyle/>
          <a:p>
            <a:pPr algn="ctr"/>
            <a:r>
              <a:rPr lang="en-US" sz="2800" b="1" dirty="0"/>
              <a:t>Unique Entity Identifier and System for Award Management (SAM) </a:t>
            </a:r>
          </a:p>
        </p:txBody>
      </p:sp>
    </p:spTree>
    <p:extLst>
      <p:ext uri="{BB962C8B-B14F-4D97-AF65-F5344CB8AC3E}">
        <p14:creationId xmlns:p14="http://schemas.microsoft.com/office/powerpoint/2010/main" val="33262183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0D9F503-57AC-412F-B8AA-84FB0F17FF2A}"/>
              </a:ext>
            </a:extLst>
          </p:cNvPr>
          <p:cNvSpPr txBox="1"/>
          <p:nvPr/>
        </p:nvSpPr>
        <p:spPr>
          <a:xfrm>
            <a:off x="381000" y="198951"/>
            <a:ext cx="8229600" cy="523220"/>
          </a:xfrm>
          <a:prstGeom prst="rect">
            <a:avLst/>
          </a:prstGeom>
          <a:noFill/>
        </p:spPr>
        <p:txBody>
          <a:bodyPr wrap="square">
            <a:spAutoFit/>
          </a:bodyPr>
          <a:lstStyle/>
          <a:p>
            <a:pPr algn="ctr"/>
            <a:r>
              <a:rPr lang="en-US" sz="2800" b="1" dirty="0"/>
              <a:t>Example of Misalignment</a:t>
            </a:r>
          </a:p>
        </p:txBody>
      </p:sp>
      <p:pic>
        <p:nvPicPr>
          <p:cNvPr id="4" name="Picture 3"/>
          <p:cNvPicPr>
            <a:picLocks noChangeAspect="1"/>
          </p:cNvPicPr>
          <p:nvPr/>
        </p:nvPicPr>
        <p:blipFill rotWithShape="1">
          <a:blip r:embed="rId3"/>
          <a:srcRect t="11939"/>
          <a:stretch/>
        </p:blipFill>
        <p:spPr>
          <a:xfrm>
            <a:off x="1600200" y="1143000"/>
            <a:ext cx="5544324" cy="1124128"/>
          </a:xfrm>
          <a:prstGeom prst="rect">
            <a:avLst/>
          </a:prstGeom>
        </p:spPr>
      </p:pic>
      <p:pic>
        <p:nvPicPr>
          <p:cNvPr id="5" name="Picture 4"/>
          <p:cNvPicPr>
            <a:picLocks noChangeAspect="1"/>
          </p:cNvPicPr>
          <p:nvPr/>
        </p:nvPicPr>
        <p:blipFill>
          <a:blip r:embed="rId4"/>
          <a:stretch>
            <a:fillRect/>
          </a:stretch>
        </p:blipFill>
        <p:spPr>
          <a:xfrm>
            <a:off x="2251807" y="2267128"/>
            <a:ext cx="4241110" cy="4343400"/>
          </a:xfrm>
          <a:prstGeom prst="rect">
            <a:avLst/>
          </a:prstGeom>
        </p:spPr>
      </p:pic>
    </p:spTree>
    <p:extLst>
      <p:ext uri="{BB962C8B-B14F-4D97-AF65-F5344CB8AC3E}">
        <p14:creationId xmlns:p14="http://schemas.microsoft.com/office/powerpoint/2010/main" val="5184412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SECTION III:</a:t>
            </a:r>
            <a:br>
              <a:rPr lang="en-US" b="1" dirty="0"/>
            </a:br>
            <a:r>
              <a:rPr lang="en-US" b="1" dirty="0"/>
              <a:t>OPERATING GRANT APPLICATION </a:t>
            </a:r>
            <a:endParaRPr lang="en-US" dirty="0"/>
          </a:p>
        </p:txBody>
      </p:sp>
      <p:sp>
        <p:nvSpPr>
          <p:cNvPr id="3" name="Text Placeholder 2"/>
          <p:cNvSpPr>
            <a:spLocks noGrp="1"/>
          </p:cNvSpPr>
          <p:nvPr>
            <p:ph type="body" idx="1"/>
          </p:nvPr>
        </p:nvSpPr>
        <p:spPr/>
        <p:txBody>
          <a:bodyPr>
            <a:normAutofit/>
          </a:bodyPr>
          <a:lstStyle/>
          <a:p>
            <a:pPr algn="ctr"/>
            <a:r>
              <a:rPr lang="en-US" sz="3200" b="1" dirty="0"/>
              <a:t>RECOMPETING AND CURRENT OR PRIOR PLANNING GRANT Applicants Only</a:t>
            </a:r>
            <a:endParaRPr lang="en-US" sz="3200" dirty="0"/>
          </a:p>
        </p:txBody>
      </p:sp>
    </p:spTree>
    <p:extLst>
      <p:ext uri="{BB962C8B-B14F-4D97-AF65-F5344CB8AC3E}">
        <p14:creationId xmlns:p14="http://schemas.microsoft.com/office/powerpoint/2010/main" val="34366445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0" y="344488"/>
            <a:ext cx="8839200" cy="519112"/>
          </a:xfrm>
          <a:prstGeom prst="rect">
            <a:avLst/>
          </a:prstGeom>
        </p:spPr>
        <p:txBody>
          <a:bodyPr vert="horz" wrap="square" lIns="0" tIns="12065" rIns="0" bIns="0" rtlCol="0">
            <a:spAutoFit/>
          </a:bodyPr>
          <a:lstStyle/>
          <a:p>
            <a:pPr marL="12700">
              <a:lnSpc>
                <a:spcPct val="100000"/>
              </a:lnSpc>
              <a:spcBef>
                <a:spcPts val="95"/>
              </a:spcBef>
              <a:tabLst>
                <a:tab pos="1781175" algn="l"/>
              </a:tabLst>
            </a:pPr>
            <a:r>
              <a:rPr lang="en-US" spc="-5" dirty="0">
                <a:solidFill>
                  <a:srgbClr val="000000"/>
                </a:solidFill>
              </a:rPr>
              <a:t>                Operating Grant S</a:t>
            </a:r>
            <a:r>
              <a:rPr spc="-5" dirty="0">
                <a:solidFill>
                  <a:srgbClr val="000000"/>
                </a:solidFill>
              </a:rPr>
              <a:t>e</a:t>
            </a:r>
            <a:r>
              <a:rPr spc="-10" dirty="0">
                <a:solidFill>
                  <a:srgbClr val="000000"/>
                </a:solidFill>
              </a:rPr>
              <a:t>l</a:t>
            </a:r>
            <a:r>
              <a:rPr spc="-5" dirty="0">
                <a:solidFill>
                  <a:srgbClr val="000000"/>
                </a:solidFill>
              </a:rPr>
              <a:t>ect</a:t>
            </a:r>
            <a:r>
              <a:rPr spc="-10" dirty="0">
                <a:solidFill>
                  <a:srgbClr val="000000"/>
                </a:solidFill>
              </a:rPr>
              <a:t>i</a:t>
            </a:r>
            <a:r>
              <a:rPr spc="-5" dirty="0">
                <a:solidFill>
                  <a:srgbClr val="000000"/>
                </a:solidFill>
              </a:rPr>
              <a:t>on</a:t>
            </a:r>
            <a:r>
              <a:rPr spc="-155" dirty="0">
                <a:solidFill>
                  <a:srgbClr val="000000"/>
                </a:solidFill>
              </a:rPr>
              <a:t> </a:t>
            </a:r>
            <a:r>
              <a:rPr spc="-10" dirty="0">
                <a:solidFill>
                  <a:srgbClr val="000000"/>
                </a:solidFill>
              </a:rPr>
              <a:t>C</a:t>
            </a:r>
            <a:r>
              <a:rPr spc="-5" dirty="0">
                <a:solidFill>
                  <a:srgbClr val="000000"/>
                </a:solidFill>
              </a:rPr>
              <a:t>r</a:t>
            </a:r>
            <a:r>
              <a:rPr spc="-10" dirty="0">
                <a:solidFill>
                  <a:srgbClr val="000000"/>
                </a:solidFill>
              </a:rPr>
              <a:t>i</a:t>
            </a:r>
            <a:r>
              <a:rPr spc="-5" dirty="0">
                <a:solidFill>
                  <a:srgbClr val="000000"/>
                </a:solidFill>
              </a:rPr>
              <a:t>ter</a:t>
            </a:r>
            <a:r>
              <a:rPr spc="-10" dirty="0">
                <a:solidFill>
                  <a:srgbClr val="000000"/>
                </a:solidFill>
              </a:rPr>
              <a:t>i</a:t>
            </a:r>
            <a:r>
              <a:rPr spc="-5" dirty="0">
                <a:solidFill>
                  <a:srgbClr val="000000"/>
                </a:solidFill>
              </a:rPr>
              <a:t>a</a:t>
            </a:r>
          </a:p>
        </p:txBody>
      </p:sp>
      <p:pic>
        <p:nvPicPr>
          <p:cNvPr id="3" name="Picture 2"/>
          <p:cNvPicPr>
            <a:picLocks noChangeAspect="1"/>
          </p:cNvPicPr>
          <p:nvPr/>
        </p:nvPicPr>
        <p:blipFill>
          <a:blip r:embed="rId3"/>
          <a:stretch>
            <a:fillRect/>
          </a:stretch>
        </p:blipFill>
        <p:spPr>
          <a:xfrm>
            <a:off x="0" y="1371600"/>
            <a:ext cx="9079369" cy="4400824"/>
          </a:xfrm>
          <a:prstGeom prst="rect">
            <a:avLst/>
          </a:prstGeom>
        </p:spPr>
      </p:pic>
    </p:spTree>
    <p:extLst>
      <p:ext uri="{BB962C8B-B14F-4D97-AF65-F5344CB8AC3E}">
        <p14:creationId xmlns:p14="http://schemas.microsoft.com/office/powerpoint/2010/main" val="12231619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1552454" y="228600"/>
            <a:ext cx="6659562" cy="561975"/>
          </a:xfrm>
          <a:prstGeom prst="rect">
            <a:avLst/>
          </a:prstGeom>
        </p:spPr>
        <p:txBody>
          <a:bodyPr vert="horz" wrap="square" lIns="0" tIns="12700" rIns="0" bIns="0" rtlCol="0">
            <a:spAutoFit/>
          </a:bodyPr>
          <a:lstStyle/>
          <a:p>
            <a:pPr marL="12700">
              <a:lnSpc>
                <a:spcPct val="100000"/>
              </a:lnSpc>
              <a:spcBef>
                <a:spcPts val="100"/>
              </a:spcBef>
            </a:pPr>
            <a:r>
              <a:rPr sz="3600" b="1" spc="-70" dirty="0"/>
              <a:t>R</a:t>
            </a:r>
            <a:r>
              <a:rPr sz="3600" b="1" spc="-15" dirty="0"/>
              <a:t>e</a:t>
            </a:r>
            <a:r>
              <a:rPr sz="3600" b="1" dirty="0"/>
              <a:t>vi</a:t>
            </a:r>
            <a:r>
              <a:rPr sz="3600" b="1" spc="-5" dirty="0"/>
              <a:t>e</a:t>
            </a:r>
            <a:r>
              <a:rPr sz="3600" b="1" dirty="0"/>
              <a:t>w</a:t>
            </a:r>
            <a:r>
              <a:rPr sz="3600" b="1" spc="-170" dirty="0"/>
              <a:t> </a:t>
            </a:r>
            <a:r>
              <a:rPr sz="3600" b="1" dirty="0"/>
              <a:t>C</a:t>
            </a:r>
            <a:r>
              <a:rPr sz="3600" b="1" spc="-10" dirty="0"/>
              <a:t>r</a:t>
            </a:r>
            <a:r>
              <a:rPr sz="3600" b="1" dirty="0"/>
              <a:t>i</a:t>
            </a:r>
            <a:r>
              <a:rPr sz="3600" b="1" spc="-5" dirty="0"/>
              <a:t>te</a:t>
            </a:r>
            <a:r>
              <a:rPr sz="3600" b="1" spc="-10" dirty="0"/>
              <a:t>r</a:t>
            </a:r>
            <a:r>
              <a:rPr sz="3600" b="1" dirty="0"/>
              <a:t>ia</a:t>
            </a:r>
            <a:r>
              <a:rPr sz="3600" b="1" spc="5" dirty="0"/>
              <a:t> </a:t>
            </a:r>
            <a:r>
              <a:rPr sz="2400" b="1" dirty="0"/>
              <a:t>(s</a:t>
            </a:r>
            <a:r>
              <a:rPr sz="2400" b="1" spc="5" dirty="0"/>
              <a:t>e</a:t>
            </a:r>
            <a:r>
              <a:rPr sz="2400" b="1" dirty="0"/>
              <a:t>e</a:t>
            </a:r>
            <a:r>
              <a:rPr sz="2400" b="1" spc="-45" dirty="0"/>
              <a:t> </a:t>
            </a:r>
            <a:r>
              <a:rPr sz="2400" b="1" spc="-5" dirty="0"/>
              <a:t>S</a:t>
            </a:r>
            <a:r>
              <a:rPr sz="2400" b="1" spc="5" dirty="0"/>
              <a:t>ec</a:t>
            </a:r>
            <a:r>
              <a:rPr sz="2400" b="1" spc="-5" dirty="0"/>
              <a:t>ti</a:t>
            </a:r>
            <a:r>
              <a:rPr sz="2400" b="1" dirty="0"/>
              <a:t>on</a:t>
            </a:r>
            <a:r>
              <a:rPr sz="2400" b="1" spc="-10" dirty="0"/>
              <a:t> </a:t>
            </a:r>
            <a:r>
              <a:rPr sz="2400" b="1" spc="-5" dirty="0"/>
              <a:t>I</a:t>
            </a:r>
            <a:r>
              <a:rPr sz="2400" b="1" dirty="0"/>
              <a:t>I</a:t>
            </a:r>
            <a:r>
              <a:rPr sz="2400" b="1" spc="-5" dirty="0"/>
              <a:t> </a:t>
            </a:r>
            <a:r>
              <a:rPr sz="2400" b="1" dirty="0"/>
              <a:t>of</a:t>
            </a:r>
            <a:r>
              <a:rPr sz="2400" b="1" spc="-25" dirty="0"/>
              <a:t> </a:t>
            </a:r>
            <a:r>
              <a:rPr sz="2400" b="1" spc="-5" dirty="0"/>
              <a:t>NO</a:t>
            </a:r>
            <a:r>
              <a:rPr sz="2400" b="1" dirty="0"/>
              <a:t>F</a:t>
            </a:r>
            <a:r>
              <a:rPr sz="2400" b="1" spc="-100" dirty="0"/>
              <a:t>O</a:t>
            </a:r>
            <a:r>
              <a:rPr sz="2400" b="1" dirty="0"/>
              <a:t>)</a:t>
            </a:r>
          </a:p>
        </p:txBody>
      </p:sp>
      <p:sp>
        <p:nvSpPr>
          <p:cNvPr id="4" name="Rectangle 3"/>
          <p:cNvSpPr/>
          <p:nvPr/>
        </p:nvSpPr>
        <p:spPr>
          <a:xfrm>
            <a:off x="167054" y="1524000"/>
            <a:ext cx="8077200" cy="4339650"/>
          </a:xfrm>
          <a:prstGeom prst="rect">
            <a:avLst/>
          </a:prstGeom>
        </p:spPr>
        <p:txBody>
          <a:bodyPr wrap="square">
            <a:spAutoFit/>
          </a:bodyPr>
          <a:lstStyle/>
          <a:p>
            <a:r>
              <a:rPr lang="en-US" sz="2400" b="1" dirty="0"/>
              <a:t>Executive Summary (Required - 0 percent) </a:t>
            </a:r>
          </a:p>
          <a:p>
            <a:r>
              <a:rPr lang="en-US" dirty="0"/>
              <a:t>Please fill in the blanks of these sentences to complete the Executive Summary. Do not deviate from the template below.</a:t>
            </a:r>
          </a:p>
          <a:p>
            <a:endParaRPr lang="en-US" dirty="0"/>
          </a:p>
          <a:p>
            <a:r>
              <a:rPr lang="en-US" dirty="0"/>
              <a:t>The [Name of the organization] proposes to have [Number of] AmeriCorps members who will [service activities the members will be doing] in [the locations the AmeriCorps members will serve]. At the end of the first program year, the AmeriCorps members will be responsible for [anticipated outcome of project]. In addition, the AmeriCorps members will leverage [number of leveraged volunteers, if applicable] who will be engaged in [what the leveraged volunteers will be doing.]</a:t>
            </a:r>
          </a:p>
          <a:p>
            <a:endParaRPr lang="en-US" dirty="0"/>
          </a:p>
          <a:p>
            <a:r>
              <a:rPr lang="en-US" dirty="0"/>
              <a:t>This program will focus on the AmeriCorps focus area(s) of [Focus Area(s)].* The AmeriCorps investment of $[amount of request] will be matched with $[amount of projected match], $[amount of local, state, and Federal funds] in public funding and $[amount of </a:t>
            </a:r>
            <a:r>
              <a:rPr lang="en-US" dirty="0" err="1"/>
              <a:t>nongovernmental</a:t>
            </a:r>
            <a:r>
              <a:rPr lang="en-US" dirty="0"/>
              <a:t> funds] in private funding. </a:t>
            </a:r>
          </a:p>
        </p:txBody>
      </p:sp>
    </p:spTree>
    <p:extLst>
      <p:ext uri="{BB962C8B-B14F-4D97-AF65-F5344CB8AC3E}">
        <p14:creationId xmlns:p14="http://schemas.microsoft.com/office/powerpoint/2010/main" val="6139676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2438400" y="238315"/>
            <a:ext cx="3827463" cy="520655"/>
          </a:xfrm>
          <a:prstGeom prst="rect">
            <a:avLst/>
          </a:prstGeom>
        </p:spPr>
        <p:txBody>
          <a:bodyPr vert="horz" wrap="square" lIns="0" tIns="12700" rIns="0" bIns="0" rtlCol="0">
            <a:spAutoFit/>
          </a:bodyPr>
          <a:lstStyle/>
          <a:p>
            <a:pPr algn="ctr">
              <a:lnSpc>
                <a:spcPct val="100000"/>
              </a:lnSpc>
              <a:spcBef>
                <a:spcPts val="100"/>
              </a:spcBef>
            </a:pPr>
            <a:r>
              <a:rPr sz="3300" b="1" spc="-60" dirty="0"/>
              <a:t>R</a:t>
            </a:r>
            <a:r>
              <a:rPr sz="3300" b="1" spc="-10" dirty="0"/>
              <a:t>e</a:t>
            </a:r>
            <a:r>
              <a:rPr sz="3300" b="1" spc="-5" dirty="0"/>
              <a:t>v</a:t>
            </a:r>
            <a:r>
              <a:rPr sz="3300" b="1" dirty="0"/>
              <a:t>iew</a:t>
            </a:r>
            <a:r>
              <a:rPr sz="3300" b="1" spc="-155" dirty="0"/>
              <a:t> </a:t>
            </a:r>
            <a:r>
              <a:rPr sz="3300" b="1" spc="-5" dirty="0"/>
              <a:t>Cr</a:t>
            </a:r>
            <a:r>
              <a:rPr sz="3300" b="1" dirty="0"/>
              <a:t>i</a:t>
            </a:r>
            <a:r>
              <a:rPr sz="3300" b="1" spc="-5" dirty="0"/>
              <a:t>t</a:t>
            </a:r>
            <a:r>
              <a:rPr sz="3300" b="1" dirty="0"/>
              <a:t>e</a:t>
            </a:r>
            <a:r>
              <a:rPr sz="3300" b="1" spc="-5" dirty="0"/>
              <a:t>r</a:t>
            </a:r>
            <a:r>
              <a:rPr sz="3300" b="1" dirty="0"/>
              <a:t>ia</a:t>
            </a:r>
            <a:r>
              <a:rPr sz="3300" b="1" spc="-20" dirty="0"/>
              <a:t> </a:t>
            </a:r>
            <a:r>
              <a:rPr sz="3300" b="1" spc="-70" dirty="0"/>
              <a:t>(</a:t>
            </a:r>
            <a:r>
              <a:rPr sz="3300" b="1" spc="5" dirty="0"/>
              <a:t>c</a:t>
            </a:r>
            <a:r>
              <a:rPr sz="3300" b="1" dirty="0"/>
              <a:t>o</a:t>
            </a:r>
            <a:r>
              <a:rPr sz="3300" b="1" spc="-5" dirty="0"/>
              <a:t>n</a:t>
            </a:r>
            <a:r>
              <a:rPr sz="3300" b="1" spc="-10" dirty="0"/>
              <a:t>t</a:t>
            </a:r>
            <a:r>
              <a:rPr sz="3300" b="1" dirty="0"/>
              <a:t>.)</a:t>
            </a:r>
          </a:p>
        </p:txBody>
      </p:sp>
      <p:sp>
        <p:nvSpPr>
          <p:cNvPr id="3" name="object 3"/>
          <p:cNvSpPr txBox="1"/>
          <p:nvPr/>
        </p:nvSpPr>
        <p:spPr>
          <a:xfrm>
            <a:off x="914400" y="767762"/>
            <a:ext cx="7465061" cy="893643"/>
          </a:xfrm>
          <a:prstGeom prst="rect">
            <a:avLst/>
          </a:prstGeom>
        </p:spPr>
        <p:txBody>
          <a:bodyPr vert="horz" wrap="square" lIns="0" tIns="12700" rIns="0" bIns="0" rtlCol="0">
            <a:spAutoFit/>
          </a:bodyPr>
          <a:lstStyle/>
          <a:p>
            <a:pPr marL="85725" marR="5080" indent="-73660">
              <a:lnSpc>
                <a:spcPct val="105600"/>
              </a:lnSpc>
              <a:spcBef>
                <a:spcPts val="100"/>
              </a:spcBef>
              <a:tabLst>
                <a:tab pos="3314700" algn="l"/>
              </a:tabLst>
            </a:pPr>
            <a:r>
              <a:rPr b="1" u="heavy" spc="-5" dirty="0">
                <a:solidFill>
                  <a:schemeClr val="accent3"/>
                </a:solidFill>
                <a:uFill>
                  <a:solidFill>
                    <a:srgbClr val="E86464"/>
                  </a:solidFill>
                </a:uFill>
                <a:latin typeface="Arial"/>
                <a:cs typeface="Arial"/>
              </a:rPr>
              <a:t>NOTE:</a:t>
            </a:r>
            <a:r>
              <a:rPr b="1" u="heavy" spc="10" dirty="0">
                <a:solidFill>
                  <a:schemeClr val="accent3"/>
                </a:solidFill>
                <a:uFill>
                  <a:solidFill>
                    <a:srgbClr val="E86464"/>
                  </a:solidFill>
                </a:uFill>
                <a:latin typeface="Arial"/>
                <a:cs typeface="Arial"/>
              </a:rPr>
              <a:t> </a:t>
            </a:r>
            <a:r>
              <a:rPr b="1" u="heavy" spc="-5" dirty="0">
                <a:solidFill>
                  <a:schemeClr val="accent3"/>
                </a:solidFill>
                <a:uFill>
                  <a:solidFill>
                    <a:srgbClr val="E86464"/>
                  </a:solidFill>
                </a:uFill>
                <a:latin typeface="Arial"/>
                <a:cs typeface="Arial"/>
              </a:rPr>
              <a:t>The</a:t>
            </a:r>
            <a:r>
              <a:rPr b="1" u="heavy" spc="10" dirty="0">
                <a:solidFill>
                  <a:schemeClr val="accent3"/>
                </a:solidFill>
                <a:uFill>
                  <a:solidFill>
                    <a:srgbClr val="E86464"/>
                  </a:solidFill>
                </a:uFill>
                <a:latin typeface="Arial"/>
                <a:cs typeface="Arial"/>
              </a:rPr>
              <a:t> </a:t>
            </a:r>
            <a:r>
              <a:rPr b="1" u="heavy" dirty="0">
                <a:solidFill>
                  <a:schemeClr val="accent3"/>
                </a:solidFill>
                <a:uFill>
                  <a:solidFill>
                    <a:srgbClr val="E86464"/>
                  </a:solidFill>
                </a:uFill>
                <a:latin typeface="Arial"/>
                <a:cs typeface="Arial"/>
              </a:rPr>
              <a:t>following</a:t>
            </a:r>
            <a:r>
              <a:rPr lang="en-US" b="1" u="heavy" dirty="0">
                <a:solidFill>
                  <a:schemeClr val="accent3"/>
                </a:solidFill>
                <a:uFill>
                  <a:solidFill>
                    <a:srgbClr val="E86464"/>
                  </a:solidFill>
                </a:uFill>
                <a:latin typeface="Arial"/>
                <a:cs typeface="Arial"/>
              </a:rPr>
              <a:t> </a:t>
            </a:r>
            <a:r>
              <a:rPr b="1" u="heavy" spc="-5" dirty="0">
                <a:solidFill>
                  <a:schemeClr val="accent3"/>
                </a:solidFill>
                <a:uFill>
                  <a:solidFill>
                    <a:srgbClr val="E86464"/>
                  </a:solidFill>
                </a:uFill>
                <a:latin typeface="Arial"/>
                <a:cs typeface="Arial"/>
              </a:rPr>
              <a:t>information </a:t>
            </a:r>
            <a:r>
              <a:rPr b="1" u="heavy" dirty="0">
                <a:solidFill>
                  <a:schemeClr val="accent3"/>
                </a:solidFill>
                <a:uFill>
                  <a:solidFill>
                    <a:srgbClr val="E86464"/>
                  </a:solidFill>
                </a:uFill>
                <a:latin typeface="Arial"/>
                <a:cs typeface="Arial"/>
              </a:rPr>
              <a:t>w</a:t>
            </a:r>
            <a:r>
              <a:rPr lang="en-US" b="1" u="heavy" dirty="0">
                <a:solidFill>
                  <a:schemeClr val="accent3"/>
                </a:solidFill>
                <a:uFill>
                  <a:solidFill>
                    <a:srgbClr val="E86464"/>
                  </a:solidFill>
                </a:uFill>
                <a:latin typeface="Arial"/>
                <a:cs typeface="Arial"/>
              </a:rPr>
              <a:t>as</a:t>
            </a:r>
            <a:r>
              <a:rPr b="1" u="heavy" spc="-5" dirty="0">
                <a:solidFill>
                  <a:schemeClr val="accent3"/>
                </a:solidFill>
                <a:uFill>
                  <a:solidFill>
                    <a:srgbClr val="E86464"/>
                  </a:solidFill>
                </a:uFill>
                <a:latin typeface="Arial"/>
                <a:cs typeface="Arial"/>
              </a:rPr>
              <a:t> </a:t>
            </a:r>
            <a:r>
              <a:rPr b="1" u="heavy" dirty="0">
                <a:solidFill>
                  <a:schemeClr val="accent3"/>
                </a:solidFill>
                <a:uFill>
                  <a:solidFill>
                    <a:srgbClr val="E86464"/>
                  </a:solidFill>
                </a:uFill>
                <a:latin typeface="Arial"/>
                <a:cs typeface="Arial"/>
              </a:rPr>
              <a:t>reviewed </a:t>
            </a:r>
            <a:r>
              <a:rPr b="1" spc="-680" dirty="0">
                <a:solidFill>
                  <a:schemeClr val="accent3"/>
                </a:solidFill>
                <a:latin typeface="Arial"/>
                <a:cs typeface="Arial"/>
              </a:rPr>
              <a:t> </a:t>
            </a:r>
            <a:r>
              <a:rPr lang="en-US" b="1" u="heavy" spc="-5" dirty="0">
                <a:solidFill>
                  <a:schemeClr val="accent3"/>
                </a:solidFill>
                <a:uFill>
                  <a:solidFill>
                    <a:srgbClr val="E86464"/>
                  </a:solidFill>
                </a:uFill>
                <a:latin typeface="Arial"/>
                <a:cs typeface="Arial"/>
              </a:rPr>
              <a:t>at</a:t>
            </a:r>
            <a:r>
              <a:rPr b="1" u="heavy" spc="-5" dirty="0">
                <a:solidFill>
                  <a:schemeClr val="accent3"/>
                </a:solidFill>
                <a:uFill>
                  <a:solidFill>
                    <a:srgbClr val="E86464"/>
                  </a:solidFill>
                </a:uFill>
                <a:latin typeface="Arial"/>
                <a:cs typeface="Arial"/>
              </a:rPr>
              <a:t> the</a:t>
            </a:r>
            <a:r>
              <a:rPr b="1" u="heavy" spc="15" dirty="0">
                <a:solidFill>
                  <a:schemeClr val="accent3"/>
                </a:solidFill>
                <a:uFill>
                  <a:solidFill>
                    <a:srgbClr val="E86464"/>
                  </a:solidFill>
                </a:uFill>
                <a:latin typeface="Arial"/>
                <a:cs typeface="Arial"/>
              </a:rPr>
              <a:t> </a:t>
            </a:r>
            <a:r>
              <a:rPr lang="en-US" b="1" u="heavy" spc="-5" dirty="0">
                <a:solidFill>
                  <a:schemeClr val="accent3"/>
                </a:solidFill>
                <a:uFill>
                  <a:solidFill>
                    <a:srgbClr val="E86464"/>
                  </a:solidFill>
                </a:uFill>
                <a:latin typeface="Arial"/>
                <a:cs typeface="Arial"/>
              </a:rPr>
              <a:t>March 13</a:t>
            </a:r>
            <a:r>
              <a:rPr lang="en-US" b="1" u="heavy" spc="-5" baseline="30000" dirty="0">
                <a:solidFill>
                  <a:schemeClr val="accent3"/>
                </a:solidFill>
                <a:uFill>
                  <a:solidFill>
                    <a:srgbClr val="E86464"/>
                  </a:solidFill>
                </a:uFill>
                <a:latin typeface="Arial"/>
                <a:cs typeface="Arial"/>
              </a:rPr>
              <a:t>th</a:t>
            </a:r>
            <a:r>
              <a:rPr lang="en-US" b="1" u="heavy" spc="-5" dirty="0">
                <a:solidFill>
                  <a:schemeClr val="accent3"/>
                </a:solidFill>
                <a:uFill>
                  <a:solidFill>
                    <a:srgbClr val="E86464"/>
                  </a:solidFill>
                </a:uFill>
                <a:latin typeface="Arial"/>
                <a:cs typeface="Arial"/>
              </a:rPr>
              <a:t> SESSION on Evidence, Logic Models and Performance Measures. Recording Posted to NJ Commission Website for your review. </a:t>
            </a:r>
            <a:endParaRPr dirty="0">
              <a:solidFill>
                <a:schemeClr val="accent3"/>
              </a:solidFill>
              <a:latin typeface="Arial"/>
              <a:cs typeface="Arial"/>
            </a:endParaRPr>
          </a:p>
        </p:txBody>
      </p:sp>
      <p:sp>
        <p:nvSpPr>
          <p:cNvPr id="4" name="object 4"/>
          <p:cNvSpPr txBox="1"/>
          <p:nvPr/>
        </p:nvSpPr>
        <p:spPr>
          <a:xfrm>
            <a:off x="468386" y="4456919"/>
            <a:ext cx="5486400" cy="1278427"/>
          </a:xfrm>
          <a:prstGeom prst="rect">
            <a:avLst/>
          </a:prstGeom>
        </p:spPr>
        <p:txBody>
          <a:bodyPr vert="horz" wrap="square" lIns="0" tIns="13335" rIns="0" bIns="0" rtlCol="0">
            <a:spAutoFit/>
          </a:bodyPr>
          <a:lstStyle/>
          <a:p>
            <a:pPr marL="299085" indent="-287020">
              <a:lnSpc>
                <a:spcPts val="3454"/>
              </a:lnSpc>
              <a:spcBef>
                <a:spcPts val="105"/>
              </a:spcBef>
              <a:buSzPct val="75000"/>
              <a:buFont typeface="Arial"/>
              <a:buChar char="•"/>
              <a:tabLst>
                <a:tab pos="299085" algn="l"/>
                <a:tab pos="299720" algn="l"/>
              </a:tabLst>
            </a:pPr>
            <a:r>
              <a:rPr lang="en-US" sz="2000" spc="-5" dirty="0">
                <a:solidFill>
                  <a:srgbClr val="202020"/>
                </a:solidFill>
                <a:latin typeface="Palatino Linotype"/>
                <a:cs typeface="Palatino Linotype"/>
              </a:rPr>
              <a:t>Community Problem </a:t>
            </a:r>
            <a:r>
              <a:rPr sz="2000" spc="5" dirty="0">
                <a:solidFill>
                  <a:srgbClr val="202020"/>
                </a:solidFill>
                <a:latin typeface="Palatino Linotype"/>
                <a:cs typeface="Palatino Linotype"/>
              </a:rPr>
              <a:t> </a:t>
            </a:r>
            <a:r>
              <a:rPr sz="2000" dirty="0">
                <a:solidFill>
                  <a:srgbClr val="202020"/>
                </a:solidFill>
                <a:latin typeface="Palatino Linotype"/>
                <a:cs typeface="Palatino Linotype"/>
              </a:rPr>
              <a:t>&amp;</a:t>
            </a:r>
            <a:r>
              <a:rPr sz="2000" spc="-10" dirty="0">
                <a:solidFill>
                  <a:srgbClr val="202020"/>
                </a:solidFill>
                <a:latin typeface="Palatino Linotype"/>
                <a:cs typeface="Palatino Linotype"/>
              </a:rPr>
              <a:t> </a:t>
            </a:r>
            <a:r>
              <a:rPr sz="2000" spc="-5" dirty="0">
                <a:solidFill>
                  <a:srgbClr val="202020"/>
                </a:solidFill>
                <a:latin typeface="Palatino Linotype"/>
                <a:cs typeface="Palatino Linotype"/>
              </a:rPr>
              <a:t>Logic</a:t>
            </a:r>
            <a:r>
              <a:rPr sz="2000" spc="-20" dirty="0">
                <a:solidFill>
                  <a:srgbClr val="202020"/>
                </a:solidFill>
                <a:latin typeface="Palatino Linotype"/>
                <a:cs typeface="Palatino Linotype"/>
              </a:rPr>
              <a:t> </a:t>
            </a:r>
            <a:r>
              <a:rPr sz="2000" dirty="0">
                <a:solidFill>
                  <a:srgbClr val="202020"/>
                </a:solidFill>
                <a:latin typeface="Palatino Linotype"/>
                <a:cs typeface="Palatino Linotype"/>
              </a:rPr>
              <a:t>Model</a:t>
            </a:r>
            <a:endParaRPr sz="2000" dirty="0">
              <a:latin typeface="Palatino Linotype"/>
              <a:cs typeface="Palatino Linotype"/>
            </a:endParaRPr>
          </a:p>
          <a:p>
            <a:pPr marL="299085" indent="-287020">
              <a:lnSpc>
                <a:spcPts val="3070"/>
              </a:lnSpc>
              <a:buSzPct val="75000"/>
              <a:buFont typeface="Arial"/>
              <a:buChar char="•"/>
              <a:tabLst>
                <a:tab pos="299085" algn="l"/>
                <a:tab pos="299720" algn="l"/>
              </a:tabLst>
            </a:pPr>
            <a:r>
              <a:rPr sz="2000" dirty="0">
                <a:solidFill>
                  <a:srgbClr val="202020"/>
                </a:solidFill>
                <a:latin typeface="Palatino Linotype"/>
                <a:cs typeface="Palatino Linotype"/>
              </a:rPr>
              <a:t>Evidence</a:t>
            </a:r>
            <a:r>
              <a:rPr sz="2000" spc="-30" dirty="0">
                <a:solidFill>
                  <a:srgbClr val="202020"/>
                </a:solidFill>
                <a:latin typeface="Palatino Linotype"/>
                <a:cs typeface="Palatino Linotype"/>
              </a:rPr>
              <a:t> </a:t>
            </a:r>
            <a:r>
              <a:rPr sz="2000" dirty="0">
                <a:solidFill>
                  <a:srgbClr val="202020"/>
                </a:solidFill>
                <a:latin typeface="Palatino Linotype"/>
                <a:cs typeface="Palatino Linotype"/>
              </a:rPr>
              <a:t>Tier</a:t>
            </a:r>
            <a:endParaRPr sz="2000" dirty="0">
              <a:latin typeface="Palatino Linotype"/>
              <a:cs typeface="Palatino Linotype"/>
            </a:endParaRPr>
          </a:p>
          <a:p>
            <a:pPr marL="299085" indent="-287020">
              <a:lnSpc>
                <a:spcPts val="3454"/>
              </a:lnSpc>
              <a:buSzPct val="75000"/>
              <a:buFont typeface="Arial"/>
              <a:buChar char="•"/>
              <a:tabLst>
                <a:tab pos="299085" algn="l"/>
                <a:tab pos="299720" algn="l"/>
              </a:tabLst>
            </a:pPr>
            <a:r>
              <a:rPr sz="2000" dirty="0">
                <a:solidFill>
                  <a:srgbClr val="202020"/>
                </a:solidFill>
                <a:latin typeface="Palatino Linotype"/>
                <a:cs typeface="Palatino Linotype"/>
              </a:rPr>
              <a:t>Evidence</a:t>
            </a:r>
            <a:r>
              <a:rPr sz="2000" spc="-25" dirty="0">
                <a:solidFill>
                  <a:srgbClr val="202020"/>
                </a:solidFill>
                <a:latin typeface="Palatino Linotype"/>
                <a:cs typeface="Palatino Linotype"/>
              </a:rPr>
              <a:t> </a:t>
            </a:r>
            <a:r>
              <a:rPr sz="2000" spc="-5" dirty="0">
                <a:solidFill>
                  <a:srgbClr val="202020"/>
                </a:solidFill>
                <a:latin typeface="Palatino Linotype"/>
                <a:cs typeface="Palatino Linotype"/>
              </a:rPr>
              <a:t>Quality</a:t>
            </a:r>
            <a:endParaRPr sz="2000" dirty="0">
              <a:latin typeface="Palatino Linotype"/>
              <a:cs typeface="Palatino Linotype"/>
            </a:endParaRPr>
          </a:p>
        </p:txBody>
      </p:sp>
      <p:sp>
        <p:nvSpPr>
          <p:cNvPr id="5" name="object 5"/>
          <p:cNvSpPr txBox="1"/>
          <p:nvPr/>
        </p:nvSpPr>
        <p:spPr>
          <a:xfrm>
            <a:off x="5058923" y="4438516"/>
            <a:ext cx="1227455" cy="1315232"/>
          </a:xfrm>
          <a:prstGeom prst="rect">
            <a:avLst/>
          </a:prstGeom>
        </p:spPr>
        <p:txBody>
          <a:bodyPr vert="horz" wrap="square" lIns="0" tIns="13335" rIns="0" bIns="0" rtlCol="0">
            <a:spAutoFit/>
          </a:bodyPr>
          <a:lstStyle/>
          <a:p>
            <a:pPr marR="48895" algn="r">
              <a:lnSpc>
                <a:spcPts val="3454"/>
              </a:lnSpc>
              <a:spcBef>
                <a:spcPts val="105"/>
              </a:spcBef>
            </a:pPr>
            <a:r>
              <a:rPr sz="1600" dirty="0">
                <a:solidFill>
                  <a:srgbClr val="FF0000"/>
                </a:solidFill>
                <a:latin typeface="Palatino Linotype"/>
                <a:cs typeface="Palatino Linotype"/>
              </a:rPr>
              <a:t>2</a:t>
            </a:r>
            <a:r>
              <a:rPr lang="en-US" sz="1600" dirty="0">
                <a:solidFill>
                  <a:srgbClr val="FF0000"/>
                </a:solidFill>
                <a:latin typeface="Palatino Linotype"/>
                <a:cs typeface="Palatino Linotype"/>
              </a:rPr>
              <a:t>0</a:t>
            </a:r>
            <a:r>
              <a:rPr sz="1600" spc="-100" dirty="0">
                <a:solidFill>
                  <a:srgbClr val="FF0000"/>
                </a:solidFill>
                <a:latin typeface="Palatino Linotype"/>
                <a:cs typeface="Palatino Linotype"/>
              </a:rPr>
              <a:t> </a:t>
            </a:r>
            <a:r>
              <a:rPr sz="1600" spc="-5" dirty="0">
                <a:solidFill>
                  <a:srgbClr val="FF0000"/>
                </a:solidFill>
                <a:latin typeface="Palatino Linotype"/>
                <a:cs typeface="Palatino Linotype"/>
              </a:rPr>
              <a:t>pts.</a:t>
            </a:r>
            <a:endParaRPr lang="en-US" sz="1600" spc="-5" dirty="0">
              <a:solidFill>
                <a:srgbClr val="FF0000"/>
              </a:solidFill>
              <a:latin typeface="Palatino Linotype"/>
              <a:cs typeface="Palatino Linotype"/>
            </a:endParaRPr>
          </a:p>
          <a:p>
            <a:pPr marR="48895" algn="r">
              <a:lnSpc>
                <a:spcPts val="3454"/>
              </a:lnSpc>
              <a:spcBef>
                <a:spcPts val="105"/>
              </a:spcBef>
            </a:pPr>
            <a:r>
              <a:rPr sz="1600" spc="-100" dirty="0">
                <a:solidFill>
                  <a:srgbClr val="FF0000"/>
                </a:solidFill>
                <a:latin typeface="Palatino Linotype"/>
                <a:cs typeface="Palatino Linotype"/>
              </a:rPr>
              <a:t> </a:t>
            </a:r>
            <a:r>
              <a:rPr lang="en-US" sz="1600" spc="-100" dirty="0">
                <a:solidFill>
                  <a:srgbClr val="FF0000"/>
                </a:solidFill>
                <a:latin typeface="Palatino Linotype"/>
                <a:cs typeface="Palatino Linotype"/>
              </a:rPr>
              <a:t> 5 </a:t>
            </a:r>
            <a:r>
              <a:rPr sz="1600" spc="-5" dirty="0">
                <a:solidFill>
                  <a:srgbClr val="FF0000"/>
                </a:solidFill>
                <a:latin typeface="Palatino Linotype"/>
                <a:cs typeface="Palatino Linotype"/>
              </a:rPr>
              <a:t>pts.</a:t>
            </a:r>
            <a:endParaRPr sz="1600" dirty="0">
              <a:latin typeface="Palatino Linotype"/>
              <a:cs typeface="Palatino Linotype"/>
            </a:endParaRPr>
          </a:p>
          <a:p>
            <a:pPr marR="5080" algn="r">
              <a:lnSpc>
                <a:spcPts val="3454"/>
              </a:lnSpc>
            </a:pPr>
            <a:r>
              <a:rPr lang="en-US" sz="1600" dirty="0">
                <a:solidFill>
                  <a:srgbClr val="FF0000"/>
                </a:solidFill>
                <a:latin typeface="Palatino Linotype"/>
                <a:cs typeface="Palatino Linotype"/>
              </a:rPr>
              <a:t>7</a:t>
            </a:r>
            <a:r>
              <a:rPr sz="1600" spc="-35" dirty="0">
                <a:solidFill>
                  <a:srgbClr val="FF0000"/>
                </a:solidFill>
                <a:latin typeface="Palatino Linotype"/>
                <a:cs typeface="Palatino Linotype"/>
              </a:rPr>
              <a:t> </a:t>
            </a:r>
            <a:r>
              <a:rPr sz="1600" spc="-5" dirty="0">
                <a:solidFill>
                  <a:srgbClr val="FF0000"/>
                </a:solidFill>
                <a:latin typeface="Palatino Linotype"/>
                <a:cs typeface="Palatino Linotype"/>
              </a:rPr>
              <a:t>pts.</a:t>
            </a:r>
            <a:endParaRPr sz="1600" dirty="0">
              <a:latin typeface="Palatino Linotype"/>
              <a:cs typeface="Palatino Linotype"/>
            </a:endParaRPr>
          </a:p>
        </p:txBody>
      </p:sp>
      <p:sp>
        <p:nvSpPr>
          <p:cNvPr id="6" name="Rectangle 5"/>
          <p:cNvSpPr/>
          <p:nvPr/>
        </p:nvSpPr>
        <p:spPr>
          <a:xfrm>
            <a:off x="533400" y="1905000"/>
            <a:ext cx="8001000" cy="2308324"/>
          </a:xfrm>
          <a:prstGeom prst="rect">
            <a:avLst/>
          </a:prstGeom>
        </p:spPr>
        <p:txBody>
          <a:bodyPr wrap="square">
            <a:spAutoFit/>
          </a:bodyPr>
          <a:lstStyle/>
          <a:p>
            <a:r>
              <a:rPr lang="en-US" dirty="0"/>
              <a:t>Program Design (50 percent)</a:t>
            </a:r>
          </a:p>
          <a:p>
            <a:r>
              <a:rPr lang="en-US" dirty="0"/>
              <a:t>Reviewers will consider the quality of the application’s response to the criteria below. Do not assume all sub-criteria are of equal value. </a:t>
            </a:r>
          </a:p>
          <a:p>
            <a:r>
              <a:rPr lang="en-US" dirty="0"/>
              <a:t>Community Problem and Logic Model (20 points)</a:t>
            </a:r>
          </a:p>
          <a:p>
            <a:r>
              <a:rPr lang="en-US" dirty="0"/>
              <a:t>The applicant will provide a detailed summary of the community problem, including: </a:t>
            </a:r>
          </a:p>
          <a:p>
            <a:r>
              <a:rPr lang="en-US" dirty="0"/>
              <a:t>• How the applicant’s intervention(s) will lead to the outcomes identified in the</a:t>
            </a:r>
          </a:p>
          <a:p>
            <a:r>
              <a:rPr lang="en-US" dirty="0"/>
              <a:t>organization’s Logic Model</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772400" cy="838200"/>
          </a:xfrm>
        </p:spPr>
        <p:txBody>
          <a:bodyPr>
            <a:normAutofit fontScale="90000"/>
          </a:bodyPr>
          <a:lstStyle/>
          <a:p>
            <a:r>
              <a:rPr lang="en-US" b="1" spc="-60" dirty="0">
                <a:solidFill>
                  <a:srgbClr val="0070C0"/>
                </a:solidFill>
              </a:rPr>
              <a:t>Community Problem &amp; Logic Model (TOC)</a:t>
            </a:r>
            <a:br>
              <a:rPr lang="en-US" b="1" spc="-60" dirty="0">
                <a:solidFill>
                  <a:srgbClr val="0070C0"/>
                </a:solidFill>
              </a:rPr>
            </a:br>
            <a:r>
              <a:rPr lang="en-US" b="1" spc="-60" dirty="0">
                <a:solidFill>
                  <a:srgbClr val="0070C0"/>
                </a:solidFill>
              </a:rPr>
              <a:t> (20 points) cont’d</a:t>
            </a:r>
            <a:r>
              <a:rPr lang="en-US" b="1" spc="-60" dirty="0">
                <a:solidFill>
                  <a:srgbClr val="2B8DAF"/>
                </a:solidFill>
              </a:rPr>
              <a:t>.</a:t>
            </a:r>
            <a:endParaRPr lang="en-US" b="1" dirty="0"/>
          </a:p>
        </p:txBody>
      </p:sp>
      <p:sp>
        <p:nvSpPr>
          <p:cNvPr id="3" name="Content Placeholder 2"/>
          <p:cNvSpPr>
            <a:spLocks noGrp="1"/>
          </p:cNvSpPr>
          <p:nvPr>
            <p:ph idx="1"/>
          </p:nvPr>
        </p:nvSpPr>
        <p:spPr>
          <a:xfrm>
            <a:off x="152400" y="1600200"/>
            <a:ext cx="8991600" cy="5105400"/>
          </a:xfrm>
        </p:spPr>
        <p:txBody>
          <a:bodyPr>
            <a:noAutofit/>
          </a:bodyPr>
          <a:lstStyle/>
          <a:p>
            <a:pPr marL="0" indent="0">
              <a:buNone/>
            </a:pPr>
            <a:r>
              <a:rPr lang="en-US" sz="2400" dirty="0"/>
              <a:t>The applicant’s intervention is likely to lead to the outcomes identified in the organization’s Logic Model. </a:t>
            </a:r>
            <a:r>
              <a:rPr lang="en-US" sz="2400" b="1" dirty="0"/>
              <a:t>No narrative is needed other than what is contained within the logic model</a:t>
            </a:r>
            <a:r>
              <a:rPr lang="en-US" sz="2400" dirty="0"/>
              <a:t>. </a:t>
            </a:r>
          </a:p>
          <a:p>
            <a:pPr marL="0" indent="0">
              <a:buNone/>
            </a:pPr>
            <a:r>
              <a:rPr lang="en-US" sz="2400" dirty="0"/>
              <a:t>The applicant will depict in the Logic Model:</a:t>
            </a:r>
          </a:p>
          <a:p>
            <a:pPr lvl="0"/>
            <a:r>
              <a:rPr lang="en-US" sz="2400" dirty="0"/>
              <a:t>The inputs or resources that are necessary to deliver the intervention, including but not limited to:</a:t>
            </a:r>
          </a:p>
          <a:p>
            <a:pPr lvl="1"/>
            <a:r>
              <a:rPr lang="en-US" sz="2400" dirty="0"/>
              <a:t>Locations or sites in which members will provide services</a:t>
            </a:r>
          </a:p>
          <a:p>
            <a:pPr lvl="1"/>
            <a:r>
              <a:rPr lang="en-US" sz="2400" dirty="0"/>
              <a:t>Context in which the intervention is delivered (e.g., the setting where the intervention is delivered)</a:t>
            </a:r>
          </a:p>
          <a:p>
            <a:pPr lvl="1"/>
            <a:r>
              <a:rPr lang="en-US" sz="2400" dirty="0"/>
              <a:t>Number of AmeriCorps members who will deliver the intervention</a:t>
            </a:r>
          </a:p>
          <a:p>
            <a:pPr lvl="1"/>
            <a:r>
              <a:rPr lang="en-US" sz="2400" dirty="0"/>
              <a:t>Characteristics of AmeriCorps members, including specific knowledge, skills, and abilities required to implement the intervention</a:t>
            </a:r>
          </a:p>
          <a:p>
            <a:pPr>
              <a:buFont typeface="Arial" panose="020B0604020202020204" pitchFamily="34" charset="0"/>
              <a:buChar char="•"/>
            </a:pPr>
            <a:endParaRPr lang="en-US" sz="2800" dirty="0"/>
          </a:p>
        </p:txBody>
      </p:sp>
    </p:spTree>
    <p:extLst>
      <p:ext uri="{BB962C8B-B14F-4D97-AF65-F5344CB8AC3E}">
        <p14:creationId xmlns:p14="http://schemas.microsoft.com/office/powerpoint/2010/main" val="857329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b="1" dirty="0"/>
              <a:t>SECTION I:	</a:t>
            </a:r>
            <a:br>
              <a:rPr lang="en-US" sz="6000" b="1" dirty="0"/>
            </a:br>
            <a:r>
              <a:rPr lang="en-US" sz="6000" b="1" dirty="0"/>
              <a:t>NJ COMMISSION GRANT INFORMATION AND TIMELINE</a:t>
            </a:r>
            <a:endParaRPr lang="en-US" sz="6000" dirty="0"/>
          </a:p>
        </p:txBody>
      </p:sp>
      <p:sp>
        <p:nvSpPr>
          <p:cNvPr id="3" name="Text Placeholder 2"/>
          <p:cNvSpPr>
            <a:spLocks noGrp="1"/>
          </p:cNvSpPr>
          <p:nvPr>
            <p:ph type="body" idx="1"/>
          </p:nvPr>
        </p:nvSpPr>
        <p:spPr/>
        <p:txBody>
          <a:bodyPr>
            <a:normAutofit/>
          </a:bodyPr>
          <a:lstStyle/>
          <a:p>
            <a:pPr algn="ctr"/>
            <a:r>
              <a:rPr lang="en-US" sz="3600" dirty="0"/>
              <a:t>ALL APPLICANTS</a:t>
            </a:r>
          </a:p>
        </p:txBody>
      </p:sp>
    </p:spTree>
    <p:extLst>
      <p:ext uri="{BB962C8B-B14F-4D97-AF65-F5344CB8AC3E}">
        <p14:creationId xmlns:p14="http://schemas.microsoft.com/office/powerpoint/2010/main" val="5897242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BF418ED-675A-467D-8A8A-6F2E41224E59}"/>
              </a:ext>
            </a:extLst>
          </p:cNvPr>
          <p:cNvSpPr txBox="1"/>
          <p:nvPr/>
        </p:nvSpPr>
        <p:spPr>
          <a:xfrm>
            <a:off x="214489" y="1828800"/>
            <a:ext cx="8624711" cy="4401205"/>
          </a:xfrm>
          <a:prstGeom prst="rect">
            <a:avLst/>
          </a:prstGeom>
          <a:noFill/>
        </p:spPr>
        <p:txBody>
          <a:bodyPr wrap="square">
            <a:spAutoFit/>
          </a:bodyPr>
          <a:lstStyle/>
          <a:p>
            <a:pPr marL="457200" lvl="0" indent="-457200">
              <a:buFont typeface="Arial" panose="020B0604020202020204" pitchFamily="34" charset="0"/>
              <a:buChar char="•"/>
            </a:pPr>
            <a:r>
              <a:rPr lang="en-US" sz="2800" dirty="0"/>
              <a:t>The core activities that define the intervention or program model that members will implement or deliver, including:</a:t>
            </a:r>
          </a:p>
          <a:p>
            <a:pPr marL="914400" lvl="1" indent="-457200">
              <a:buFont typeface="Arial" panose="020B0604020202020204" pitchFamily="34" charset="0"/>
              <a:buChar char="•"/>
            </a:pPr>
            <a:r>
              <a:rPr lang="en-US" sz="2800" dirty="0"/>
              <a:t>Duration of the intervention (e.g., the total number of weeks, sessions or months of the intervention)</a:t>
            </a:r>
          </a:p>
          <a:p>
            <a:pPr marL="914400" lvl="1" indent="-457200">
              <a:buFont typeface="Arial" panose="020B0604020202020204" pitchFamily="34" charset="0"/>
              <a:buChar char="•"/>
            </a:pPr>
            <a:r>
              <a:rPr lang="en-US" sz="2800" dirty="0"/>
              <a:t>Dosage of the intervention (e.g., the number of hours per session or sessions per week)</a:t>
            </a:r>
          </a:p>
          <a:p>
            <a:pPr marL="914400" lvl="1" indent="-457200">
              <a:buFont typeface="Arial" panose="020B0604020202020204" pitchFamily="34" charset="0"/>
              <a:buChar char="•"/>
            </a:pPr>
            <a:r>
              <a:rPr lang="en-US" sz="2800" dirty="0"/>
              <a:t>Target population for the intervention (e.g., disconnected youth, third graders at a certain reading proficiency level)</a:t>
            </a:r>
          </a:p>
        </p:txBody>
      </p:sp>
      <p:sp>
        <p:nvSpPr>
          <p:cNvPr id="2" name="Rectangle 1"/>
          <p:cNvSpPr/>
          <p:nvPr/>
        </p:nvSpPr>
        <p:spPr>
          <a:xfrm>
            <a:off x="685800" y="228600"/>
            <a:ext cx="8305800" cy="954107"/>
          </a:xfrm>
          <a:prstGeom prst="rect">
            <a:avLst/>
          </a:prstGeom>
        </p:spPr>
        <p:txBody>
          <a:bodyPr wrap="square">
            <a:spAutoFit/>
          </a:bodyPr>
          <a:lstStyle/>
          <a:p>
            <a:pPr algn="ctr"/>
            <a:r>
              <a:rPr lang="en-US" sz="2800" b="1" spc="-60" dirty="0">
                <a:solidFill>
                  <a:srgbClr val="0070C0"/>
                </a:solidFill>
              </a:rPr>
              <a:t>Community Problem &amp; Logic Model (TOC)</a:t>
            </a:r>
            <a:br>
              <a:rPr lang="en-US" sz="2800" b="1" spc="-60" dirty="0">
                <a:solidFill>
                  <a:srgbClr val="0070C0"/>
                </a:solidFill>
              </a:rPr>
            </a:br>
            <a:r>
              <a:rPr lang="en-US" sz="2800" b="1" spc="-60" dirty="0">
                <a:solidFill>
                  <a:srgbClr val="0070C0"/>
                </a:solidFill>
              </a:rPr>
              <a:t> (20 points) </a:t>
            </a:r>
            <a:endParaRPr lang="en-US" sz="2800" dirty="0"/>
          </a:p>
        </p:txBody>
      </p:sp>
    </p:spTree>
    <p:extLst>
      <p:ext uri="{BB962C8B-B14F-4D97-AF65-F5344CB8AC3E}">
        <p14:creationId xmlns:p14="http://schemas.microsoft.com/office/powerpoint/2010/main" val="14759266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C34C386-FCD2-43D2-993B-EB7976950211}"/>
              </a:ext>
            </a:extLst>
          </p:cNvPr>
          <p:cNvSpPr txBox="1"/>
          <p:nvPr/>
        </p:nvSpPr>
        <p:spPr>
          <a:xfrm>
            <a:off x="304800" y="1143000"/>
            <a:ext cx="8839200" cy="5416868"/>
          </a:xfrm>
          <a:prstGeom prst="rect">
            <a:avLst/>
          </a:prstGeom>
          <a:noFill/>
        </p:spPr>
        <p:txBody>
          <a:bodyPr wrap="square">
            <a:spAutoFit/>
          </a:bodyPr>
          <a:lstStyle/>
          <a:p>
            <a:r>
              <a:rPr lang="en-US" sz="2400" b="1" dirty="0"/>
              <a:t>Logic Model (cont.)</a:t>
            </a:r>
          </a:p>
          <a:p>
            <a:pPr marL="457200" lvl="0" indent="-457200">
              <a:buFont typeface="Arial" panose="020B0604020202020204" pitchFamily="34" charset="0"/>
              <a:buChar char="•"/>
            </a:pPr>
            <a:r>
              <a:rPr lang="en-US" sz="2800" dirty="0"/>
              <a:t>The measurable outputs that result from delivering the intervention (i.e., number of beneficiaries served, types and number of activities conducted, equity gaps closed). If applicable, identify which </a:t>
            </a:r>
            <a:r>
              <a:rPr lang="en-US" sz="2800" u="sng" dirty="0">
                <a:hlinkClick r:id="rId3"/>
              </a:rPr>
              <a:t>National Performance Measures</a:t>
            </a:r>
            <a:r>
              <a:rPr lang="en-US" sz="2800" dirty="0"/>
              <a:t> will be used as output indicators.</a:t>
            </a:r>
          </a:p>
          <a:p>
            <a:pPr marL="457200" lvl="0" indent="-457200">
              <a:buFont typeface="Arial" panose="020B0604020202020204" pitchFamily="34" charset="0"/>
              <a:buChar char="•"/>
            </a:pPr>
            <a:r>
              <a:rPr lang="en-US" sz="2800" dirty="0"/>
              <a:t>Outcomes that demonstrate meaningful changes in knowledge/skill, attitude, behavior, or condition that occur as a result of the intervention. If applicable, identify which National Performance Measures will be used as outcome indicators.</a:t>
            </a:r>
          </a:p>
          <a:p>
            <a:r>
              <a:rPr lang="en-US" dirty="0"/>
              <a:t> </a:t>
            </a:r>
          </a:p>
          <a:p>
            <a:endParaRPr lang="en-US" sz="2400" b="1" dirty="0"/>
          </a:p>
        </p:txBody>
      </p:sp>
      <p:sp>
        <p:nvSpPr>
          <p:cNvPr id="2" name="Rectangle 1"/>
          <p:cNvSpPr/>
          <p:nvPr/>
        </p:nvSpPr>
        <p:spPr>
          <a:xfrm>
            <a:off x="304800" y="304800"/>
            <a:ext cx="8077200" cy="954107"/>
          </a:xfrm>
          <a:prstGeom prst="rect">
            <a:avLst/>
          </a:prstGeom>
        </p:spPr>
        <p:txBody>
          <a:bodyPr wrap="square">
            <a:spAutoFit/>
          </a:bodyPr>
          <a:lstStyle/>
          <a:p>
            <a:pPr algn="ctr"/>
            <a:r>
              <a:rPr lang="en-US" sz="2800" b="1" spc="-60" dirty="0">
                <a:solidFill>
                  <a:srgbClr val="0070C0"/>
                </a:solidFill>
              </a:rPr>
              <a:t>Community Problem &amp; Logic Model (TOC)</a:t>
            </a:r>
            <a:br>
              <a:rPr lang="en-US" sz="2800" b="1" spc="-60" dirty="0">
                <a:solidFill>
                  <a:srgbClr val="0070C0"/>
                </a:solidFill>
              </a:rPr>
            </a:br>
            <a:r>
              <a:rPr lang="en-US" sz="2800" b="1" spc="-60" dirty="0">
                <a:solidFill>
                  <a:srgbClr val="0070C0"/>
                </a:solidFill>
              </a:rPr>
              <a:t> (20 points) cont’d</a:t>
            </a:r>
            <a:r>
              <a:rPr lang="en-US" sz="2800" b="1" spc="-60" dirty="0">
                <a:solidFill>
                  <a:srgbClr val="2B8DAF"/>
                </a:solidFill>
              </a:rPr>
              <a:t>.</a:t>
            </a:r>
            <a:endParaRPr lang="en-US" sz="2800" dirty="0"/>
          </a:p>
        </p:txBody>
      </p:sp>
    </p:spTree>
    <p:extLst>
      <p:ext uri="{BB962C8B-B14F-4D97-AF65-F5344CB8AC3E}">
        <p14:creationId xmlns:p14="http://schemas.microsoft.com/office/powerpoint/2010/main" val="15996025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b="1" spc="-60" dirty="0">
                <a:solidFill>
                  <a:srgbClr val="0070C0"/>
                </a:solidFill>
              </a:rPr>
              <a:t>Community Problem &amp; Logic Model (TOC)</a:t>
            </a:r>
            <a:br>
              <a:rPr lang="en-US" sz="3600" b="1" spc="-60" dirty="0">
                <a:solidFill>
                  <a:srgbClr val="0070C0"/>
                </a:solidFill>
              </a:rPr>
            </a:br>
            <a:r>
              <a:rPr lang="en-US" sz="3600" b="1" spc="-60" dirty="0">
                <a:solidFill>
                  <a:srgbClr val="0070C0"/>
                </a:solidFill>
              </a:rPr>
              <a:t> (20 points) cont’d</a:t>
            </a:r>
            <a:r>
              <a:rPr lang="en-US" sz="3600" b="1" spc="-60" dirty="0">
                <a:solidFill>
                  <a:srgbClr val="2B8DAF"/>
                </a:solidFill>
              </a:rPr>
              <a:t>.</a:t>
            </a:r>
            <a:r>
              <a:rPr lang="en-US" sz="3600" dirty="0"/>
              <a:t/>
            </a:r>
            <a:br>
              <a:rPr lang="en-US" sz="3600" dirty="0"/>
            </a:br>
            <a:endParaRPr lang="en-US" dirty="0"/>
          </a:p>
        </p:txBody>
      </p:sp>
      <p:sp>
        <p:nvSpPr>
          <p:cNvPr id="3" name="Content Placeholder 2"/>
          <p:cNvSpPr>
            <a:spLocks noGrp="1"/>
          </p:cNvSpPr>
          <p:nvPr>
            <p:ph idx="1"/>
          </p:nvPr>
        </p:nvSpPr>
        <p:spPr>
          <a:xfrm>
            <a:off x="628650" y="1600200"/>
            <a:ext cx="8362950" cy="5257799"/>
          </a:xfrm>
        </p:spPr>
        <p:txBody>
          <a:bodyPr/>
          <a:lstStyle/>
          <a:p>
            <a:r>
              <a:rPr lang="en-US" sz="2400" dirty="0"/>
              <a:t>Note:  Programs should include short, medium, or long-term outcomes in the Logic Model.  Applicants are not required to measure all components of their Logic Model. The applicant’s performance measures should be consistent with the program’s Logic Model and should represent significant program activities.  </a:t>
            </a:r>
          </a:p>
          <a:p>
            <a:r>
              <a:rPr lang="en-US" sz="2400" dirty="0"/>
              <a:t>Rationales and justifications should be informed by the organization’s performance data (e.g., program data observed over time that suggests targets are reasonable), relevant research (e.g. targets documented by organizations running similar programs with similar populations), or prior program evaluation findings.</a:t>
            </a:r>
          </a:p>
          <a:p>
            <a:r>
              <a:rPr lang="en-US" sz="2400" i="1" dirty="0"/>
              <a:t> </a:t>
            </a:r>
            <a:r>
              <a:rPr lang="en-US" sz="2400" dirty="0">
                <a:effectLst/>
              </a:rPr>
              <a:t> </a:t>
            </a:r>
            <a:r>
              <a:rPr lang="en-US" sz="2400" dirty="0"/>
              <a:t>Applicants with multiple interventions should complete one Logic Model chart which incorporates each intervention. Logic Model content that exceeds eight pages will not be reviewed.</a:t>
            </a:r>
          </a:p>
          <a:p>
            <a:endParaRPr lang="en-US" dirty="0"/>
          </a:p>
        </p:txBody>
      </p:sp>
    </p:spTree>
    <p:extLst>
      <p:ext uri="{BB962C8B-B14F-4D97-AF65-F5344CB8AC3E}">
        <p14:creationId xmlns:p14="http://schemas.microsoft.com/office/powerpoint/2010/main" val="40339407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600200" y="609600"/>
            <a:ext cx="7543800" cy="762000"/>
          </a:xfrm>
        </p:spPr>
        <p:txBody>
          <a:bodyPr>
            <a:normAutofit/>
          </a:bodyPr>
          <a:lstStyle/>
          <a:p>
            <a:r>
              <a:rPr lang="en-US" b="1" dirty="0">
                <a:solidFill>
                  <a:srgbClr val="0070C0"/>
                </a:solidFill>
              </a:rPr>
              <a:t>Evidence Base (12 points total)</a:t>
            </a:r>
          </a:p>
        </p:txBody>
      </p:sp>
      <p:sp>
        <p:nvSpPr>
          <p:cNvPr id="3" name="Content Placeholder 2"/>
          <p:cNvSpPr>
            <a:spLocks noGrp="1"/>
          </p:cNvSpPr>
          <p:nvPr>
            <p:ph idx="4294967295"/>
          </p:nvPr>
        </p:nvSpPr>
        <p:spPr>
          <a:xfrm>
            <a:off x="0" y="1981200"/>
            <a:ext cx="8610600" cy="5257800"/>
          </a:xfrm>
        </p:spPr>
        <p:txBody>
          <a:bodyPr>
            <a:normAutofit/>
          </a:bodyPr>
          <a:lstStyle/>
          <a:p>
            <a:r>
              <a:rPr lang="en-US" sz="2800" dirty="0"/>
              <a:t>The assessment of an applicant’s evidence base has two parts. First, the applicant will be assigned to an </a:t>
            </a:r>
            <a:r>
              <a:rPr lang="en-US" sz="2800" b="1" dirty="0"/>
              <a:t>evidence tier</a:t>
            </a:r>
            <a:r>
              <a:rPr lang="en-US" sz="2800" dirty="0"/>
              <a:t>  for up to 5 points (use the </a:t>
            </a:r>
            <a:r>
              <a:rPr lang="en-US" sz="2800" u="sng" dirty="0">
                <a:hlinkClick r:id="rId3"/>
              </a:rPr>
              <a:t>Mandatory Supplemental Information</a:t>
            </a:r>
            <a:r>
              <a:rPr lang="en-US" sz="2800" u="sng" dirty="0"/>
              <a:t>)</a:t>
            </a:r>
            <a:r>
              <a:rPr lang="en-US" sz="2800" dirty="0"/>
              <a:t>. Second, for 7 points, the </a:t>
            </a:r>
            <a:r>
              <a:rPr lang="en-US" sz="2800" b="1" dirty="0"/>
              <a:t>quality</a:t>
            </a:r>
            <a:r>
              <a:rPr lang="en-US" sz="2800" dirty="0"/>
              <a:t> of the applicant’s evidence and the degree to which it supports the proposed program design will be assessed and scored. </a:t>
            </a:r>
          </a:p>
          <a:p>
            <a:endParaRPr lang="en-US" sz="2200" b="1" dirty="0"/>
          </a:p>
        </p:txBody>
      </p:sp>
    </p:spTree>
    <p:extLst>
      <p:ext uri="{BB962C8B-B14F-4D97-AF65-F5344CB8AC3E}">
        <p14:creationId xmlns:p14="http://schemas.microsoft.com/office/powerpoint/2010/main" val="5538029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30274"/>
          </a:xfrm>
        </p:spPr>
        <p:txBody>
          <a:bodyPr/>
          <a:lstStyle/>
          <a:p>
            <a:pPr algn="ctr"/>
            <a:r>
              <a:rPr lang="en-US" b="1" dirty="0">
                <a:solidFill>
                  <a:srgbClr val="0070C0"/>
                </a:solidFill>
              </a:rPr>
              <a:t>Evidence Base (12 points total)</a:t>
            </a:r>
            <a:endParaRPr lang="en-US" dirty="0"/>
          </a:p>
        </p:txBody>
      </p:sp>
      <p:sp>
        <p:nvSpPr>
          <p:cNvPr id="3" name="Content Placeholder 2"/>
          <p:cNvSpPr>
            <a:spLocks noGrp="1"/>
          </p:cNvSpPr>
          <p:nvPr>
            <p:ph idx="1"/>
          </p:nvPr>
        </p:nvSpPr>
        <p:spPr>
          <a:xfrm>
            <a:off x="628650" y="1447800"/>
            <a:ext cx="8134350" cy="5105400"/>
          </a:xfrm>
        </p:spPr>
        <p:txBody>
          <a:bodyPr>
            <a:normAutofit lnSpcReduction="10000"/>
          </a:bodyPr>
          <a:lstStyle/>
          <a:p>
            <a:pPr marL="0" indent="0">
              <a:buNone/>
            </a:pPr>
            <a:r>
              <a:rPr lang="en-US" sz="2200" b="1" dirty="0"/>
              <a:t>Evidence Tier (5 pts.)</a:t>
            </a:r>
          </a:p>
          <a:p>
            <a:r>
              <a:rPr lang="en-US" sz="2400" dirty="0"/>
              <a:t>An evidence tier will be assessed for each applicant for the purpose of </a:t>
            </a:r>
            <a:r>
              <a:rPr lang="en-US" sz="2400" b="1" dirty="0"/>
              <a:t>understanding the relative strength of each applicant’s evidence base </a:t>
            </a:r>
            <a:r>
              <a:rPr lang="en-US" sz="2400" dirty="0"/>
              <a:t>and the likelihood that the proposed intervention will lead to outcomes identified in the logic model. </a:t>
            </a:r>
          </a:p>
          <a:p>
            <a:r>
              <a:rPr lang="en-US" sz="2400" dirty="0"/>
              <a:t>In order to qualify for consideration, the intervention evaluated in the submitted report(s) must match the intervention proposed by the applicant in the following areas</a:t>
            </a:r>
          </a:p>
          <a:p>
            <a:pPr lvl="1"/>
            <a:r>
              <a:rPr lang="en-US" sz="2000" dirty="0"/>
              <a:t>Characteristics of the beneficiary population;</a:t>
            </a:r>
          </a:p>
          <a:p>
            <a:pPr lvl="1"/>
            <a:r>
              <a:rPr lang="en-US" sz="2000" dirty="0"/>
              <a:t>Characteristics of the population delivering the intervention;</a:t>
            </a:r>
          </a:p>
          <a:p>
            <a:pPr lvl="1"/>
            <a:r>
              <a:rPr lang="en-US" sz="2000" dirty="0"/>
              <a:t>Dosage (frequency and duration) and design of the intervention, including all key components and activities;</a:t>
            </a:r>
          </a:p>
          <a:p>
            <a:pPr lvl="1"/>
            <a:r>
              <a:rPr lang="en-US" sz="2000" dirty="0"/>
              <a:t>The context in which the intervention is delivered; and</a:t>
            </a:r>
          </a:p>
          <a:p>
            <a:pPr lvl="1"/>
            <a:r>
              <a:rPr lang="en-US" sz="2000" dirty="0"/>
              <a:t>Outcome of the intervention. </a:t>
            </a:r>
          </a:p>
          <a:p>
            <a:endParaRPr lang="en-US" dirty="0"/>
          </a:p>
        </p:txBody>
      </p:sp>
    </p:spTree>
    <p:extLst>
      <p:ext uri="{BB962C8B-B14F-4D97-AF65-F5344CB8AC3E}">
        <p14:creationId xmlns:p14="http://schemas.microsoft.com/office/powerpoint/2010/main" val="5998476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               Evidence Base (12 points total)</a:t>
            </a:r>
            <a:endParaRPr lang="en-US" dirty="0"/>
          </a:p>
        </p:txBody>
      </p:sp>
      <p:sp>
        <p:nvSpPr>
          <p:cNvPr id="3" name="Content Placeholder 2"/>
          <p:cNvSpPr>
            <a:spLocks noGrp="1"/>
          </p:cNvSpPr>
          <p:nvPr>
            <p:ph idx="1"/>
          </p:nvPr>
        </p:nvSpPr>
        <p:spPr>
          <a:xfrm>
            <a:off x="457200" y="1447800"/>
            <a:ext cx="8382000" cy="5257800"/>
          </a:xfrm>
        </p:spPr>
        <p:txBody>
          <a:bodyPr>
            <a:normAutofit fontScale="92500" lnSpcReduction="20000"/>
          </a:bodyPr>
          <a:lstStyle/>
          <a:p>
            <a:pPr marL="0" indent="0">
              <a:buNone/>
            </a:pPr>
            <a:r>
              <a:rPr lang="en-US" sz="2800" b="1" dirty="0"/>
              <a:t>Evidence Tier (5 pts.) cont’d.</a:t>
            </a:r>
          </a:p>
          <a:p>
            <a:pPr marL="0" indent="0">
              <a:buNone/>
            </a:pPr>
            <a:r>
              <a:rPr lang="en-US" sz="2800" dirty="0"/>
              <a:t>For description of the Evidence Tiers, go to the </a:t>
            </a:r>
            <a:r>
              <a:rPr lang="en-US" sz="2800" u="sng" dirty="0"/>
              <a:t>Mandatory Supplemental Guidance.</a:t>
            </a:r>
          </a:p>
          <a:p>
            <a:pPr marL="0" indent="0">
              <a:buNone/>
            </a:pPr>
            <a:endParaRPr lang="en-US" sz="2800" dirty="0"/>
          </a:p>
          <a:p>
            <a:r>
              <a:rPr lang="en-US" sz="2800" dirty="0"/>
              <a:t>Applicants that have been funded for more than six (6) consecutive years should not be applying for pre-preliminary tier.  It is expected that by this time, the program can demonstrate, at a minimum, a preliminary tier of evidence. </a:t>
            </a:r>
            <a:br>
              <a:rPr lang="en-US" sz="2800" dirty="0"/>
            </a:br>
            <a:r>
              <a:rPr lang="en-US" sz="2800" dirty="0"/>
              <a:t/>
            </a:r>
            <a:br>
              <a:rPr lang="en-US" sz="2800" dirty="0"/>
            </a:br>
            <a:r>
              <a:rPr lang="en-US" sz="2800" dirty="0"/>
              <a:t>NOTE: If you are a program that has been funded for six (6) or more consecutive years, and you do not have Preliminary or a higher tier of evidence, then you must include an explanation for why not and how you plan to generate Preliminary or a higher tier of evidence for FY25/26 Formula application.</a:t>
            </a:r>
          </a:p>
          <a:p>
            <a:endParaRPr lang="en-US" sz="2000" b="1" dirty="0"/>
          </a:p>
          <a:p>
            <a:endParaRPr lang="en-US" dirty="0"/>
          </a:p>
        </p:txBody>
      </p:sp>
    </p:spTree>
    <p:extLst>
      <p:ext uri="{BB962C8B-B14F-4D97-AF65-F5344CB8AC3E}">
        <p14:creationId xmlns:p14="http://schemas.microsoft.com/office/powerpoint/2010/main" val="11580959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600200" y="304800"/>
            <a:ext cx="7543800" cy="779463"/>
          </a:xfrm>
        </p:spPr>
        <p:txBody>
          <a:bodyPr>
            <a:normAutofit/>
          </a:bodyPr>
          <a:lstStyle/>
          <a:p>
            <a:r>
              <a:rPr lang="en-US" b="1" dirty="0">
                <a:solidFill>
                  <a:srgbClr val="0070C0"/>
                </a:solidFill>
              </a:rPr>
              <a:t> Evidence Base (12 points total)</a:t>
            </a:r>
          </a:p>
        </p:txBody>
      </p:sp>
      <p:sp>
        <p:nvSpPr>
          <p:cNvPr id="3" name="Content Placeholder 2"/>
          <p:cNvSpPr>
            <a:spLocks noGrp="1"/>
          </p:cNvSpPr>
          <p:nvPr>
            <p:ph idx="4294967295"/>
          </p:nvPr>
        </p:nvSpPr>
        <p:spPr>
          <a:xfrm>
            <a:off x="381000" y="1219200"/>
            <a:ext cx="8534400" cy="4495800"/>
          </a:xfrm>
        </p:spPr>
        <p:txBody>
          <a:bodyPr>
            <a:normAutofit fontScale="92500" lnSpcReduction="20000"/>
          </a:bodyPr>
          <a:lstStyle/>
          <a:p>
            <a:pPr marL="0" indent="0">
              <a:buNone/>
            </a:pPr>
            <a:r>
              <a:rPr lang="en-US" sz="3200" b="1" dirty="0"/>
              <a:t>Evidence Quality (7 points)</a:t>
            </a:r>
          </a:p>
          <a:p>
            <a:endParaRPr lang="en-US" sz="3200" dirty="0"/>
          </a:p>
          <a:p>
            <a:r>
              <a:rPr lang="en-US" sz="3200" dirty="0"/>
              <a:t>Standards applied to assess quality of Preliminary, Moderate or Strong evidence:</a:t>
            </a:r>
          </a:p>
          <a:p>
            <a:pPr lvl="1">
              <a:buFont typeface="Arial" panose="020B0604020202020204" pitchFamily="34" charset="0"/>
              <a:buChar char="•"/>
            </a:pPr>
            <a:r>
              <a:rPr lang="en-US" sz="3200" dirty="0"/>
              <a:t>Methodology</a:t>
            </a:r>
          </a:p>
          <a:p>
            <a:pPr lvl="1">
              <a:buFont typeface="Arial" panose="020B0604020202020204" pitchFamily="34" charset="0"/>
              <a:buChar char="•"/>
            </a:pPr>
            <a:r>
              <a:rPr lang="en-US" sz="3200" dirty="0"/>
              <a:t>Relatively recent</a:t>
            </a:r>
          </a:p>
          <a:p>
            <a:pPr lvl="1">
              <a:buFont typeface="Arial" panose="020B0604020202020204" pitchFamily="34" charset="0"/>
              <a:buChar char="•"/>
            </a:pPr>
            <a:r>
              <a:rPr lang="en-US" sz="3200" dirty="0"/>
              <a:t>Meaningful and Positive Effect on Beneficiaries</a:t>
            </a:r>
          </a:p>
          <a:p>
            <a:pPr lvl="1">
              <a:buFont typeface="Arial" panose="020B0604020202020204" pitchFamily="34" charset="0"/>
              <a:buChar char="•"/>
            </a:pPr>
            <a:endParaRPr lang="en-US" sz="3200" dirty="0"/>
          </a:p>
          <a:p>
            <a:pPr marL="201168" lvl="1" indent="0">
              <a:buNone/>
            </a:pPr>
            <a:r>
              <a:rPr lang="en-US" sz="3200" dirty="0"/>
              <a:t>For Pre-Preliminary:</a:t>
            </a:r>
          </a:p>
          <a:p>
            <a:pPr marL="201168" lvl="1" indent="0">
              <a:buNone/>
            </a:pPr>
            <a:r>
              <a:rPr lang="en-US" sz="3200" dirty="0"/>
              <a:t>Same except should include past performance measure data or cited research studies</a:t>
            </a:r>
            <a:r>
              <a:rPr lang="en-US" dirty="0"/>
              <a:t>.</a:t>
            </a:r>
          </a:p>
        </p:txBody>
      </p:sp>
    </p:spTree>
    <p:extLst>
      <p:ext uri="{BB962C8B-B14F-4D97-AF65-F5344CB8AC3E}">
        <p14:creationId xmlns:p14="http://schemas.microsoft.com/office/powerpoint/2010/main" val="10547594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1"/>
            <a:ext cx="8153400" cy="914400"/>
          </a:xfrm>
        </p:spPr>
        <p:txBody>
          <a:bodyPr>
            <a:normAutofit/>
          </a:bodyPr>
          <a:lstStyle/>
          <a:p>
            <a:r>
              <a:rPr lang="en-US" b="1" dirty="0">
                <a:solidFill>
                  <a:srgbClr val="0070C0"/>
                </a:solidFill>
              </a:rPr>
              <a:t>Performance Measures (8 points)</a:t>
            </a:r>
          </a:p>
        </p:txBody>
      </p:sp>
      <p:sp>
        <p:nvSpPr>
          <p:cNvPr id="3" name="Content Placeholder 2"/>
          <p:cNvSpPr>
            <a:spLocks noGrp="1"/>
          </p:cNvSpPr>
          <p:nvPr>
            <p:ph idx="1"/>
          </p:nvPr>
        </p:nvSpPr>
        <p:spPr>
          <a:xfrm>
            <a:off x="533400" y="1524001"/>
            <a:ext cx="8305800" cy="5105399"/>
          </a:xfrm>
        </p:spPr>
        <p:txBody>
          <a:bodyPr>
            <a:normAutofit/>
          </a:bodyPr>
          <a:lstStyle/>
          <a:p>
            <a:r>
              <a:rPr lang="en-US" sz="3600" dirty="0"/>
              <a:t>Performance measures identify all components included in the Logic Model </a:t>
            </a:r>
          </a:p>
          <a:p>
            <a:r>
              <a:rPr lang="en-US" sz="3600" dirty="0"/>
              <a:t>Performance measures provide for adequate and quality data collection including instruments.</a:t>
            </a:r>
          </a:p>
          <a:p>
            <a:r>
              <a:rPr lang="en-US" sz="3600" dirty="0"/>
              <a:t>Applicant describes a data collection schedule including collection of baseline data (data collection schedule is described in narrative).  </a:t>
            </a:r>
          </a:p>
          <a:p>
            <a:endParaRPr lang="en-US" sz="3600" dirty="0"/>
          </a:p>
        </p:txBody>
      </p:sp>
    </p:spTree>
    <p:extLst>
      <p:ext uri="{BB962C8B-B14F-4D97-AF65-F5344CB8AC3E}">
        <p14:creationId xmlns:p14="http://schemas.microsoft.com/office/powerpoint/2010/main" val="34561145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228600" y="979488"/>
            <a:ext cx="8915400" cy="5884862"/>
          </a:xfrm>
          <a:prstGeom prst="rect">
            <a:avLst/>
          </a:prstGeom>
        </p:spPr>
        <p:txBody>
          <a:bodyPr vert="horz" wrap="square" lIns="0" tIns="12700" rIns="0" bIns="0" rtlCol="0">
            <a:spAutoFit/>
          </a:bodyPr>
          <a:lstStyle/>
          <a:p>
            <a:pPr marL="342900" indent="-342900">
              <a:buFont typeface="Arial" panose="020B0604020202020204" pitchFamily="34" charset="0"/>
              <a:buChar char="•"/>
            </a:pPr>
            <a:r>
              <a:rPr lang="en-US" sz="2400" dirty="0"/>
              <a:t>Describe the rationale by which you selected </a:t>
            </a:r>
            <a:r>
              <a:rPr lang="en-US" sz="2400" b="1" dirty="0"/>
              <a:t>the number of members and slot types </a:t>
            </a:r>
            <a:r>
              <a:rPr lang="en-US" sz="2400" dirty="0"/>
              <a:t>for your program.  Describe how you plan to conduct the </a:t>
            </a:r>
            <a:r>
              <a:rPr lang="en-US" sz="2400" b="1" dirty="0"/>
              <a:t>onboarding process and orientation </a:t>
            </a:r>
            <a:r>
              <a:rPr lang="en-US" sz="2400" dirty="0"/>
              <a:t>on the first day of service to your cadre of members.  Include training topics to be included in the orientation, including training on Prohibited Activities.</a:t>
            </a:r>
            <a:br>
              <a:rPr lang="en-US" sz="2400" dirty="0"/>
            </a:br>
            <a:r>
              <a:rPr lang="en-US" sz="2400" dirty="0"/>
              <a:t/>
            </a:r>
            <a:br>
              <a:rPr lang="en-US" sz="2400" dirty="0"/>
            </a:br>
            <a:r>
              <a:rPr lang="en-US" sz="2400" dirty="0"/>
              <a:t>AmeriCorps members, as a result of their service, will have opportunities to </a:t>
            </a:r>
            <a:r>
              <a:rPr lang="en-US" sz="2400" b="1" dirty="0"/>
              <a:t>develop as leaders</a:t>
            </a:r>
            <a:r>
              <a:rPr lang="en-US" sz="2400" dirty="0"/>
              <a:t>.   Please describe leadership training, topics and timeline that will enable members to develop as leaders.  Discuss opportunities they will have to take leadership roles through service, service events, and/or project development.</a:t>
            </a:r>
            <a:br>
              <a:rPr lang="en-US" sz="2400" dirty="0"/>
            </a:br>
            <a:r>
              <a:rPr lang="en-US" sz="2400" dirty="0"/>
              <a:t/>
            </a:r>
            <a:br>
              <a:rPr lang="en-US" sz="2400" dirty="0"/>
            </a:br>
            <a:r>
              <a:rPr lang="en-US" sz="2400" dirty="0"/>
              <a:t>AmeriCorps members will gain skills as a result of their training and service that can be utilized and will be valued by future employers after their service term is completed.  Please describe the career exploration to be provided for transitioning to </a:t>
            </a:r>
            <a:r>
              <a:rPr lang="en-US" sz="2400" b="1" i="1" dirty="0"/>
              <a:t>Life after AmeriCorps</a:t>
            </a:r>
            <a:r>
              <a:rPr lang="en-US" sz="2400" b="1" dirty="0"/>
              <a:t>. </a:t>
            </a:r>
            <a:br>
              <a:rPr lang="en-US" sz="2400" b="1" dirty="0"/>
            </a:br>
            <a:r>
              <a:rPr lang="en-US" sz="2000" dirty="0"/>
              <a:t/>
            </a:r>
            <a:br>
              <a:rPr lang="en-US" sz="2000" dirty="0"/>
            </a:br>
            <a:endParaRPr sz="2000" dirty="0">
              <a:solidFill>
                <a:schemeClr val="bg2">
                  <a:lumMod val="50000"/>
                </a:schemeClr>
              </a:solidFill>
              <a:ea typeface="Cambria" panose="02040503050406030204" pitchFamily="18" charset="0"/>
            </a:endParaRPr>
          </a:p>
        </p:txBody>
      </p:sp>
      <p:sp>
        <p:nvSpPr>
          <p:cNvPr id="4" name="TextBox 3"/>
          <p:cNvSpPr txBox="1"/>
          <p:nvPr/>
        </p:nvSpPr>
        <p:spPr>
          <a:xfrm>
            <a:off x="457200" y="304800"/>
            <a:ext cx="7696200" cy="646331"/>
          </a:xfrm>
          <a:prstGeom prst="rect">
            <a:avLst/>
          </a:prstGeom>
          <a:noFill/>
        </p:spPr>
        <p:txBody>
          <a:bodyPr wrap="square" rtlCol="0">
            <a:spAutoFit/>
          </a:bodyPr>
          <a:lstStyle/>
          <a:p>
            <a:r>
              <a:rPr lang="en-US" sz="3600" b="1" dirty="0">
                <a:solidFill>
                  <a:srgbClr val="0070C0"/>
                </a:solidFill>
                <a:latin typeface="+mj-lt"/>
              </a:rPr>
              <a:t>Member Experience (10 points)</a:t>
            </a:r>
          </a:p>
        </p:txBody>
      </p:sp>
    </p:spTree>
    <p:extLst>
      <p:ext uri="{BB962C8B-B14F-4D97-AF65-F5344CB8AC3E}">
        <p14:creationId xmlns:p14="http://schemas.microsoft.com/office/powerpoint/2010/main" val="27406276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848600" cy="1243407"/>
          </a:xfrm>
        </p:spPr>
        <p:txBody>
          <a:bodyPr>
            <a:normAutofit/>
          </a:bodyPr>
          <a:lstStyle/>
          <a:p>
            <a:r>
              <a:rPr lang="en-US" b="1" dirty="0">
                <a:solidFill>
                  <a:srgbClr val="0070C0"/>
                </a:solidFill>
              </a:rPr>
              <a:t>Member Experience (10 points) Cont.</a:t>
            </a:r>
            <a:br>
              <a:rPr lang="en-US" b="1" dirty="0">
                <a:solidFill>
                  <a:srgbClr val="0070C0"/>
                </a:solidFill>
              </a:rPr>
            </a:br>
            <a:endParaRPr lang="en-US" dirty="0"/>
          </a:p>
        </p:txBody>
      </p:sp>
      <p:sp>
        <p:nvSpPr>
          <p:cNvPr id="3" name="Content Placeholder 2"/>
          <p:cNvSpPr>
            <a:spLocks noGrp="1"/>
          </p:cNvSpPr>
          <p:nvPr>
            <p:ph idx="1"/>
          </p:nvPr>
        </p:nvSpPr>
        <p:spPr>
          <a:xfrm>
            <a:off x="304800" y="1243407"/>
            <a:ext cx="8610600" cy="4876800"/>
          </a:xfrm>
        </p:spPr>
        <p:txBody>
          <a:bodyPr>
            <a:noAutofit/>
          </a:bodyPr>
          <a:lstStyle/>
          <a:p>
            <a:pPr marL="0" indent="0">
              <a:buNone/>
            </a:pPr>
            <a:r>
              <a:rPr lang="en-US" dirty="0"/>
              <a:t>• The program has a well-defined </a:t>
            </a:r>
            <a:r>
              <a:rPr lang="en-US" b="1" dirty="0"/>
              <a:t>plan to recruit </a:t>
            </a:r>
            <a:r>
              <a:rPr lang="en-US" dirty="0"/>
              <a:t>AmeriCorps members from the geographic or demographic communities in which the programs operate.   Please describe your recruitment plan, recruitment sources, criteria for selection and interview process for your AmeriCorps members.</a:t>
            </a:r>
          </a:p>
          <a:p>
            <a:pPr marL="0" indent="0">
              <a:buNone/>
            </a:pPr>
            <a:r>
              <a:rPr lang="en-US" dirty="0"/>
              <a:t/>
            </a:r>
            <a:br>
              <a:rPr lang="en-US" dirty="0"/>
            </a:br>
            <a:r>
              <a:rPr lang="en-US" dirty="0"/>
              <a:t>•	Describe what a </a:t>
            </a:r>
            <a:r>
              <a:rPr lang="en-US" b="1" dirty="0"/>
              <a:t>typical day </a:t>
            </a:r>
            <a:r>
              <a:rPr lang="en-US" dirty="0"/>
              <a:t>will look like for your members.  Discuss how you plan to manage your AmeriCorps members, your site supervisors and how regularly you will meet with your members--individually and as a group--to reflect on their service.</a:t>
            </a:r>
          </a:p>
        </p:txBody>
      </p:sp>
    </p:spTree>
    <p:extLst>
      <p:ext uri="{BB962C8B-B14F-4D97-AF65-F5344CB8AC3E}">
        <p14:creationId xmlns:p14="http://schemas.microsoft.com/office/powerpoint/2010/main" val="3931728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872762094"/>
              </p:ext>
            </p:extLst>
          </p:nvPr>
        </p:nvGraphicFramePr>
        <p:xfrm>
          <a:off x="533400" y="304800"/>
          <a:ext cx="8153400" cy="6261703"/>
        </p:xfrm>
        <a:graphic>
          <a:graphicData uri="http://schemas.openxmlformats.org/drawingml/2006/table">
            <a:tbl>
              <a:tblPr firstRow="1" firstCol="1" bandRow="1">
                <a:tableStyleId>{5C22544A-7EE6-4342-B048-85BDC9FD1C3A}</a:tableStyleId>
              </a:tblPr>
              <a:tblGrid>
                <a:gridCol w="1047223">
                  <a:extLst>
                    <a:ext uri="{9D8B030D-6E8A-4147-A177-3AD203B41FA5}">
                      <a16:colId xmlns:a16="http://schemas.microsoft.com/office/drawing/2014/main" val="36387959"/>
                    </a:ext>
                  </a:extLst>
                </a:gridCol>
                <a:gridCol w="7106177">
                  <a:extLst>
                    <a:ext uri="{9D8B030D-6E8A-4147-A177-3AD203B41FA5}">
                      <a16:colId xmlns:a16="http://schemas.microsoft.com/office/drawing/2014/main" val="2846930480"/>
                    </a:ext>
                  </a:extLst>
                </a:gridCol>
              </a:tblGrid>
              <a:tr h="212296">
                <a:tc>
                  <a:txBody>
                    <a:bodyPr/>
                    <a:lstStyle/>
                    <a:p>
                      <a:pPr marL="0" marR="0" algn="ctr">
                        <a:lnSpc>
                          <a:spcPct val="107000"/>
                        </a:lnSpc>
                        <a:spcBef>
                          <a:spcPts val="0"/>
                        </a:spcBef>
                        <a:spcAft>
                          <a:spcPts val="0"/>
                        </a:spcAft>
                      </a:pPr>
                      <a:r>
                        <a:rPr lang="en-US" sz="1400" dirty="0">
                          <a:effectLst/>
                        </a:rPr>
                        <a:t>DATES*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tc>
                  <a:txBody>
                    <a:bodyPr/>
                    <a:lstStyle/>
                    <a:p>
                      <a:pPr marL="0" marR="0" algn="ctr">
                        <a:lnSpc>
                          <a:spcPct val="107000"/>
                        </a:lnSpc>
                        <a:spcBef>
                          <a:spcPts val="0"/>
                        </a:spcBef>
                        <a:spcAft>
                          <a:spcPts val="0"/>
                        </a:spcAft>
                      </a:pPr>
                      <a:r>
                        <a:rPr lang="en-US" sz="1400" dirty="0">
                          <a:effectLst/>
                        </a:rPr>
                        <a:t>25.26 ACNJ FORMULA GRANT ACTIVITIES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extLst>
                  <a:ext uri="{0D108BD9-81ED-4DB2-BD59-A6C34878D82A}">
                    <a16:rowId xmlns:a16="http://schemas.microsoft.com/office/drawing/2014/main" val="3280704536"/>
                  </a:ext>
                </a:extLst>
              </a:tr>
              <a:tr h="424592">
                <a:tc>
                  <a:txBody>
                    <a:bodyPr/>
                    <a:lstStyle/>
                    <a:p>
                      <a:pPr marL="0" marR="0" algn="ctr">
                        <a:lnSpc>
                          <a:spcPct val="107000"/>
                        </a:lnSpc>
                        <a:spcBef>
                          <a:spcPts val="0"/>
                        </a:spcBef>
                        <a:spcAft>
                          <a:spcPts val="0"/>
                        </a:spcAft>
                      </a:pPr>
                      <a:r>
                        <a:rPr lang="en-US" sz="1400" dirty="0">
                          <a:effectLst/>
                        </a:rPr>
                        <a:t>February 13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tc>
                  <a:txBody>
                    <a:bodyPr/>
                    <a:lstStyle/>
                    <a:p>
                      <a:pPr marL="0" marR="0">
                        <a:lnSpc>
                          <a:spcPct val="107000"/>
                        </a:lnSpc>
                        <a:spcBef>
                          <a:spcPts val="0"/>
                        </a:spcBef>
                        <a:spcAft>
                          <a:spcPts val="0"/>
                        </a:spcAft>
                      </a:pPr>
                      <a:r>
                        <a:rPr lang="en-US" sz="1400" dirty="0">
                          <a:effectLst/>
                        </a:rPr>
                        <a:t>Dissemination of NOFO flyer announcing the 2025/26 AmeriCorps Formula competition.  NOFO goes live on the </a:t>
                      </a:r>
                      <a:r>
                        <a:rPr lang="en-US" sz="1400" u="sng" dirty="0">
                          <a:effectLst/>
                          <a:hlinkClick r:id="rId3"/>
                        </a:rPr>
                        <a:t>NJ Department of State (NJ DOS) website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extLst>
                  <a:ext uri="{0D108BD9-81ED-4DB2-BD59-A6C34878D82A}">
                    <a16:rowId xmlns:a16="http://schemas.microsoft.com/office/drawing/2014/main" val="1898038302"/>
                  </a:ext>
                </a:extLst>
              </a:tr>
              <a:tr h="636888">
                <a:tc>
                  <a:txBody>
                    <a:bodyPr/>
                    <a:lstStyle/>
                    <a:p>
                      <a:pPr marL="0" marR="0" algn="ctr">
                        <a:lnSpc>
                          <a:spcPct val="107000"/>
                        </a:lnSpc>
                        <a:spcBef>
                          <a:spcPts val="0"/>
                        </a:spcBef>
                        <a:spcAft>
                          <a:spcPts val="0"/>
                        </a:spcAft>
                      </a:pPr>
                      <a:endParaRPr lang="en-US" sz="1400" dirty="0">
                        <a:effectLst/>
                      </a:endParaRPr>
                    </a:p>
                    <a:p>
                      <a:pPr marL="0" marR="0" algn="ctr">
                        <a:lnSpc>
                          <a:spcPct val="107000"/>
                        </a:lnSpc>
                        <a:spcBef>
                          <a:spcPts val="0"/>
                        </a:spcBef>
                        <a:spcAft>
                          <a:spcPts val="0"/>
                        </a:spcAft>
                      </a:pPr>
                      <a:r>
                        <a:rPr lang="en-US" sz="1400" dirty="0">
                          <a:effectLst/>
                        </a:rPr>
                        <a:t>March</a:t>
                      </a:r>
                      <a:r>
                        <a:rPr lang="en-US" sz="1400" baseline="0" dirty="0">
                          <a:effectLst/>
                        </a:rPr>
                        <a:t> 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tc>
                  <a:txBody>
                    <a:bodyPr/>
                    <a:lstStyle/>
                    <a:p>
                      <a:pPr marL="0" marR="0">
                        <a:lnSpc>
                          <a:spcPct val="107000"/>
                        </a:lnSpc>
                        <a:spcBef>
                          <a:spcPts val="0"/>
                        </a:spcBef>
                        <a:spcAft>
                          <a:spcPts val="0"/>
                        </a:spcAft>
                      </a:pPr>
                      <a:r>
                        <a:rPr lang="en-US" sz="1400" u="sng" dirty="0">
                          <a:solidFill>
                            <a:srgbClr val="0000FF"/>
                          </a:solidFill>
                          <a:effectLst/>
                          <a:hlinkClick r:id="rId4"/>
                        </a:rPr>
                        <a:t>NOFO Technical</a:t>
                      </a:r>
                      <a:r>
                        <a:rPr lang="en-US" sz="1400" u="sng" dirty="0">
                          <a:solidFill>
                            <a:srgbClr val="0000FF"/>
                          </a:solidFill>
                          <a:effectLst/>
                          <a:hlinkClick r:id="rId5"/>
                        </a:rPr>
                        <a:t> </a:t>
                      </a:r>
                      <a:r>
                        <a:rPr lang="en-US" sz="1400" u="sng" dirty="0">
                          <a:solidFill>
                            <a:srgbClr val="0000FF"/>
                          </a:solidFill>
                          <a:effectLst/>
                          <a:hlinkClick r:id="rId4"/>
                        </a:rPr>
                        <a:t>Assistance Session – New</a:t>
                      </a:r>
                      <a:r>
                        <a:rPr lang="en-US" sz="1400" u="sng" dirty="0">
                          <a:solidFill>
                            <a:srgbClr val="0000FF"/>
                          </a:solidFill>
                          <a:effectLst/>
                        </a:rPr>
                        <a:t> </a:t>
                      </a:r>
                      <a:r>
                        <a:rPr lang="en-US" sz="1400" dirty="0">
                          <a:solidFill>
                            <a:srgbClr val="0000FF"/>
                          </a:solidFill>
                          <a:effectLst/>
                        </a:rPr>
                        <a:t> </a:t>
                      </a:r>
                      <a:r>
                        <a:rPr lang="en-US" sz="1400" dirty="0">
                          <a:effectLst/>
                        </a:rPr>
                        <a:t>via ZOOM.  Live at 1:00 pm. Click title to register and receive link (good for all TA sessions). Mandatory for NEW applicants. (New</a:t>
                      </a:r>
                      <a:r>
                        <a:rPr lang="en-US" sz="1400" baseline="0" dirty="0">
                          <a:effectLst/>
                        </a:rPr>
                        <a:t> Applicants are only eligible for </a:t>
                      </a:r>
                      <a:r>
                        <a:rPr lang="en-US" sz="1400" dirty="0">
                          <a:effectLst/>
                        </a:rPr>
                        <a:t>Planning Grants)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extLst>
                  <a:ext uri="{0D108BD9-81ED-4DB2-BD59-A6C34878D82A}">
                    <a16:rowId xmlns:a16="http://schemas.microsoft.com/office/drawing/2014/main" val="2663573514"/>
                  </a:ext>
                </a:extLst>
              </a:tr>
              <a:tr h="636888">
                <a:tc>
                  <a:txBody>
                    <a:bodyPr/>
                    <a:lstStyle/>
                    <a:p>
                      <a:pPr marL="0" marR="0" algn="ctr">
                        <a:lnSpc>
                          <a:spcPct val="107000"/>
                        </a:lnSpc>
                        <a:spcBef>
                          <a:spcPts val="0"/>
                        </a:spcBef>
                        <a:spcAft>
                          <a:spcPts val="0"/>
                        </a:spcAft>
                      </a:pPr>
                      <a:endParaRPr lang="en-US" sz="1400" dirty="0">
                        <a:effectLst/>
                      </a:endParaRPr>
                    </a:p>
                    <a:p>
                      <a:pPr marL="0" marR="0" algn="ctr">
                        <a:lnSpc>
                          <a:spcPct val="107000"/>
                        </a:lnSpc>
                        <a:spcBef>
                          <a:spcPts val="0"/>
                        </a:spcBef>
                        <a:spcAft>
                          <a:spcPts val="0"/>
                        </a:spcAft>
                      </a:pPr>
                      <a:r>
                        <a:rPr lang="en-US" sz="1400" dirty="0">
                          <a:effectLst/>
                        </a:rPr>
                        <a:t>March</a:t>
                      </a:r>
                      <a:r>
                        <a:rPr lang="en-US" sz="1400" baseline="0" dirty="0">
                          <a:effectLst/>
                        </a:rPr>
                        <a:t> 13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tc>
                  <a:txBody>
                    <a:bodyPr/>
                    <a:lstStyle/>
                    <a:p>
                      <a:pPr marL="0" marR="0">
                        <a:lnSpc>
                          <a:spcPct val="107000"/>
                        </a:lnSpc>
                        <a:spcBef>
                          <a:spcPts val="0"/>
                        </a:spcBef>
                        <a:spcAft>
                          <a:spcPts val="0"/>
                        </a:spcAft>
                      </a:pPr>
                      <a:r>
                        <a:rPr lang="en-US" sz="1400" u="sng" dirty="0">
                          <a:effectLst/>
                          <a:hlinkClick r:id="rId6"/>
                        </a:rPr>
                        <a:t>Technical Assistance Session: Evidence, Logic Models and Performance Measures </a:t>
                      </a:r>
                      <a:r>
                        <a:rPr lang="en-US" sz="1400" dirty="0">
                          <a:effectLst/>
                        </a:rPr>
                        <a:t>via ZOOM. 11:00 am.  Click title to register and receive link (good for all TA sessions). Mandatory for Recompete applicants. Strongly Recommended for New Applicants.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extLst>
                  <a:ext uri="{0D108BD9-81ED-4DB2-BD59-A6C34878D82A}">
                    <a16:rowId xmlns:a16="http://schemas.microsoft.com/office/drawing/2014/main" val="2076033464"/>
                  </a:ext>
                </a:extLst>
              </a:tr>
              <a:tr h="576406">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March</a:t>
                      </a:r>
                      <a:r>
                        <a:rPr lang="en-US" sz="1400" baseline="0" dirty="0">
                          <a:effectLst/>
                          <a:latin typeface="Calibri" panose="020F0502020204030204" pitchFamily="34" charset="0"/>
                          <a:ea typeface="Calibri" panose="020F0502020204030204" pitchFamily="34" charset="0"/>
                          <a:cs typeface="Times New Roman" panose="02020603050405020304" pitchFamily="18" charset="0"/>
                        </a:rPr>
                        <a:t> 14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tc>
                  <a:txBody>
                    <a:bodyPr/>
                    <a:lstStyle/>
                    <a:p>
                      <a:pPr marL="0" marR="0">
                        <a:spcBef>
                          <a:spcPts val="0"/>
                        </a:spcBef>
                        <a:spcAft>
                          <a:spcPts val="0"/>
                        </a:spcAft>
                      </a:pPr>
                      <a:r>
                        <a:rPr lang="en-US" sz="1100" u="none" strike="noStrike" dirty="0">
                          <a:solidFill>
                            <a:srgbClr val="0050E6"/>
                          </a:solidFill>
                          <a:effectLst/>
                          <a:latin typeface="Arial" panose="020B0604020202020204" pitchFamily="34" charset="0"/>
                          <a:ea typeface="Calibri" panose="020F0502020204030204" pitchFamily="34" charset="0"/>
                          <a:hlinkClick r:id="rId7"/>
                        </a:rPr>
                        <a:t>NOFO Technical Assistance Session - General – CURRENT PLANNING GRANTS </a:t>
                      </a:r>
                      <a:r>
                        <a:rPr lang="en-US" sz="1100" dirty="0">
                          <a:solidFill>
                            <a:srgbClr val="212529"/>
                          </a:solidFill>
                          <a:effectLst/>
                          <a:latin typeface="Arial" panose="020B0604020202020204" pitchFamily="34" charset="0"/>
                          <a:ea typeface="Calibri" panose="020F0502020204030204" pitchFamily="34" charset="0"/>
                        </a:rPr>
                        <a:t> via ZOOM. Live at </a:t>
                      </a:r>
                      <a:r>
                        <a:rPr lang="en-US" sz="1100" b="1" dirty="0">
                          <a:solidFill>
                            <a:srgbClr val="212529"/>
                          </a:solidFill>
                          <a:effectLst/>
                          <a:latin typeface="Arial" panose="020B0604020202020204" pitchFamily="34" charset="0"/>
                          <a:ea typeface="Calibri" panose="020F0502020204030204" pitchFamily="34" charset="0"/>
                        </a:rPr>
                        <a:t>11:00 am</a:t>
                      </a:r>
                      <a:r>
                        <a:rPr lang="en-US" sz="1100" dirty="0">
                          <a:solidFill>
                            <a:srgbClr val="212529"/>
                          </a:solidFill>
                          <a:effectLst/>
                          <a:latin typeface="Arial" panose="020B0604020202020204" pitchFamily="34" charset="0"/>
                          <a:ea typeface="Calibri" panose="020F0502020204030204" pitchFamily="34" charset="0"/>
                        </a:rPr>
                        <a:t>. Click title to register and receive link to attend. Recording of session will be posted on </a:t>
                      </a:r>
                      <a:r>
                        <a:rPr lang="en-US" sz="1100" u="none" strike="noStrike" dirty="0">
                          <a:solidFill>
                            <a:srgbClr val="0050E6"/>
                          </a:solidFill>
                          <a:effectLst/>
                          <a:latin typeface="Arial" panose="020B0604020202020204" pitchFamily="34" charset="0"/>
                          <a:ea typeface="Calibri" panose="020F0502020204030204" pitchFamily="34" charset="0"/>
                          <a:hlinkClick r:id="rId3"/>
                        </a:rPr>
                        <a:t>NJ DOS</a:t>
                      </a:r>
                      <a:r>
                        <a:rPr lang="en-US" sz="1100" dirty="0">
                          <a:solidFill>
                            <a:srgbClr val="212529"/>
                          </a:solidFill>
                          <a:effectLst/>
                          <a:latin typeface="Arial" panose="020B0604020202020204" pitchFamily="34" charset="0"/>
                          <a:ea typeface="Calibri" panose="020F0502020204030204" pitchFamily="34" charset="0"/>
                        </a:rPr>
                        <a:t> website. Mandatory for Recompete including current Planning grantees. This session will prepare applicants for the Formula 25.26 application.  (2hrs)</a:t>
                      </a:r>
                      <a:endParaRPr lang="en-US" sz="11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1813001317"/>
                  </a:ext>
                </a:extLst>
              </a:tr>
              <a:tr h="424592">
                <a:tc>
                  <a:txBody>
                    <a:bodyPr/>
                    <a:lstStyle/>
                    <a:p>
                      <a:pPr marL="0" marR="0" algn="ctr">
                        <a:lnSpc>
                          <a:spcPct val="107000"/>
                        </a:lnSpc>
                        <a:spcBef>
                          <a:spcPts val="0"/>
                        </a:spcBef>
                        <a:spcAft>
                          <a:spcPts val="0"/>
                        </a:spcAft>
                      </a:pPr>
                      <a:r>
                        <a:rPr lang="en-US" sz="1400" dirty="0">
                          <a:effectLst/>
                        </a:rPr>
                        <a:t>March 17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tc>
                  <a:txBody>
                    <a:bodyPr/>
                    <a:lstStyle/>
                    <a:p>
                      <a:pPr marL="0" marR="0">
                        <a:lnSpc>
                          <a:spcPct val="107000"/>
                        </a:lnSpc>
                        <a:spcBef>
                          <a:spcPts val="0"/>
                        </a:spcBef>
                        <a:spcAft>
                          <a:spcPts val="0"/>
                        </a:spcAft>
                      </a:pPr>
                      <a:r>
                        <a:rPr lang="en-US" sz="1400" u="sng" dirty="0">
                          <a:solidFill>
                            <a:srgbClr val="0000FF"/>
                          </a:solidFill>
                          <a:effectLst/>
                          <a:hlinkClick r:id="rId8"/>
                        </a:rPr>
                        <a:t>Notice of Intent to Apply</a:t>
                      </a:r>
                      <a:r>
                        <a:rPr lang="en-US" sz="1400" dirty="0">
                          <a:solidFill>
                            <a:srgbClr val="0000FF"/>
                          </a:solidFill>
                          <a:effectLst/>
                        </a:rPr>
                        <a:t> </a:t>
                      </a:r>
                      <a:r>
                        <a:rPr lang="en-US" sz="1400" dirty="0">
                          <a:effectLst/>
                        </a:rPr>
                        <a:t>due to Commission by 4</a:t>
                      </a:r>
                      <a:r>
                        <a:rPr lang="en-US" sz="1400" baseline="0" dirty="0">
                          <a:effectLst/>
                        </a:rPr>
                        <a:t>:00 pm</a:t>
                      </a:r>
                      <a:r>
                        <a:rPr lang="en-US" sz="1400" dirty="0">
                          <a:effectLst/>
                        </a:rPr>
                        <a:t>.  Click title to submit form (NEW and RECOMPETING applicants only). For information only/not binding.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extLst>
                  <a:ext uri="{0D108BD9-81ED-4DB2-BD59-A6C34878D82A}">
                    <a16:rowId xmlns:a16="http://schemas.microsoft.com/office/drawing/2014/main" val="3162227326"/>
                  </a:ext>
                </a:extLst>
              </a:tr>
              <a:tr h="424592">
                <a:tc>
                  <a:txBody>
                    <a:bodyPr/>
                    <a:lstStyle/>
                    <a:p>
                      <a:pPr marL="0" marR="0" algn="ctr">
                        <a:lnSpc>
                          <a:spcPct val="107000"/>
                        </a:lnSpc>
                        <a:spcBef>
                          <a:spcPts val="0"/>
                        </a:spcBef>
                        <a:spcAft>
                          <a:spcPts val="0"/>
                        </a:spcAft>
                      </a:pPr>
                      <a:r>
                        <a:rPr lang="en-US" sz="1400" dirty="0">
                          <a:effectLst/>
                          <a:latin typeface="+mn-lt"/>
                          <a:ea typeface="+mn-ea"/>
                          <a:cs typeface="+mn-cs"/>
                        </a:rPr>
                        <a:t>April</a:t>
                      </a:r>
                      <a:r>
                        <a:rPr lang="en-US" sz="1400" baseline="0" dirty="0">
                          <a:effectLst/>
                          <a:latin typeface="+mn-lt"/>
                          <a:ea typeface="+mn-ea"/>
                          <a:cs typeface="+mn-cs"/>
                        </a:rPr>
                        <a:t> 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tc>
                  <a:txBody>
                    <a:bodyPr/>
                    <a:lstStyle/>
                    <a:p>
                      <a:pPr marL="0" marR="0">
                        <a:lnSpc>
                          <a:spcPct val="107000"/>
                        </a:lnSpc>
                        <a:spcBef>
                          <a:spcPts val="0"/>
                        </a:spcBef>
                        <a:spcAft>
                          <a:spcPts val="0"/>
                        </a:spcAft>
                      </a:pPr>
                      <a:r>
                        <a:rPr lang="en-US" sz="1400" dirty="0">
                          <a:effectLst/>
                        </a:rPr>
                        <a:t>Formula applications due to Commission on </a:t>
                      </a:r>
                      <a:r>
                        <a:rPr lang="en-US" sz="1400" u="sng" dirty="0">
                          <a:effectLst/>
                          <a:hlinkClick r:id="rId9"/>
                        </a:rPr>
                        <a:t>eGrants</a:t>
                      </a:r>
                      <a:r>
                        <a:rPr lang="en-US" sz="1400" dirty="0">
                          <a:effectLst/>
                        </a:rPr>
                        <a:t> by 4:00 pm. (NEW and RECOMPETING Applicants only).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extLst>
                  <a:ext uri="{0D108BD9-81ED-4DB2-BD59-A6C34878D82A}">
                    <a16:rowId xmlns:a16="http://schemas.microsoft.com/office/drawing/2014/main" val="1722802148"/>
                  </a:ext>
                </a:extLst>
              </a:tr>
              <a:tr h="257883">
                <a:tc>
                  <a:txBody>
                    <a:bodyPr/>
                    <a:lstStyle/>
                    <a:p>
                      <a:pPr marL="0" marR="0" algn="ctr">
                        <a:lnSpc>
                          <a:spcPct val="107000"/>
                        </a:lnSpc>
                        <a:spcBef>
                          <a:spcPts val="0"/>
                        </a:spcBef>
                        <a:spcAft>
                          <a:spcPts val="0"/>
                        </a:spcAft>
                      </a:pPr>
                      <a:r>
                        <a:rPr lang="en-US" sz="1400" dirty="0">
                          <a:effectLst/>
                          <a:latin typeface="+mn-lt"/>
                          <a:ea typeface="+mn-ea"/>
                          <a:cs typeface="+mn-cs"/>
                        </a:rPr>
                        <a:t>April</a:t>
                      </a:r>
                      <a:r>
                        <a:rPr lang="en-US" sz="1400" baseline="0" dirty="0">
                          <a:effectLst/>
                          <a:latin typeface="+mn-lt"/>
                          <a:ea typeface="+mn-ea"/>
                          <a:cs typeface="+mn-cs"/>
                        </a:rPr>
                        <a:t> 11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tc>
                  <a:txBody>
                    <a:bodyPr/>
                    <a:lstStyle/>
                    <a:p>
                      <a:pPr marL="0" marR="0">
                        <a:lnSpc>
                          <a:spcPct val="107000"/>
                        </a:lnSpc>
                        <a:spcBef>
                          <a:spcPts val="0"/>
                        </a:spcBef>
                        <a:spcAft>
                          <a:spcPts val="0"/>
                        </a:spcAft>
                      </a:pPr>
                      <a:r>
                        <a:rPr lang="en-US" sz="1400" dirty="0">
                          <a:effectLst/>
                        </a:rPr>
                        <a:t>Staff review of applications and budgets are begun (NEW &amp; RECOMPETING)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extLst>
                  <a:ext uri="{0D108BD9-81ED-4DB2-BD59-A6C34878D82A}">
                    <a16:rowId xmlns:a16="http://schemas.microsoft.com/office/drawing/2014/main" val="2277165707"/>
                  </a:ext>
                </a:extLst>
              </a:tr>
              <a:tr h="424592">
                <a:tc>
                  <a:txBody>
                    <a:bodyPr/>
                    <a:lstStyle/>
                    <a:p>
                      <a:pPr marL="0" marR="0" algn="ctr">
                        <a:lnSpc>
                          <a:spcPct val="107000"/>
                        </a:lnSpc>
                        <a:spcBef>
                          <a:spcPts val="0"/>
                        </a:spcBef>
                        <a:spcAft>
                          <a:spcPts val="0"/>
                        </a:spcAft>
                      </a:pPr>
                      <a:r>
                        <a:rPr lang="en-US" sz="1400" dirty="0">
                          <a:effectLst/>
                          <a:latin typeface="+mn-lt"/>
                          <a:ea typeface="+mn-ea"/>
                          <a:cs typeface="+mn-cs"/>
                        </a:rPr>
                        <a:t>April</a:t>
                      </a:r>
                      <a:r>
                        <a:rPr lang="en-US" sz="1400" baseline="0" dirty="0">
                          <a:effectLst/>
                          <a:latin typeface="+mn-lt"/>
                          <a:ea typeface="+mn-ea"/>
                          <a:cs typeface="+mn-cs"/>
                        </a:rPr>
                        <a:t> 14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tc>
                  <a:txBody>
                    <a:bodyPr/>
                    <a:lstStyle/>
                    <a:p>
                      <a:pPr marL="0" marR="0">
                        <a:lnSpc>
                          <a:spcPct val="107000"/>
                        </a:lnSpc>
                        <a:spcBef>
                          <a:spcPts val="0"/>
                        </a:spcBef>
                        <a:spcAft>
                          <a:spcPts val="0"/>
                        </a:spcAft>
                      </a:pPr>
                      <a:r>
                        <a:rPr lang="en-US" sz="1400" u="none" dirty="0">
                          <a:effectLst/>
                        </a:rPr>
                        <a:t>Technical Assistance session for Readers </a:t>
                      </a:r>
                      <a:r>
                        <a:rPr lang="en-US" sz="1400" dirty="0">
                          <a:effectLst/>
                        </a:rPr>
                        <a:t>1</a:t>
                      </a:r>
                      <a:r>
                        <a:rPr lang="en-US" sz="1400" baseline="0" dirty="0">
                          <a:effectLst/>
                        </a:rPr>
                        <a:t>:00 pm</a:t>
                      </a:r>
                      <a:r>
                        <a:rPr lang="en-US" sz="1400" dirty="0">
                          <a:effectLst/>
                        </a:rPr>
                        <a:t> via ZOOM.  Independent reader review begins (NEW and RECOMPETING only)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extLst>
                  <a:ext uri="{0D108BD9-81ED-4DB2-BD59-A6C34878D82A}">
                    <a16:rowId xmlns:a16="http://schemas.microsoft.com/office/drawing/2014/main" val="4061846320"/>
                  </a:ext>
                </a:extLst>
              </a:tr>
              <a:tr h="291991">
                <a:tc>
                  <a:txBody>
                    <a:bodyPr/>
                    <a:lstStyle/>
                    <a:p>
                      <a:pPr marL="0" marR="0" algn="ctr">
                        <a:lnSpc>
                          <a:spcPct val="107000"/>
                        </a:lnSpc>
                        <a:spcBef>
                          <a:spcPts val="0"/>
                        </a:spcBef>
                        <a:spcAft>
                          <a:spcPts val="0"/>
                        </a:spcAft>
                      </a:pPr>
                      <a:r>
                        <a:rPr lang="en-US" sz="1400" dirty="0">
                          <a:effectLst/>
                          <a:latin typeface="+mn-lt"/>
                          <a:ea typeface="+mn-ea"/>
                          <a:cs typeface="+mn-cs"/>
                        </a:rPr>
                        <a:t>April</a:t>
                      </a:r>
                      <a:r>
                        <a:rPr lang="en-US" sz="1400" baseline="0" dirty="0">
                          <a:effectLst/>
                          <a:latin typeface="+mn-lt"/>
                          <a:ea typeface="+mn-ea"/>
                          <a:cs typeface="+mn-cs"/>
                        </a:rPr>
                        <a:t> 15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tc>
                  <a:txBody>
                    <a:bodyPr/>
                    <a:lstStyle/>
                    <a:p>
                      <a:pPr marL="0" marR="0">
                        <a:lnSpc>
                          <a:spcPct val="107000"/>
                        </a:lnSpc>
                        <a:spcBef>
                          <a:spcPts val="0"/>
                        </a:spcBef>
                        <a:spcAft>
                          <a:spcPts val="0"/>
                        </a:spcAft>
                      </a:pPr>
                      <a:r>
                        <a:rPr lang="en-US" sz="1400" dirty="0">
                          <a:effectLst/>
                        </a:rPr>
                        <a:t>Formula applications due to Commission on </a:t>
                      </a:r>
                      <a:r>
                        <a:rPr lang="en-US" sz="1400" u="sng" dirty="0" err="1">
                          <a:effectLst/>
                          <a:hlinkClick r:id="rId9"/>
                        </a:rPr>
                        <a:t>eGrants</a:t>
                      </a:r>
                      <a:r>
                        <a:rPr lang="en-US" sz="1400" dirty="0">
                          <a:effectLst/>
                        </a:rPr>
                        <a:t> by 4:00 pm. (Continuation Applicants only).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extLst>
                  <a:ext uri="{0D108BD9-81ED-4DB2-BD59-A6C34878D82A}">
                    <a16:rowId xmlns:a16="http://schemas.microsoft.com/office/drawing/2014/main" val="2990440166"/>
                  </a:ext>
                </a:extLst>
              </a:tr>
              <a:tr h="212296">
                <a:tc>
                  <a:txBody>
                    <a:bodyPr/>
                    <a:lstStyle/>
                    <a:p>
                      <a:pPr marL="0" marR="0" algn="ctr">
                        <a:lnSpc>
                          <a:spcPct val="107000"/>
                        </a:lnSpc>
                        <a:spcBef>
                          <a:spcPts val="0"/>
                        </a:spcBef>
                        <a:spcAft>
                          <a:spcPts val="0"/>
                        </a:spcAft>
                      </a:pPr>
                      <a:r>
                        <a:rPr lang="en-US" sz="1400" dirty="0">
                          <a:effectLst/>
                        </a:rPr>
                        <a:t>April 17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tc>
                  <a:txBody>
                    <a:bodyPr/>
                    <a:lstStyle/>
                    <a:p>
                      <a:pPr marL="0" marR="0">
                        <a:lnSpc>
                          <a:spcPct val="107000"/>
                        </a:lnSpc>
                        <a:spcBef>
                          <a:spcPts val="0"/>
                        </a:spcBef>
                        <a:spcAft>
                          <a:spcPts val="0"/>
                        </a:spcAft>
                      </a:pPr>
                      <a:r>
                        <a:rPr lang="en-US" sz="1400" dirty="0">
                          <a:effectLst/>
                        </a:rPr>
                        <a:t>Staff review of applications and budgets are begun (CONTINUATIONS ONLY)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extLst>
                  <a:ext uri="{0D108BD9-81ED-4DB2-BD59-A6C34878D82A}">
                    <a16:rowId xmlns:a16="http://schemas.microsoft.com/office/drawing/2014/main" val="945752684"/>
                  </a:ext>
                </a:extLst>
              </a:tr>
              <a:tr h="424592">
                <a:tc>
                  <a:txBody>
                    <a:bodyPr/>
                    <a:lstStyle/>
                    <a:p>
                      <a:pPr marL="0" marR="0" algn="ctr">
                        <a:lnSpc>
                          <a:spcPct val="107000"/>
                        </a:lnSpc>
                        <a:spcBef>
                          <a:spcPts val="0"/>
                        </a:spcBef>
                        <a:spcAft>
                          <a:spcPts val="0"/>
                        </a:spcAft>
                      </a:pPr>
                      <a:r>
                        <a:rPr lang="en-US" sz="1400" dirty="0">
                          <a:effectLst/>
                        </a:rPr>
                        <a:t>April 30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tc>
                  <a:txBody>
                    <a:bodyPr/>
                    <a:lstStyle/>
                    <a:p>
                      <a:pPr marL="0" marR="0">
                        <a:lnSpc>
                          <a:spcPct val="107000"/>
                        </a:lnSpc>
                        <a:spcBef>
                          <a:spcPts val="0"/>
                        </a:spcBef>
                        <a:spcAft>
                          <a:spcPts val="0"/>
                        </a:spcAft>
                      </a:pPr>
                      <a:r>
                        <a:rPr lang="en-US" sz="1400" u="none" dirty="0">
                          <a:effectLst/>
                        </a:rPr>
                        <a:t>Reader Arena Session </a:t>
                      </a:r>
                      <a:r>
                        <a:rPr lang="en-US" sz="1400" dirty="0">
                          <a:effectLst/>
                        </a:rPr>
                        <a:t>1:00</a:t>
                      </a:r>
                      <a:r>
                        <a:rPr lang="en-US" sz="1400" baseline="0" dirty="0">
                          <a:effectLst/>
                        </a:rPr>
                        <a:t> pm</a:t>
                      </a:r>
                      <a:r>
                        <a:rPr lang="en-US" sz="1400" dirty="0">
                          <a:effectLst/>
                        </a:rPr>
                        <a:t> via ZOOM. (New &amp; Recompete only)  Arena scores &amp; final rankings.  Notification of applicants selected pending final Commission Board vote.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extLst>
                  <a:ext uri="{0D108BD9-81ED-4DB2-BD59-A6C34878D82A}">
                    <a16:rowId xmlns:a16="http://schemas.microsoft.com/office/drawing/2014/main" val="1190595019"/>
                  </a:ext>
                </a:extLst>
              </a:tr>
              <a:tr h="212296">
                <a:tc>
                  <a:txBody>
                    <a:bodyPr/>
                    <a:lstStyle/>
                    <a:p>
                      <a:pPr marL="0" marR="0" algn="ctr">
                        <a:lnSpc>
                          <a:spcPct val="107000"/>
                        </a:lnSpc>
                        <a:spcBef>
                          <a:spcPts val="0"/>
                        </a:spcBef>
                        <a:spcAft>
                          <a:spcPts val="0"/>
                        </a:spcAft>
                      </a:pPr>
                      <a:r>
                        <a:rPr lang="en-US" sz="1400" dirty="0">
                          <a:effectLst/>
                          <a:latin typeface="+mn-lt"/>
                          <a:ea typeface="+mn-ea"/>
                          <a:cs typeface="+mn-cs"/>
                        </a:rPr>
                        <a:t>May</a:t>
                      </a:r>
                      <a:r>
                        <a:rPr lang="en-US" sz="1400" baseline="0" dirty="0">
                          <a:effectLst/>
                          <a:latin typeface="+mn-lt"/>
                          <a:ea typeface="+mn-ea"/>
                          <a:cs typeface="+mn-cs"/>
                        </a:rPr>
                        <a:t> 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tc>
                  <a:txBody>
                    <a:bodyPr/>
                    <a:lstStyle/>
                    <a:p>
                      <a:pPr marL="0" marR="0">
                        <a:lnSpc>
                          <a:spcPct val="107000"/>
                        </a:lnSpc>
                        <a:spcBef>
                          <a:spcPts val="0"/>
                        </a:spcBef>
                        <a:spcAft>
                          <a:spcPts val="0"/>
                        </a:spcAft>
                      </a:pPr>
                      <a:r>
                        <a:rPr lang="en-US" sz="1400" dirty="0">
                          <a:effectLst/>
                        </a:rPr>
                        <a:t>Revisions requested by staff are due back from applicants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extLst>
                  <a:ext uri="{0D108BD9-81ED-4DB2-BD59-A6C34878D82A}">
                    <a16:rowId xmlns:a16="http://schemas.microsoft.com/office/drawing/2014/main" val="2119190999"/>
                  </a:ext>
                </a:extLst>
              </a:tr>
              <a:tr h="212296">
                <a:tc>
                  <a:txBody>
                    <a:bodyPr/>
                    <a:lstStyle/>
                    <a:p>
                      <a:pPr marL="0" marR="0" algn="ctr">
                        <a:lnSpc>
                          <a:spcPct val="107000"/>
                        </a:lnSpc>
                        <a:spcBef>
                          <a:spcPts val="0"/>
                        </a:spcBef>
                        <a:spcAft>
                          <a:spcPts val="0"/>
                        </a:spcAft>
                      </a:pPr>
                      <a:r>
                        <a:rPr lang="en-US" sz="1400" dirty="0">
                          <a:effectLst/>
                        </a:rPr>
                        <a:t>May 12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tc>
                  <a:txBody>
                    <a:bodyPr/>
                    <a:lstStyle/>
                    <a:p>
                      <a:pPr marL="0" marR="0">
                        <a:lnSpc>
                          <a:spcPct val="107000"/>
                        </a:lnSpc>
                        <a:spcBef>
                          <a:spcPts val="0"/>
                        </a:spcBef>
                        <a:spcAft>
                          <a:spcPts val="0"/>
                        </a:spcAft>
                      </a:pPr>
                      <a:r>
                        <a:rPr lang="en-US" sz="1400" dirty="0">
                          <a:effectLst/>
                        </a:rPr>
                        <a:t>Commission board vote on selected applicants and continuations at 11</a:t>
                      </a:r>
                      <a:r>
                        <a:rPr lang="en-US" sz="1400" baseline="0" dirty="0">
                          <a:effectLst/>
                        </a:rPr>
                        <a:t>:00 am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extLst>
                  <a:ext uri="{0D108BD9-81ED-4DB2-BD59-A6C34878D82A}">
                    <a16:rowId xmlns:a16="http://schemas.microsoft.com/office/drawing/2014/main" val="1846141888"/>
                  </a:ext>
                </a:extLst>
              </a:tr>
              <a:tr h="212296">
                <a:tc>
                  <a:txBody>
                    <a:bodyPr/>
                    <a:lstStyle/>
                    <a:p>
                      <a:pPr marL="0" marR="0" algn="ctr">
                        <a:lnSpc>
                          <a:spcPct val="107000"/>
                        </a:lnSpc>
                        <a:spcBef>
                          <a:spcPts val="0"/>
                        </a:spcBef>
                        <a:spcAft>
                          <a:spcPts val="0"/>
                        </a:spcAft>
                      </a:pPr>
                      <a:r>
                        <a:rPr lang="en-US" sz="1400" dirty="0">
                          <a:effectLst/>
                        </a:rPr>
                        <a:t>May 21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tc>
                  <a:txBody>
                    <a:bodyPr/>
                    <a:lstStyle/>
                    <a:p>
                      <a:pPr marL="0" marR="0">
                        <a:lnSpc>
                          <a:spcPct val="107000"/>
                        </a:lnSpc>
                        <a:spcBef>
                          <a:spcPts val="0"/>
                        </a:spcBef>
                        <a:spcAft>
                          <a:spcPts val="0"/>
                        </a:spcAft>
                      </a:pPr>
                      <a:r>
                        <a:rPr lang="en-US" sz="1400" dirty="0">
                          <a:effectLst/>
                        </a:rPr>
                        <a:t>NJ Commission target date for submission of Formula package to AmeriCorps.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extLst>
                  <a:ext uri="{0D108BD9-81ED-4DB2-BD59-A6C34878D82A}">
                    <a16:rowId xmlns:a16="http://schemas.microsoft.com/office/drawing/2014/main" val="1558731721"/>
                  </a:ext>
                </a:extLst>
              </a:tr>
              <a:tr h="212296">
                <a:tc>
                  <a:txBody>
                    <a:bodyPr/>
                    <a:lstStyle/>
                    <a:p>
                      <a:pPr marL="0" marR="0" algn="ctr">
                        <a:lnSpc>
                          <a:spcPct val="107000"/>
                        </a:lnSpc>
                        <a:spcBef>
                          <a:spcPts val="0"/>
                        </a:spcBef>
                        <a:spcAft>
                          <a:spcPts val="0"/>
                        </a:spcAft>
                      </a:pPr>
                      <a:r>
                        <a:rPr lang="en-US" sz="1400" dirty="0">
                          <a:effectLst/>
                          <a:latin typeface="+mn-lt"/>
                          <a:ea typeface="+mn-ea"/>
                          <a:cs typeface="+mn-cs"/>
                        </a:rPr>
                        <a:t>TBD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tc>
                  <a:txBody>
                    <a:bodyPr/>
                    <a:lstStyle/>
                    <a:p>
                      <a:pPr marL="0" marR="0">
                        <a:lnSpc>
                          <a:spcPct val="107000"/>
                        </a:lnSpc>
                        <a:spcBef>
                          <a:spcPts val="0"/>
                        </a:spcBef>
                        <a:spcAft>
                          <a:spcPts val="0"/>
                        </a:spcAft>
                      </a:pPr>
                      <a:r>
                        <a:rPr lang="en-US" sz="1400" dirty="0">
                          <a:effectLst/>
                        </a:rPr>
                        <a:t>Formula Applications due to AmeriCorps State and National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047" marR="50047" marT="0" marB="0"/>
                </a:tc>
                <a:extLst>
                  <a:ext uri="{0D108BD9-81ED-4DB2-BD59-A6C34878D82A}">
                    <a16:rowId xmlns:a16="http://schemas.microsoft.com/office/drawing/2014/main" val="1511817227"/>
                  </a:ext>
                </a:extLst>
              </a:tr>
            </a:tbl>
          </a:graphicData>
        </a:graphic>
      </p:graphicFrame>
    </p:spTree>
    <p:extLst>
      <p:ext uri="{BB962C8B-B14F-4D97-AF65-F5344CB8AC3E}">
        <p14:creationId xmlns:p14="http://schemas.microsoft.com/office/powerpoint/2010/main" val="24583426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601" y="76200"/>
            <a:ext cx="8915399" cy="566822"/>
          </a:xfrm>
          <a:prstGeom prst="rect">
            <a:avLst/>
          </a:prstGeom>
        </p:spPr>
        <p:txBody>
          <a:bodyPr vert="horz" wrap="square" lIns="0" tIns="12700" rIns="0" bIns="0" rtlCol="0">
            <a:spAutoFit/>
          </a:bodyPr>
          <a:lstStyle/>
          <a:p>
            <a:pPr marL="12700">
              <a:lnSpc>
                <a:spcPct val="100000"/>
              </a:lnSpc>
              <a:spcBef>
                <a:spcPts val="100"/>
              </a:spcBef>
              <a:tabLst>
                <a:tab pos="3022600" algn="l"/>
              </a:tabLst>
            </a:pPr>
            <a:r>
              <a:rPr lang="en-US" sz="3600" b="1" spc="-70" dirty="0">
                <a:solidFill>
                  <a:srgbClr val="0070C0"/>
                </a:solidFill>
              </a:rPr>
              <a:t>Organizational Capability (25 </a:t>
            </a:r>
            <a:r>
              <a:rPr lang="en-US" sz="3600" b="1" spc="-70" dirty="0">
                <a:solidFill>
                  <a:srgbClr val="2B8DAF"/>
                </a:solidFill>
              </a:rPr>
              <a:t>points)</a:t>
            </a:r>
            <a:endParaRPr sz="3600" b="1" dirty="0"/>
          </a:p>
        </p:txBody>
      </p:sp>
      <p:sp>
        <p:nvSpPr>
          <p:cNvPr id="3" name="object 3"/>
          <p:cNvSpPr txBox="1"/>
          <p:nvPr/>
        </p:nvSpPr>
        <p:spPr>
          <a:xfrm>
            <a:off x="228601" y="762000"/>
            <a:ext cx="8229600" cy="5922134"/>
          </a:xfrm>
          <a:prstGeom prst="rect">
            <a:avLst/>
          </a:prstGeom>
        </p:spPr>
        <p:txBody>
          <a:bodyPr vert="horz" wrap="square" lIns="0" tIns="12700" rIns="0" bIns="0" rtlCol="0">
            <a:spAutoFit/>
          </a:bodyPr>
          <a:lstStyle/>
          <a:p>
            <a:pPr marL="349250" indent="-255270">
              <a:lnSpc>
                <a:spcPct val="100000"/>
              </a:lnSpc>
              <a:spcBef>
                <a:spcPts val="1930"/>
              </a:spcBef>
              <a:buAutoNum type="arabicPeriod"/>
              <a:tabLst>
                <a:tab pos="349885" algn="l"/>
              </a:tabLst>
            </a:pPr>
            <a:r>
              <a:rPr sz="2400" b="1" i="1" spc="-5" dirty="0">
                <a:latin typeface="+mj-lt"/>
                <a:cs typeface="Arial"/>
              </a:rPr>
              <a:t>Organizational</a:t>
            </a:r>
            <a:r>
              <a:rPr sz="2400" b="1" i="1" spc="-20" dirty="0">
                <a:latin typeface="+mj-lt"/>
                <a:cs typeface="Arial"/>
              </a:rPr>
              <a:t> </a:t>
            </a:r>
            <a:r>
              <a:rPr sz="2400" b="1" i="1" spc="-5" dirty="0">
                <a:latin typeface="+mj-lt"/>
                <a:cs typeface="Arial"/>
              </a:rPr>
              <a:t>Background</a:t>
            </a:r>
            <a:r>
              <a:rPr sz="2400" b="1" i="1" spc="5" dirty="0">
                <a:latin typeface="+mj-lt"/>
                <a:cs typeface="Arial"/>
              </a:rPr>
              <a:t> </a:t>
            </a:r>
            <a:r>
              <a:rPr sz="2400" b="1" i="1" spc="-5" dirty="0">
                <a:latin typeface="+mj-lt"/>
                <a:cs typeface="Arial"/>
              </a:rPr>
              <a:t>and</a:t>
            </a:r>
            <a:r>
              <a:rPr sz="2400" b="1" i="1" dirty="0">
                <a:latin typeface="+mj-lt"/>
                <a:cs typeface="Arial"/>
              </a:rPr>
              <a:t> </a:t>
            </a:r>
            <a:r>
              <a:rPr sz="2400" b="1" i="1" spc="-10" dirty="0">
                <a:latin typeface="+mj-lt"/>
                <a:cs typeface="Arial"/>
              </a:rPr>
              <a:t>Staffing</a:t>
            </a:r>
            <a:r>
              <a:rPr sz="2400" b="1" i="1" spc="-5" dirty="0">
                <a:latin typeface="+mj-lt"/>
                <a:cs typeface="Arial"/>
              </a:rPr>
              <a:t> </a:t>
            </a:r>
            <a:r>
              <a:rPr sz="2400" b="1" i="1" dirty="0">
                <a:solidFill>
                  <a:srgbClr val="2B8DAF"/>
                </a:solidFill>
                <a:latin typeface="+mj-lt"/>
                <a:cs typeface="Arial"/>
              </a:rPr>
              <a:t>(</a:t>
            </a:r>
            <a:r>
              <a:rPr lang="en-US" sz="2400" b="1" i="1" dirty="0">
                <a:solidFill>
                  <a:srgbClr val="2B8DAF"/>
                </a:solidFill>
                <a:latin typeface="+mj-lt"/>
                <a:cs typeface="Arial"/>
              </a:rPr>
              <a:t>12 </a:t>
            </a:r>
            <a:r>
              <a:rPr sz="2400" b="1" i="1" spc="-5" dirty="0">
                <a:solidFill>
                  <a:srgbClr val="2B8DAF"/>
                </a:solidFill>
                <a:latin typeface="+mj-lt"/>
                <a:cs typeface="Arial"/>
              </a:rPr>
              <a:t>points)</a:t>
            </a:r>
            <a:endParaRPr lang="en-US" sz="2400" b="1" i="1" spc="-5" dirty="0">
              <a:solidFill>
                <a:srgbClr val="2B8DAF"/>
              </a:solidFill>
              <a:latin typeface="+mj-lt"/>
              <a:cs typeface="Arial"/>
            </a:endParaRPr>
          </a:p>
          <a:p>
            <a:pPr marL="342900" lvl="0" indent="-342900">
              <a:buFont typeface="Arial" panose="020B0604020202020204" pitchFamily="34" charset="0"/>
              <a:buChar char="•"/>
            </a:pPr>
            <a:r>
              <a:rPr lang="en-US" sz="2400" dirty="0"/>
              <a:t>The organization details the roles, responsibilities, and structure of the staff that will be implementing the AmeriCorps program as well as providing oversight and monitoring for the program. A full-time dedicated program manager is required in most instances. </a:t>
            </a:r>
          </a:p>
          <a:p>
            <a:pPr lvl="0"/>
            <a:endParaRPr lang="en-US" sz="2400" dirty="0"/>
          </a:p>
          <a:p>
            <a:pPr marL="342900" lvl="0" indent="-342900">
              <a:buFont typeface="Arial" panose="020B0604020202020204" pitchFamily="34" charset="0"/>
              <a:buChar char="•"/>
            </a:pPr>
            <a:r>
              <a:rPr lang="en-US" sz="2400" dirty="0"/>
              <a:t>The organization has facilitated, partnered, or participated in educational or workforce development programs (i.e., pre-apprenticeship/registered apprenticeship, work experience and job training programs, etc.). </a:t>
            </a:r>
          </a:p>
          <a:p>
            <a:pPr marL="342900" lvl="0" indent="-342900">
              <a:buFont typeface="Arial" panose="020B0604020202020204" pitchFamily="34" charset="0"/>
              <a:buChar char="•"/>
            </a:pPr>
            <a:endParaRPr lang="en-US" sz="2400" dirty="0"/>
          </a:p>
          <a:p>
            <a:pPr marL="342900" lvl="0" indent="-342900">
              <a:buFont typeface="Arial" panose="020B0604020202020204" pitchFamily="34" charset="0"/>
              <a:buChar char="•"/>
            </a:pPr>
            <a:r>
              <a:rPr lang="en-US" sz="2400" dirty="0"/>
              <a:t>The applicant describes their organization’s mission and relevant experience in areas such as volunteer recruitment and management, community outreach, overcoming project implementation challenges, </a:t>
            </a:r>
            <a:r>
              <a:rPr lang="en-US" sz="2400" dirty="0" err="1"/>
              <a:t>etc</a:t>
            </a:r>
            <a:endParaRPr sz="2400" dirty="0">
              <a:latin typeface="+mj-lt"/>
              <a:cs typeface="Arial"/>
            </a:endParaRPr>
          </a:p>
        </p:txBody>
      </p:sp>
    </p:spTree>
    <p:extLst>
      <p:ext uri="{BB962C8B-B14F-4D97-AF65-F5344CB8AC3E}">
        <p14:creationId xmlns:p14="http://schemas.microsoft.com/office/powerpoint/2010/main" val="21309015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spc="-70" dirty="0">
                <a:solidFill>
                  <a:srgbClr val="0070C0"/>
                </a:solidFill>
              </a:rPr>
              <a:t>             Organizational Capability (25 </a:t>
            </a:r>
            <a:r>
              <a:rPr lang="en-US" sz="3200" b="1" spc="-70" dirty="0">
                <a:solidFill>
                  <a:srgbClr val="2B8DAF"/>
                </a:solidFill>
              </a:rPr>
              <a:t>points)</a:t>
            </a:r>
            <a:endParaRPr lang="en-US" dirty="0"/>
          </a:p>
        </p:txBody>
      </p:sp>
      <p:sp>
        <p:nvSpPr>
          <p:cNvPr id="3" name="Content Placeholder 2"/>
          <p:cNvSpPr>
            <a:spLocks noGrp="1"/>
          </p:cNvSpPr>
          <p:nvPr>
            <p:ph idx="1"/>
          </p:nvPr>
        </p:nvSpPr>
        <p:spPr>
          <a:xfrm>
            <a:off x="381000" y="1447800"/>
            <a:ext cx="8534400" cy="5410200"/>
          </a:xfrm>
        </p:spPr>
        <p:txBody>
          <a:bodyPr>
            <a:normAutofit/>
          </a:bodyPr>
          <a:lstStyle/>
          <a:p>
            <a:pPr marL="0" indent="0">
              <a:buNone/>
            </a:pPr>
            <a:r>
              <a:rPr lang="en-US" b="1" dirty="0"/>
              <a:t>2. Member Supervision (13 pts.)</a:t>
            </a:r>
          </a:p>
          <a:p>
            <a:pPr lvl="0"/>
            <a:r>
              <a:rPr lang="en-US" sz="2400" dirty="0"/>
              <a:t>The applicant details how AmeriCorps members will receive sufficient guidance and support from their supervisor to provide effective service (e.g., structure for member supervision: cadence and format of supervisor/AmeriCorps member check-ins, member and supervisor opportunities to assess strengths and opportunities for growth, member training plan, etc.).</a:t>
            </a:r>
          </a:p>
          <a:p>
            <a:pPr lvl="0"/>
            <a:r>
              <a:rPr lang="en-US" sz="2400" dirty="0"/>
              <a:t>The applicant details how AmeriCorps supervisors will be adequately trained/prepared to follow AmeriCorps and program regulations, priorities, and expectations (e.g., structure for support of supervisors, training plan for supervisors related to supervision and AmeriCorps rules and regulations, cadence and format of AmeriCorps supervisors/their supervisors check ins, opportunities to assess strengthens and opportunities for growth of supervisors, etc.).</a:t>
            </a:r>
          </a:p>
          <a:p>
            <a:pPr marL="0" indent="0">
              <a:buNone/>
            </a:pPr>
            <a:endParaRPr lang="en-US" b="1" dirty="0"/>
          </a:p>
        </p:txBody>
      </p:sp>
    </p:spTree>
    <p:extLst>
      <p:ext uri="{BB962C8B-B14F-4D97-AF65-F5344CB8AC3E}">
        <p14:creationId xmlns:p14="http://schemas.microsoft.com/office/powerpoint/2010/main" val="26375621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991600" cy="1929207"/>
          </a:xfrm>
        </p:spPr>
        <p:txBody>
          <a:bodyPr>
            <a:normAutofit/>
          </a:bodyPr>
          <a:lstStyle/>
          <a:p>
            <a:r>
              <a:rPr lang="en-US" b="1" dirty="0">
                <a:solidFill>
                  <a:srgbClr val="0070C0"/>
                </a:solidFill>
              </a:rPr>
              <a:t>Cost Effectiveness and Budget Adequacy (25 points)</a:t>
            </a:r>
            <a:br>
              <a:rPr lang="en-US" b="1" dirty="0">
                <a:solidFill>
                  <a:srgbClr val="0070C0"/>
                </a:solidFill>
              </a:rPr>
            </a:br>
            <a:endParaRPr lang="en-US" b="1" dirty="0">
              <a:solidFill>
                <a:srgbClr val="0070C0"/>
              </a:solidFill>
            </a:endParaRPr>
          </a:p>
        </p:txBody>
      </p:sp>
      <p:sp>
        <p:nvSpPr>
          <p:cNvPr id="3" name="Content Placeholder 2"/>
          <p:cNvSpPr>
            <a:spLocks noGrp="1"/>
          </p:cNvSpPr>
          <p:nvPr>
            <p:ph idx="1"/>
          </p:nvPr>
        </p:nvSpPr>
        <p:spPr>
          <a:xfrm>
            <a:off x="152400" y="1295400"/>
            <a:ext cx="8763000" cy="5943600"/>
          </a:xfrm>
        </p:spPr>
        <p:txBody>
          <a:bodyPr>
            <a:normAutofit lnSpcReduction="10000"/>
          </a:bodyPr>
          <a:lstStyle/>
          <a:p>
            <a:r>
              <a:rPr lang="en-US" b="1" dirty="0"/>
              <a:t>1. Member Recruitment (7 points)</a:t>
            </a:r>
          </a:p>
          <a:p>
            <a:pPr lvl="0"/>
            <a:r>
              <a:rPr lang="en-US" dirty="0"/>
              <a:t>The applicant provides a description of budget expenses to support successful recruitment of AmeriCorps members best suited to serve the community, for example from geographic or demographic communities in which the program operates.</a:t>
            </a:r>
          </a:p>
          <a:p>
            <a:pPr marL="0" indent="0" fontAlgn="base">
              <a:buNone/>
            </a:pPr>
            <a:endParaRPr lang="en-US" dirty="0"/>
          </a:p>
          <a:p>
            <a:r>
              <a:rPr lang="en-US" b="1" dirty="0"/>
              <a:t>2. Member Retention (8 points)</a:t>
            </a:r>
          </a:p>
          <a:p>
            <a:pPr lvl="0" fontAlgn="base"/>
            <a:r>
              <a:rPr lang="en-US" dirty="0"/>
              <a:t>The applicant provides a description of budget expenses to support retention of AmeriCorps members (e.g., additional member benefits such as increasing above the minimum living allowance, supporting workforce pathways, certifications, coaching for members, resume building, individual benefit as well as community building, network building, member recognition, alumni programming, etc.). </a:t>
            </a:r>
          </a:p>
          <a:p>
            <a:pPr marL="0" indent="0">
              <a:buNone/>
            </a:pPr>
            <a:endParaRPr lang="en-US" b="1" dirty="0"/>
          </a:p>
          <a:p>
            <a:r>
              <a:rPr lang="en-US" b="1" dirty="0"/>
              <a:t>3. Budget Alignment to Program Design (3 points)</a:t>
            </a:r>
          </a:p>
          <a:p>
            <a:pPr lvl="0" fontAlgn="base"/>
            <a:r>
              <a:rPr lang="en-US" dirty="0"/>
              <a:t>The applicant’s budget is aligned to the program design outlined in the narrative, meaning activities discussed in the narrative are incorporated in the budget in the agency or applicant share.</a:t>
            </a:r>
          </a:p>
          <a:p>
            <a:pPr marL="0" indent="0" fontAlgn="base">
              <a:buNone/>
            </a:pPr>
            <a:endParaRPr lang="en-US" dirty="0"/>
          </a:p>
          <a:p>
            <a:endParaRPr lang="en-US" dirty="0"/>
          </a:p>
        </p:txBody>
      </p:sp>
    </p:spTree>
    <p:extLst>
      <p:ext uri="{BB962C8B-B14F-4D97-AF65-F5344CB8AC3E}">
        <p14:creationId xmlns:p14="http://schemas.microsoft.com/office/powerpoint/2010/main" val="809112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7886700" cy="5257800"/>
          </a:xfrm>
        </p:spPr>
        <p:txBody>
          <a:bodyPr>
            <a:normAutofit fontScale="92500" lnSpcReduction="20000"/>
          </a:bodyPr>
          <a:lstStyle/>
          <a:p>
            <a:pPr marL="0" indent="0">
              <a:buNone/>
            </a:pPr>
            <a:r>
              <a:rPr lang="en-US" b="1" dirty="0"/>
              <a:t>Data Collection (5 points)</a:t>
            </a:r>
          </a:p>
          <a:p>
            <a:pPr marL="0" indent="0">
              <a:buNone/>
            </a:pPr>
            <a:r>
              <a:rPr lang="en-US" dirty="0"/>
              <a:t>• The applicant provides a description of budget expenses to support data collection, continuous improvement activities, and evaluation of the interventions and impact on the community and the member experience.</a:t>
            </a:r>
          </a:p>
          <a:p>
            <a:pPr marL="0" indent="0">
              <a:buNone/>
            </a:pPr>
            <a:endParaRPr lang="en-US" dirty="0"/>
          </a:p>
          <a:p>
            <a:pPr marL="0" indent="0">
              <a:buNone/>
            </a:pPr>
            <a:r>
              <a:rPr lang="en-US" b="1" dirty="0"/>
              <a:t>Budget Accuracy (5 points) </a:t>
            </a:r>
          </a:p>
          <a:p>
            <a:pPr marL="0" indent="0">
              <a:buNone/>
            </a:pPr>
            <a:r>
              <a:rPr lang="en-US" dirty="0"/>
              <a:t>The following criteria will be assessed based on the budget detail submitted and not in this narrative.</a:t>
            </a:r>
          </a:p>
          <a:p>
            <a:pPr lvl="1"/>
            <a:r>
              <a:rPr lang="en-US" dirty="0"/>
              <a:t>Budget is submitted without mathematical errors.</a:t>
            </a:r>
          </a:p>
          <a:p>
            <a:pPr lvl="1"/>
            <a:r>
              <a:rPr lang="en-US" dirty="0"/>
              <a:t> Proposed costs are allowable, reasonable, and allocable to the award. </a:t>
            </a:r>
          </a:p>
          <a:p>
            <a:pPr lvl="1"/>
            <a:r>
              <a:rPr lang="en-US" dirty="0"/>
              <a:t>Budget is submitted with adequate information to assess how each line item is</a:t>
            </a:r>
          </a:p>
          <a:p>
            <a:pPr marL="342900" lvl="1" indent="0">
              <a:buNone/>
            </a:pPr>
            <a:r>
              <a:rPr lang="en-US" dirty="0"/>
              <a:t>calculated.</a:t>
            </a:r>
          </a:p>
          <a:p>
            <a:pPr lvl="1"/>
            <a:r>
              <a:rPr lang="en-US" dirty="0"/>
              <a:t>Budget complies with the budget instructions.</a:t>
            </a:r>
          </a:p>
          <a:p>
            <a:pPr lvl="1"/>
            <a:r>
              <a:rPr lang="en-US" dirty="0"/>
              <a:t>Member stipends comport with the amounts outlined in this NOFO.</a:t>
            </a:r>
          </a:p>
          <a:p>
            <a:pPr lvl="1"/>
            <a:r>
              <a:rPr lang="en-US" dirty="0"/>
              <a:t>Match is submitted with adequate information to support the amount written in the budget.</a:t>
            </a:r>
          </a:p>
          <a:p>
            <a:pPr lvl="1"/>
            <a:r>
              <a:rPr lang="en-US" dirty="0"/>
              <a:t>The budgeted match is equal to or more than the required match for the given</a:t>
            </a:r>
          </a:p>
          <a:p>
            <a:pPr marL="342900" lvl="1" indent="0">
              <a:buNone/>
            </a:pPr>
            <a:r>
              <a:rPr lang="en-US" dirty="0"/>
              <a:t>program year.</a:t>
            </a:r>
          </a:p>
          <a:p>
            <a:pPr lvl="1"/>
            <a:r>
              <a:rPr lang="en-US" dirty="0"/>
              <a:t>The budget identifies the costs for one FTE Program Director.</a:t>
            </a:r>
          </a:p>
          <a:p>
            <a:pPr lvl="1"/>
            <a:r>
              <a:rPr lang="en-US" dirty="0"/>
              <a:t>The cost per MSY is equal to or less than the maximum cost per MSY of $25,200.</a:t>
            </a:r>
          </a:p>
        </p:txBody>
      </p:sp>
      <p:sp>
        <p:nvSpPr>
          <p:cNvPr id="5" name="Title 1"/>
          <p:cNvSpPr>
            <a:spLocks noGrp="1"/>
          </p:cNvSpPr>
          <p:nvPr>
            <p:ph type="title"/>
          </p:nvPr>
        </p:nvSpPr>
        <p:spPr>
          <a:xfrm>
            <a:off x="102577" y="29308"/>
            <a:ext cx="9067800" cy="1325563"/>
          </a:xfrm>
        </p:spPr>
        <p:txBody>
          <a:bodyPr>
            <a:normAutofit/>
          </a:bodyPr>
          <a:lstStyle/>
          <a:p>
            <a:pPr algn="ctr"/>
            <a:r>
              <a:rPr lang="en-US" b="1" dirty="0">
                <a:solidFill>
                  <a:srgbClr val="0070C0"/>
                </a:solidFill>
              </a:rPr>
              <a:t>Cost Effectiveness and Budget Adequacy (25 pts.)</a:t>
            </a:r>
            <a:br>
              <a:rPr lang="en-US" b="1" dirty="0">
                <a:solidFill>
                  <a:srgbClr val="0070C0"/>
                </a:solidFill>
              </a:rPr>
            </a:br>
            <a:r>
              <a:rPr lang="en-US" b="1" dirty="0">
                <a:solidFill>
                  <a:srgbClr val="0070C0"/>
                </a:solidFill>
              </a:rPr>
              <a:t>Contd.</a:t>
            </a:r>
            <a:endParaRPr lang="en-US" dirty="0"/>
          </a:p>
        </p:txBody>
      </p:sp>
    </p:spTree>
    <p:extLst>
      <p:ext uri="{BB962C8B-B14F-4D97-AF65-F5344CB8AC3E}">
        <p14:creationId xmlns:p14="http://schemas.microsoft.com/office/powerpoint/2010/main" val="11010453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115438" y="-152399"/>
            <a:ext cx="8913124" cy="1219200"/>
          </a:xfrm>
          <a:prstGeom prst="rect">
            <a:avLst/>
          </a:prstGeom>
        </p:spPr>
      </p:pic>
      <p:pic>
        <p:nvPicPr>
          <p:cNvPr id="4" name="Picture 3"/>
          <p:cNvPicPr>
            <a:picLocks noChangeAspect="1"/>
          </p:cNvPicPr>
          <p:nvPr/>
        </p:nvPicPr>
        <p:blipFill>
          <a:blip r:embed="rId4"/>
          <a:stretch>
            <a:fillRect/>
          </a:stretch>
        </p:blipFill>
        <p:spPr>
          <a:xfrm>
            <a:off x="115438" y="1524000"/>
            <a:ext cx="8891550" cy="3662871"/>
          </a:xfrm>
          <a:prstGeom prst="rect">
            <a:avLst/>
          </a:prstGeom>
        </p:spPr>
      </p:pic>
    </p:spTree>
    <p:extLst>
      <p:ext uri="{BB962C8B-B14F-4D97-AF65-F5344CB8AC3E}">
        <p14:creationId xmlns:p14="http://schemas.microsoft.com/office/powerpoint/2010/main" val="41321567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1478279" y="3680459"/>
            <a:ext cx="1341119" cy="597407"/>
          </a:xfrm>
          <a:prstGeom prst="rect">
            <a:avLst/>
          </a:prstGeom>
        </p:spPr>
      </p:pic>
      <p:pic>
        <p:nvPicPr>
          <p:cNvPr id="3" name="object 3"/>
          <p:cNvPicPr/>
          <p:nvPr/>
        </p:nvPicPr>
        <p:blipFill>
          <a:blip r:embed="rId4" cstate="print"/>
          <a:stretch>
            <a:fillRect/>
          </a:stretch>
        </p:blipFill>
        <p:spPr>
          <a:xfrm>
            <a:off x="1734311" y="4064507"/>
            <a:ext cx="765047" cy="597407"/>
          </a:xfrm>
          <a:prstGeom prst="rect">
            <a:avLst/>
          </a:prstGeom>
        </p:spPr>
      </p:pic>
      <p:grpSp>
        <p:nvGrpSpPr>
          <p:cNvPr id="4" name="object 4"/>
          <p:cNvGrpSpPr/>
          <p:nvPr/>
        </p:nvGrpSpPr>
        <p:grpSpPr>
          <a:xfrm>
            <a:off x="2999231" y="3680459"/>
            <a:ext cx="5928360" cy="597535"/>
            <a:chOff x="2999231" y="3680459"/>
            <a:chExt cx="5928360" cy="597535"/>
          </a:xfrm>
        </p:grpSpPr>
        <p:pic>
          <p:nvPicPr>
            <p:cNvPr id="5" name="object 5"/>
            <p:cNvPicPr/>
            <p:nvPr/>
          </p:nvPicPr>
          <p:blipFill>
            <a:blip r:embed="rId5" cstate="print"/>
            <a:stretch>
              <a:fillRect/>
            </a:stretch>
          </p:blipFill>
          <p:spPr>
            <a:xfrm>
              <a:off x="2999231" y="3680459"/>
              <a:ext cx="890015" cy="597407"/>
            </a:xfrm>
            <a:prstGeom prst="rect">
              <a:avLst/>
            </a:prstGeom>
          </p:spPr>
        </p:pic>
        <p:pic>
          <p:nvPicPr>
            <p:cNvPr id="6" name="object 6"/>
            <p:cNvPicPr/>
            <p:nvPr/>
          </p:nvPicPr>
          <p:blipFill>
            <a:blip r:embed="rId6" cstate="print"/>
            <a:stretch>
              <a:fillRect/>
            </a:stretch>
          </p:blipFill>
          <p:spPr>
            <a:xfrm>
              <a:off x="3851147" y="3680459"/>
              <a:ext cx="890015" cy="597407"/>
            </a:xfrm>
            <a:prstGeom prst="rect">
              <a:avLst/>
            </a:prstGeom>
          </p:spPr>
        </p:pic>
        <p:pic>
          <p:nvPicPr>
            <p:cNvPr id="7" name="object 7"/>
            <p:cNvPicPr/>
            <p:nvPr/>
          </p:nvPicPr>
          <p:blipFill>
            <a:blip r:embed="rId7" cstate="print"/>
            <a:stretch>
              <a:fillRect/>
            </a:stretch>
          </p:blipFill>
          <p:spPr>
            <a:xfrm>
              <a:off x="4668011" y="3680459"/>
              <a:ext cx="890015" cy="597407"/>
            </a:xfrm>
            <a:prstGeom prst="rect">
              <a:avLst/>
            </a:prstGeom>
          </p:spPr>
        </p:pic>
        <p:pic>
          <p:nvPicPr>
            <p:cNvPr id="8" name="object 8"/>
            <p:cNvPicPr/>
            <p:nvPr/>
          </p:nvPicPr>
          <p:blipFill>
            <a:blip r:embed="rId8" cstate="print"/>
            <a:stretch>
              <a:fillRect/>
            </a:stretch>
          </p:blipFill>
          <p:spPr>
            <a:xfrm>
              <a:off x="5484876" y="3680459"/>
              <a:ext cx="890003" cy="597407"/>
            </a:xfrm>
            <a:prstGeom prst="rect">
              <a:avLst/>
            </a:prstGeom>
          </p:spPr>
        </p:pic>
        <p:pic>
          <p:nvPicPr>
            <p:cNvPr id="9" name="object 9"/>
            <p:cNvPicPr/>
            <p:nvPr/>
          </p:nvPicPr>
          <p:blipFill>
            <a:blip r:embed="rId9" cstate="print"/>
            <a:stretch>
              <a:fillRect/>
            </a:stretch>
          </p:blipFill>
          <p:spPr>
            <a:xfrm>
              <a:off x="6301739" y="3680459"/>
              <a:ext cx="890015" cy="597407"/>
            </a:xfrm>
            <a:prstGeom prst="rect">
              <a:avLst/>
            </a:prstGeom>
          </p:spPr>
        </p:pic>
        <p:pic>
          <p:nvPicPr>
            <p:cNvPr id="10" name="object 10"/>
            <p:cNvPicPr/>
            <p:nvPr/>
          </p:nvPicPr>
          <p:blipFill>
            <a:blip r:embed="rId10" cstate="print"/>
            <a:stretch>
              <a:fillRect/>
            </a:stretch>
          </p:blipFill>
          <p:spPr>
            <a:xfrm>
              <a:off x="7120127" y="3680459"/>
              <a:ext cx="890015" cy="597407"/>
            </a:xfrm>
            <a:prstGeom prst="rect">
              <a:avLst/>
            </a:prstGeom>
          </p:spPr>
        </p:pic>
        <p:pic>
          <p:nvPicPr>
            <p:cNvPr id="11" name="object 11"/>
            <p:cNvPicPr/>
            <p:nvPr/>
          </p:nvPicPr>
          <p:blipFill>
            <a:blip r:embed="rId11" cstate="print"/>
            <a:stretch>
              <a:fillRect/>
            </a:stretch>
          </p:blipFill>
          <p:spPr>
            <a:xfrm>
              <a:off x="7970519" y="3680459"/>
              <a:ext cx="957071" cy="597407"/>
            </a:xfrm>
            <a:prstGeom prst="rect">
              <a:avLst/>
            </a:prstGeom>
          </p:spPr>
        </p:pic>
      </p:grpSp>
      <p:pic>
        <p:nvPicPr>
          <p:cNvPr id="12" name="object 12"/>
          <p:cNvPicPr/>
          <p:nvPr/>
        </p:nvPicPr>
        <p:blipFill>
          <a:blip r:embed="rId12" cstate="print"/>
          <a:stretch>
            <a:fillRect/>
          </a:stretch>
        </p:blipFill>
        <p:spPr>
          <a:xfrm>
            <a:off x="1691639" y="5081015"/>
            <a:ext cx="847343" cy="595883"/>
          </a:xfrm>
          <a:prstGeom prst="rect">
            <a:avLst/>
          </a:prstGeom>
        </p:spPr>
      </p:pic>
      <p:grpSp>
        <p:nvGrpSpPr>
          <p:cNvPr id="13" name="object 13"/>
          <p:cNvGrpSpPr/>
          <p:nvPr/>
        </p:nvGrpSpPr>
        <p:grpSpPr>
          <a:xfrm>
            <a:off x="2891028" y="5081015"/>
            <a:ext cx="5820410" cy="596265"/>
            <a:chOff x="2891028" y="5081015"/>
            <a:chExt cx="5820410" cy="596265"/>
          </a:xfrm>
        </p:grpSpPr>
        <p:pic>
          <p:nvPicPr>
            <p:cNvPr id="14" name="object 14"/>
            <p:cNvPicPr/>
            <p:nvPr/>
          </p:nvPicPr>
          <p:blipFill>
            <a:blip r:embed="rId13" cstate="print"/>
            <a:stretch>
              <a:fillRect/>
            </a:stretch>
          </p:blipFill>
          <p:spPr>
            <a:xfrm>
              <a:off x="2891028" y="5081015"/>
              <a:ext cx="847343" cy="595883"/>
            </a:xfrm>
            <a:prstGeom prst="rect">
              <a:avLst/>
            </a:prstGeom>
          </p:spPr>
        </p:pic>
        <p:pic>
          <p:nvPicPr>
            <p:cNvPr id="15" name="object 15"/>
            <p:cNvPicPr/>
            <p:nvPr/>
          </p:nvPicPr>
          <p:blipFill>
            <a:blip r:embed="rId14" cstate="print"/>
            <a:stretch>
              <a:fillRect/>
            </a:stretch>
          </p:blipFill>
          <p:spPr>
            <a:xfrm>
              <a:off x="3776472" y="5081015"/>
              <a:ext cx="847343" cy="595883"/>
            </a:xfrm>
            <a:prstGeom prst="rect">
              <a:avLst/>
            </a:prstGeom>
          </p:spPr>
        </p:pic>
        <p:pic>
          <p:nvPicPr>
            <p:cNvPr id="16" name="object 16"/>
            <p:cNvPicPr/>
            <p:nvPr/>
          </p:nvPicPr>
          <p:blipFill>
            <a:blip r:embed="rId15" cstate="print"/>
            <a:stretch>
              <a:fillRect/>
            </a:stretch>
          </p:blipFill>
          <p:spPr>
            <a:xfrm>
              <a:off x="4594860" y="5081015"/>
              <a:ext cx="847343" cy="595883"/>
            </a:xfrm>
            <a:prstGeom prst="rect">
              <a:avLst/>
            </a:prstGeom>
          </p:spPr>
        </p:pic>
        <p:pic>
          <p:nvPicPr>
            <p:cNvPr id="17" name="object 17"/>
            <p:cNvPicPr/>
            <p:nvPr/>
          </p:nvPicPr>
          <p:blipFill>
            <a:blip r:embed="rId16" cstate="print"/>
            <a:stretch>
              <a:fillRect/>
            </a:stretch>
          </p:blipFill>
          <p:spPr>
            <a:xfrm>
              <a:off x="5411724" y="5081015"/>
              <a:ext cx="847343" cy="595883"/>
            </a:xfrm>
            <a:prstGeom prst="rect">
              <a:avLst/>
            </a:prstGeom>
          </p:spPr>
        </p:pic>
        <p:pic>
          <p:nvPicPr>
            <p:cNvPr id="18" name="object 18"/>
            <p:cNvPicPr/>
            <p:nvPr/>
          </p:nvPicPr>
          <p:blipFill>
            <a:blip r:embed="rId17" cstate="print"/>
            <a:stretch>
              <a:fillRect/>
            </a:stretch>
          </p:blipFill>
          <p:spPr>
            <a:xfrm>
              <a:off x="6228588" y="5081015"/>
              <a:ext cx="847343" cy="595883"/>
            </a:xfrm>
            <a:prstGeom prst="rect">
              <a:avLst/>
            </a:prstGeom>
          </p:spPr>
        </p:pic>
        <p:pic>
          <p:nvPicPr>
            <p:cNvPr id="19" name="object 19"/>
            <p:cNvPicPr/>
            <p:nvPr/>
          </p:nvPicPr>
          <p:blipFill>
            <a:blip r:embed="rId18" cstate="print"/>
            <a:stretch>
              <a:fillRect/>
            </a:stretch>
          </p:blipFill>
          <p:spPr>
            <a:xfrm>
              <a:off x="7046976" y="5081015"/>
              <a:ext cx="847343" cy="595883"/>
            </a:xfrm>
            <a:prstGeom prst="rect">
              <a:avLst/>
            </a:prstGeom>
          </p:spPr>
        </p:pic>
        <p:pic>
          <p:nvPicPr>
            <p:cNvPr id="20" name="object 20"/>
            <p:cNvPicPr/>
            <p:nvPr/>
          </p:nvPicPr>
          <p:blipFill>
            <a:blip r:embed="rId19" cstate="print"/>
            <a:stretch>
              <a:fillRect/>
            </a:stretch>
          </p:blipFill>
          <p:spPr>
            <a:xfrm>
              <a:off x="7863840" y="5081015"/>
              <a:ext cx="847343" cy="595883"/>
            </a:xfrm>
            <a:prstGeom prst="rect">
              <a:avLst/>
            </a:prstGeom>
          </p:spPr>
        </p:pic>
      </p:grpSp>
      <p:sp>
        <p:nvSpPr>
          <p:cNvPr id="22" name="object 22"/>
          <p:cNvSpPr txBox="1">
            <a:spLocks noGrp="1"/>
          </p:cNvSpPr>
          <p:nvPr>
            <p:ph type="title"/>
          </p:nvPr>
        </p:nvSpPr>
        <p:spPr>
          <a:xfrm>
            <a:off x="381000" y="84249"/>
            <a:ext cx="8524551" cy="2043508"/>
          </a:xfrm>
          <a:prstGeom prst="rect">
            <a:avLst/>
          </a:prstGeom>
        </p:spPr>
        <p:txBody>
          <a:bodyPr vert="horz" wrap="square" lIns="0" tIns="12065" rIns="0" bIns="0" rtlCol="0">
            <a:spAutoFit/>
          </a:bodyPr>
          <a:lstStyle/>
          <a:p>
            <a:pPr marL="12700" marR="5080" algn="ctr">
              <a:lnSpc>
                <a:spcPct val="100000"/>
              </a:lnSpc>
              <a:spcBef>
                <a:spcPts val="95"/>
              </a:spcBef>
            </a:pPr>
            <a:r>
              <a:rPr spc="-5" dirty="0">
                <a:solidFill>
                  <a:srgbClr val="2B8DAF"/>
                </a:solidFill>
              </a:rPr>
              <a:t>Important</a:t>
            </a:r>
            <a:r>
              <a:rPr spc="-20" dirty="0">
                <a:solidFill>
                  <a:srgbClr val="2B8DAF"/>
                </a:solidFill>
              </a:rPr>
              <a:t> </a:t>
            </a:r>
            <a:r>
              <a:rPr spc="-5" dirty="0">
                <a:solidFill>
                  <a:srgbClr val="2B8DAF"/>
                </a:solidFill>
              </a:rPr>
              <a:t>to</a:t>
            </a:r>
            <a:r>
              <a:rPr spc="-30" dirty="0">
                <a:solidFill>
                  <a:srgbClr val="2B8DAF"/>
                </a:solidFill>
              </a:rPr>
              <a:t> </a:t>
            </a:r>
            <a:r>
              <a:rPr spc="-5" dirty="0">
                <a:solidFill>
                  <a:srgbClr val="2B8DAF"/>
                </a:solidFill>
              </a:rPr>
              <a:t>your</a:t>
            </a:r>
            <a:r>
              <a:rPr spc="-25" dirty="0">
                <a:solidFill>
                  <a:srgbClr val="2B8DAF"/>
                </a:solidFill>
              </a:rPr>
              <a:t> </a:t>
            </a:r>
            <a:r>
              <a:rPr spc="-5" dirty="0">
                <a:solidFill>
                  <a:srgbClr val="2B8DAF"/>
                </a:solidFill>
              </a:rPr>
              <a:t>Budget </a:t>
            </a:r>
            <a:r>
              <a:rPr lang="en-US" spc="-5" dirty="0">
                <a:solidFill>
                  <a:srgbClr val="2B8DAF"/>
                </a:solidFill>
              </a:rPr>
              <a:t/>
            </a:r>
            <a:br>
              <a:rPr lang="en-US" spc="-5" dirty="0">
                <a:solidFill>
                  <a:srgbClr val="2B8DAF"/>
                </a:solidFill>
              </a:rPr>
            </a:br>
            <a:r>
              <a:rPr spc="-785" dirty="0">
                <a:solidFill>
                  <a:srgbClr val="2B8DAF"/>
                </a:solidFill>
              </a:rPr>
              <a:t> </a:t>
            </a:r>
            <a:r>
              <a:rPr sz="3600" spc="-5" dirty="0">
                <a:solidFill>
                  <a:srgbClr val="000000"/>
                </a:solidFill>
              </a:rPr>
              <a:t>Match </a:t>
            </a:r>
            <a:r>
              <a:rPr sz="3600" spc="-10" dirty="0">
                <a:solidFill>
                  <a:srgbClr val="000000"/>
                </a:solidFill>
              </a:rPr>
              <a:t>Requirements </a:t>
            </a:r>
            <a:r>
              <a:rPr sz="3600" spc="-5" dirty="0">
                <a:solidFill>
                  <a:srgbClr val="000000"/>
                </a:solidFill>
              </a:rPr>
              <a:t> Minimum</a:t>
            </a:r>
            <a:r>
              <a:rPr sz="3600" spc="-160" dirty="0">
                <a:solidFill>
                  <a:srgbClr val="000000"/>
                </a:solidFill>
              </a:rPr>
              <a:t> </a:t>
            </a:r>
            <a:r>
              <a:rPr sz="3600" spc="-5" dirty="0">
                <a:solidFill>
                  <a:srgbClr val="000000"/>
                </a:solidFill>
              </a:rPr>
              <a:t>Overall</a:t>
            </a:r>
            <a:r>
              <a:rPr sz="3600" spc="-105" dirty="0">
                <a:solidFill>
                  <a:srgbClr val="000000"/>
                </a:solidFill>
              </a:rPr>
              <a:t> </a:t>
            </a:r>
            <a:r>
              <a:rPr sz="3600" spc="-5" dirty="0">
                <a:solidFill>
                  <a:srgbClr val="000000"/>
                </a:solidFill>
              </a:rPr>
              <a:t>Share</a:t>
            </a:r>
            <a:r>
              <a:rPr lang="en-US" sz="3600" spc="-5" dirty="0">
                <a:solidFill>
                  <a:srgbClr val="000000"/>
                </a:solidFill>
              </a:rPr>
              <a:t/>
            </a:r>
            <a:br>
              <a:rPr lang="en-US" sz="3600" spc="-5" dirty="0">
                <a:solidFill>
                  <a:srgbClr val="000000"/>
                </a:solidFill>
              </a:rPr>
            </a:br>
            <a:endParaRPr sz="3600" spc="-5" dirty="0">
              <a:solidFill>
                <a:srgbClr val="000000"/>
              </a:solidFill>
            </a:endParaRPr>
          </a:p>
        </p:txBody>
      </p:sp>
      <p:sp>
        <p:nvSpPr>
          <p:cNvPr id="23" name="object 23"/>
          <p:cNvSpPr txBox="1"/>
          <p:nvPr/>
        </p:nvSpPr>
        <p:spPr>
          <a:xfrm>
            <a:off x="381001" y="2127758"/>
            <a:ext cx="8342120" cy="1133600"/>
          </a:xfrm>
          <a:prstGeom prst="rect">
            <a:avLst/>
          </a:prstGeom>
        </p:spPr>
        <p:txBody>
          <a:bodyPr vert="horz" wrap="square" lIns="0" tIns="12700" rIns="0" bIns="0" rtlCol="0">
            <a:spAutoFit/>
          </a:bodyPr>
          <a:lstStyle/>
          <a:p>
            <a:pPr marL="12700" marR="5080" algn="just">
              <a:lnSpc>
                <a:spcPct val="100000"/>
              </a:lnSpc>
              <a:spcBef>
                <a:spcPts val="100"/>
              </a:spcBef>
            </a:pPr>
            <a:r>
              <a:rPr sz="2400" spc="-5" dirty="0">
                <a:latin typeface="Corbel"/>
                <a:cs typeface="Corbel"/>
              </a:rPr>
              <a:t>Single overall minimum match </a:t>
            </a:r>
            <a:r>
              <a:rPr sz="2400" dirty="0">
                <a:latin typeface="Corbel"/>
                <a:cs typeface="Corbel"/>
              </a:rPr>
              <a:t>of </a:t>
            </a:r>
            <a:r>
              <a:rPr sz="2400" spc="-5" dirty="0">
                <a:latin typeface="Corbel"/>
                <a:cs typeface="Corbel"/>
              </a:rPr>
              <a:t>24% </a:t>
            </a:r>
            <a:r>
              <a:rPr sz="2400" dirty="0">
                <a:latin typeface="Corbel"/>
                <a:cs typeface="Corbel"/>
              </a:rPr>
              <a:t>for </a:t>
            </a:r>
            <a:r>
              <a:rPr sz="2400" spc="-10" dirty="0">
                <a:latin typeface="Corbel"/>
                <a:cs typeface="Corbel"/>
              </a:rPr>
              <a:t>the </a:t>
            </a:r>
            <a:r>
              <a:rPr sz="2400" dirty="0">
                <a:latin typeface="Corbel"/>
                <a:cs typeface="Corbel"/>
              </a:rPr>
              <a:t>first </a:t>
            </a:r>
            <a:r>
              <a:rPr sz="2400" spc="-5" dirty="0">
                <a:latin typeface="Corbel"/>
                <a:cs typeface="Corbel"/>
              </a:rPr>
              <a:t>three-year </a:t>
            </a:r>
            <a:r>
              <a:rPr sz="2400" spc="-470" dirty="0">
                <a:latin typeface="Corbel"/>
                <a:cs typeface="Corbel"/>
              </a:rPr>
              <a:t> </a:t>
            </a:r>
            <a:r>
              <a:rPr sz="2400" spc="-5" dirty="0">
                <a:latin typeface="Corbel"/>
                <a:cs typeface="Corbel"/>
              </a:rPr>
              <a:t>cycle, match gradually increases every three </a:t>
            </a:r>
            <a:r>
              <a:rPr sz="2400" dirty="0">
                <a:latin typeface="Corbel"/>
                <a:cs typeface="Corbel"/>
              </a:rPr>
              <a:t>years </a:t>
            </a:r>
            <a:r>
              <a:rPr sz="2400" spc="-5" dirty="0">
                <a:latin typeface="Corbel"/>
                <a:cs typeface="Corbel"/>
              </a:rPr>
              <a:t>to </a:t>
            </a:r>
            <a:r>
              <a:rPr lang="en-US" sz="2400" spc="-20" dirty="0">
                <a:latin typeface="Corbel"/>
                <a:cs typeface="Corbel"/>
              </a:rPr>
              <a:t>3</a:t>
            </a:r>
            <a:r>
              <a:rPr sz="2400" spc="-20" dirty="0">
                <a:latin typeface="Corbel"/>
                <a:cs typeface="Corbel"/>
              </a:rPr>
              <a:t>0% </a:t>
            </a:r>
            <a:r>
              <a:rPr sz="2400" spc="-5" dirty="0">
                <a:latin typeface="Corbel"/>
                <a:cs typeface="Corbel"/>
              </a:rPr>
              <a:t>by </a:t>
            </a:r>
            <a:r>
              <a:rPr sz="2400" dirty="0">
                <a:latin typeface="Corbel"/>
                <a:cs typeface="Corbel"/>
              </a:rPr>
              <a:t> year</a:t>
            </a:r>
            <a:r>
              <a:rPr sz="2400" spc="-20" dirty="0">
                <a:latin typeface="Corbel"/>
                <a:cs typeface="Corbel"/>
              </a:rPr>
              <a:t> </a:t>
            </a:r>
            <a:r>
              <a:rPr sz="2400" spc="-10" dirty="0">
                <a:latin typeface="Corbel"/>
                <a:cs typeface="Corbel"/>
              </a:rPr>
              <a:t>ten.</a:t>
            </a:r>
            <a:r>
              <a:rPr lang="en-US" sz="2400" spc="-10" dirty="0">
                <a:latin typeface="Corbel"/>
                <a:cs typeface="Corbel"/>
              </a:rPr>
              <a:t>  Match may be cash or in-kind or a combination of both.</a:t>
            </a:r>
            <a:endParaRPr sz="2400" dirty="0">
              <a:latin typeface="Corbel"/>
              <a:cs typeface="Corbel"/>
            </a:endParaRPr>
          </a:p>
        </p:txBody>
      </p:sp>
      <p:pic>
        <p:nvPicPr>
          <p:cNvPr id="24" name="Picture 23"/>
          <p:cNvPicPr>
            <a:picLocks noChangeAspect="1"/>
          </p:cNvPicPr>
          <p:nvPr/>
        </p:nvPicPr>
        <p:blipFill>
          <a:blip r:embed="rId20"/>
          <a:stretch>
            <a:fillRect/>
          </a:stretch>
        </p:blipFill>
        <p:spPr>
          <a:xfrm>
            <a:off x="243057" y="3881598"/>
            <a:ext cx="8437646" cy="932462"/>
          </a:xfrm>
          <a:prstGeom prst="rect">
            <a:avLst/>
          </a:prstGeom>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990600" y="152400"/>
            <a:ext cx="7391400" cy="1122363"/>
          </a:xfrm>
          <a:prstGeom prst="rect">
            <a:avLst/>
          </a:prstGeom>
        </p:spPr>
        <p:txBody>
          <a:bodyPr vert="horz" wrap="square" lIns="0" tIns="12700" rIns="0" bIns="0" rtlCol="0">
            <a:spAutoFit/>
          </a:bodyPr>
          <a:lstStyle/>
          <a:p>
            <a:pPr marL="12700" marR="5080" indent="28575" algn="ctr">
              <a:lnSpc>
                <a:spcPct val="100000"/>
              </a:lnSpc>
              <a:spcBef>
                <a:spcPts val="100"/>
              </a:spcBef>
            </a:pPr>
            <a:r>
              <a:rPr sz="3600" spc="-5" dirty="0">
                <a:solidFill>
                  <a:srgbClr val="2B8DAF"/>
                </a:solidFill>
              </a:rPr>
              <a:t>Important to your Budget </a:t>
            </a:r>
            <a:r>
              <a:rPr sz="3600" spc="-710" dirty="0">
                <a:solidFill>
                  <a:srgbClr val="2B8DAF"/>
                </a:solidFill>
              </a:rPr>
              <a:t> </a:t>
            </a:r>
            <a:r>
              <a:rPr lang="en-US" sz="3600" spc="-710" dirty="0">
                <a:solidFill>
                  <a:srgbClr val="2B8DAF"/>
                </a:solidFill>
              </a:rPr>
              <a:t/>
            </a:r>
            <a:br>
              <a:rPr lang="en-US" sz="3600" spc="-710" dirty="0">
                <a:solidFill>
                  <a:srgbClr val="2B8DAF"/>
                </a:solidFill>
              </a:rPr>
            </a:br>
            <a:r>
              <a:rPr sz="3600" dirty="0">
                <a:solidFill>
                  <a:srgbClr val="000000"/>
                </a:solidFill>
              </a:rPr>
              <a:t>B</a:t>
            </a:r>
            <a:r>
              <a:rPr sz="3600" spc="-5" dirty="0">
                <a:solidFill>
                  <a:srgbClr val="000000"/>
                </a:solidFill>
              </a:rPr>
              <a:t>u</a:t>
            </a:r>
            <a:r>
              <a:rPr sz="3600" dirty="0">
                <a:solidFill>
                  <a:srgbClr val="000000"/>
                </a:solidFill>
              </a:rPr>
              <a:t>d</a:t>
            </a:r>
            <a:r>
              <a:rPr sz="3600" spc="-5" dirty="0">
                <a:solidFill>
                  <a:srgbClr val="000000"/>
                </a:solidFill>
              </a:rPr>
              <a:t>get</a:t>
            </a:r>
            <a:r>
              <a:rPr sz="3600" dirty="0">
                <a:solidFill>
                  <a:srgbClr val="000000"/>
                </a:solidFill>
              </a:rPr>
              <a:t>i</a:t>
            </a:r>
            <a:r>
              <a:rPr sz="3600" spc="-5" dirty="0">
                <a:solidFill>
                  <a:srgbClr val="000000"/>
                </a:solidFill>
              </a:rPr>
              <a:t>n</a:t>
            </a:r>
            <a:r>
              <a:rPr sz="3600" dirty="0">
                <a:solidFill>
                  <a:srgbClr val="000000"/>
                </a:solidFill>
              </a:rPr>
              <a:t>g</a:t>
            </a:r>
            <a:r>
              <a:rPr sz="3600" spc="-150" dirty="0">
                <a:solidFill>
                  <a:srgbClr val="000000"/>
                </a:solidFill>
              </a:rPr>
              <a:t> </a:t>
            </a:r>
            <a:r>
              <a:rPr sz="3600" spc="5" dirty="0">
                <a:solidFill>
                  <a:srgbClr val="000000"/>
                </a:solidFill>
              </a:rPr>
              <a:t>A</a:t>
            </a:r>
            <a:r>
              <a:rPr sz="3600" dirty="0">
                <a:solidFill>
                  <a:srgbClr val="000000"/>
                </a:solidFill>
              </a:rPr>
              <a:t>dmi</a:t>
            </a:r>
            <a:r>
              <a:rPr sz="3600" spc="-5" dirty="0">
                <a:solidFill>
                  <a:srgbClr val="000000"/>
                </a:solidFill>
              </a:rPr>
              <a:t>n</a:t>
            </a:r>
            <a:r>
              <a:rPr sz="3600" dirty="0">
                <a:solidFill>
                  <a:srgbClr val="000000"/>
                </a:solidFill>
              </a:rPr>
              <a:t>i</a:t>
            </a:r>
            <a:r>
              <a:rPr sz="3600" spc="-5" dirty="0">
                <a:solidFill>
                  <a:srgbClr val="000000"/>
                </a:solidFill>
              </a:rPr>
              <a:t>st</a:t>
            </a:r>
            <a:r>
              <a:rPr sz="3600" spc="-10" dirty="0">
                <a:solidFill>
                  <a:srgbClr val="000000"/>
                </a:solidFill>
              </a:rPr>
              <a:t>r</a:t>
            </a:r>
            <a:r>
              <a:rPr sz="3600" dirty="0">
                <a:solidFill>
                  <a:srgbClr val="000000"/>
                </a:solidFill>
              </a:rPr>
              <a:t>a</a:t>
            </a:r>
            <a:r>
              <a:rPr sz="3600" spc="-5" dirty="0">
                <a:solidFill>
                  <a:srgbClr val="000000"/>
                </a:solidFill>
              </a:rPr>
              <a:t>t</a:t>
            </a:r>
            <a:r>
              <a:rPr sz="3600" dirty="0">
                <a:solidFill>
                  <a:srgbClr val="000000"/>
                </a:solidFill>
              </a:rPr>
              <a:t>ion</a:t>
            </a:r>
            <a:endParaRPr sz="3600" dirty="0"/>
          </a:p>
        </p:txBody>
      </p:sp>
      <p:sp>
        <p:nvSpPr>
          <p:cNvPr id="3" name="object 3"/>
          <p:cNvSpPr txBox="1"/>
          <p:nvPr/>
        </p:nvSpPr>
        <p:spPr>
          <a:xfrm>
            <a:off x="228600" y="1752600"/>
            <a:ext cx="8686800" cy="3912994"/>
          </a:xfrm>
          <a:prstGeom prst="rect">
            <a:avLst/>
          </a:prstGeom>
        </p:spPr>
        <p:txBody>
          <a:bodyPr vert="horz" wrap="square" lIns="0" tIns="12065" rIns="0" bIns="0" rtlCol="0">
            <a:spAutoFit/>
          </a:bodyPr>
          <a:lstStyle/>
          <a:p>
            <a:pPr marL="12700">
              <a:lnSpc>
                <a:spcPts val="2510"/>
              </a:lnSpc>
              <a:spcBef>
                <a:spcPts val="95"/>
              </a:spcBef>
            </a:pPr>
            <a:r>
              <a:rPr sz="2400" spc="-5" dirty="0">
                <a:latin typeface="Corbel"/>
                <a:cs typeface="Corbel"/>
              </a:rPr>
              <a:t>Applicants may allocate administrative</a:t>
            </a:r>
            <a:r>
              <a:rPr sz="2400" spc="10" dirty="0">
                <a:latin typeface="Corbel"/>
                <a:cs typeface="Corbel"/>
              </a:rPr>
              <a:t> </a:t>
            </a:r>
            <a:r>
              <a:rPr sz="2400" spc="-5" dirty="0">
                <a:latin typeface="Corbel"/>
                <a:cs typeface="Corbel"/>
              </a:rPr>
              <a:t>funds</a:t>
            </a:r>
            <a:r>
              <a:rPr sz="2400" spc="-10" dirty="0">
                <a:latin typeface="Corbel"/>
                <a:cs typeface="Corbel"/>
              </a:rPr>
              <a:t> </a:t>
            </a:r>
            <a:r>
              <a:rPr sz="2400" spc="-5" dirty="0">
                <a:latin typeface="Corbel"/>
                <a:cs typeface="Corbel"/>
              </a:rPr>
              <a:t>for</a:t>
            </a:r>
            <a:r>
              <a:rPr sz="2400" spc="-10" dirty="0">
                <a:latin typeface="Corbel"/>
                <a:cs typeface="Corbel"/>
              </a:rPr>
              <a:t> </a:t>
            </a:r>
            <a:r>
              <a:rPr sz="2400" spc="-5" dirty="0">
                <a:latin typeface="Corbel"/>
                <a:cs typeface="Corbel"/>
              </a:rPr>
              <a:t>their</a:t>
            </a:r>
            <a:r>
              <a:rPr sz="2400" spc="20" dirty="0">
                <a:latin typeface="Corbel"/>
                <a:cs typeface="Corbel"/>
              </a:rPr>
              <a:t> </a:t>
            </a:r>
            <a:r>
              <a:rPr sz="2400" spc="-5" dirty="0">
                <a:latin typeface="Corbel"/>
                <a:cs typeface="Corbel"/>
              </a:rPr>
              <a:t>programs.</a:t>
            </a:r>
            <a:endParaRPr sz="2400" dirty="0">
              <a:latin typeface="Corbel"/>
              <a:cs typeface="Corbel"/>
            </a:endParaRPr>
          </a:p>
          <a:p>
            <a:pPr marL="299085" marR="193040">
              <a:lnSpc>
                <a:spcPts val="2380"/>
              </a:lnSpc>
              <a:spcBef>
                <a:spcPts val="165"/>
              </a:spcBef>
              <a:spcAft>
                <a:spcPts val="600"/>
              </a:spcAft>
            </a:pPr>
            <a:r>
              <a:rPr sz="2400" spc="-5" dirty="0">
                <a:latin typeface="Corbel"/>
                <a:cs typeface="Corbel"/>
              </a:rPr>
              <a:t>A</a:t>
            </a:r>
            <a:r>
              <a:rPr sz="2400" dirty="0">
                <a:latin typeface="Corbel"/>
                <a:cs typeface="Corbel"/>
              </a:rPr>
              <a:t> </a:t>
            </a:r>
            <a:r>
              <a:rPr sz="2400" spc="-5" dirty="0">
                <a:latin typeface="Corbel"/>
                <a:cs typeface="Corbel"/>
              </a:rPr>
              <a:t>portion</a:t>
            </a:r>
            <a:r>
              <a:rPr sz="2400" spc="5" dirty="0">
                <a:latin typeface="Corbel"/>
                <a:cs typeface="Corbel"/>
              </a:rPr>
              <a:t> </a:t>
            </a:r>
            <a:r>
              <a:rPr sz="2400" dirty="0">
                <a:latin typeface="Corbel"/>
                <a:cs typeface="Corbel"/>
              </a:rPr>
              <a:t>or</a:t>
            </a:r>
            <a:r>
              <a:rPr sz="2400" spc="-5" dirty="0">
                <a:latin typeface="Corbel"/>
                <a:cs typeface="Corbel"/>
              </a:rPr>
              <a:t> 1%</a:t>
            </a:r>
            <a:r>
              <a:rPr sz="2400" dirty="0">
                <a:latin typeface="Corbel"/>
                <a:cs typeface="Corbel"/>
              </a:rPr>
              <a:t> </a:t>
            </a:r>
            <a:r>
              <a:rPr sz="2400" spc="-5" dirty="0">
                <a:latin typeface="Corbel"/>
                <a:cs typeface="Corbel"/>
              </a:rPr>
              <a:t>-</a:t>
            </a:r>
            <a:r>
              <a:rPr sz="2400" spc="5" dirty="0">
                <a:latin typeface="Corbel"/>
                <a:cs typeface="Corbel"/>
              </a:rPr>
              <a:t> </a:t>
            </a:r>
            <a:r>
              <a:rPr sz="2400" spc="-10" dirty="0">
                <a:latin typeface="Corbel"/>
                <a:cs typeface="Corbel"/>
              </a:rPr>
              <a:t>2%</a:t>
            </a:r>
            <a:r>
              <a:rPr sz="2400" spc="10" dirty="0">
                <a:latin typeface="Corbel"/>
                <a:cs typeface="Corbel"/>
              </a:rPr>
              <a:t> </a:t>
            </a:r>
            <a:r>
              <a:rPr sz="2400" spc="-5" dirty="0">
                <a:latin typeface="Corbel"/>
                <a:cs typeface="Corbel"/>
              </a:rPr>
              <a:t>of</a:t>
            </a:r>
            <a:r>
              <a:rPr sz="2400" spc="5" dirty="0">
                <a:latin typeface="Corbel"/>
                <a:cs typeface="Corbel"/>
              </a:rPr>
              <a:t> </a:t>
            </a:r>
            <a:r>
              <a:rPr sz="2400" spc="-5" dirty="0">
                <a:latin typeface="Corbel"/>
                <a:cs typeface="Corbel"/>
              </a:rPr>
              <a:t>the</a:t>
            </a:r>
            <a:r>
              <a:rPr sz="2400" spc="10" dirty="0">
                <a:latin typeface="Corbel"/>
                <a:cs typeface="Corbel"/>
              </a:rPr>
              <a:t> </a:t>
            </a:r>
            <a:r>
              <a:rPr sz="2400" spc="-5" dirty="0">
                <a:latin typeface="Corbel"/>
                <a:cs typeface="Corbel"/>
              </a:rPr>
              <a:t>administrative</a:t>
            </a:r>
            <a:r>
              <a:rPr sz="2400" dirty="0">
                <a:latin typeface="Corbel"/>
                <a:cs typeface="Corbel"/>
              </a:rPr>
              <a:t> </a:t>
            </a:r>
            <a:r>
              <a:rPr sz="2400" spc="-5" dirty="0">
                <a:latin typeface="Corbel"/>
                <a:cs typeface="Corbel"/>
              </a:rPr>
              <a:t>cap</a:t>
            </a:r>
            <a:r>
              <a:rPr sz="2400" spc="-15" dirty="0">
                <a:latin typeface="Corbel"/>
                <a:cs typeface="Corbel"/>
              </a:rPr>
              <a:t> </a:t>
            </a:r>
            <a:r>
              <a:rPr sz="2400" dirty="0">
                <a:latin typeface="Corbel"/>
                <a:cs typeface="Corbel"/>
              </a:rPr>
              <a:t>of </a:t>
            </a:r>
            <a:r>
              <a:rPr sz="2400" spc="-5" dirty="0">
                <a:latin typeface="Corbel"/>
                <a:cs typeface="Corbel"/>
              </a:rPr>
              <a:t>5% must</a:t>
            </a:r>
            <a:r>
              <a:rPr sz="2400" spc="-10" dirty="0">
                <a:latin typeface="Corbel"/>
                <a:cs typeface="Corbel"/>
              </a:rPr>
              <a:t> </a:t>
            </a:r>
            <a:r>
              <a:rPr sz="2400" spc="-5" dirty="0">
                <a:latin typeface="Corbel"/>
                <a:cs typeface="Corbel"/>
              </a:rPr>
              <a:t>be </a:t>
            </a:r>
            <a:r>
              <a:rPr sz="2400" spc="-430" dirty="0">
                <a:latin typeface="Corbel"/>
                <a:cs typeface="Corbel"/>
              </a:rPr>
              <a:t> </a:t>
            </a:r>
            <a:r>
              <a:rPr sz="2400" spc="-5" dirty="0">
                <a:latin typeface="Corbel"/>
                <a:cs typeface="Corbel"/>
              </a:rPr>
              <a:t>allocated for the</a:t>
            </a:r>
            <a:r>
              <a:rPr sz="2400" spc="10" dirty="0">
                <a:latin typeface="Corbel"/>
                <a:cs typeface="Corbel"/>
              </a:rPr>
              <a:t> </a:t>
            </a:r>
            <a:r>
              <a:rPr sz="2400" spc="-5" dirty="0">
                <a:latin typeface="Corbel"/>
                <a:cs typeface="Corbel"/>
              </a:rPr>
              <a:t>NJ</a:t>
            </a:r>
            <a:r>
              <a:rPr sz="2400" spc="-85" dirty="0">
                <a:latin typeface="Corbel"/>
                <a:cs typeface="Corbel"/>
              </a:rPr>
              <a:t> </a:t>
            </a:r>
            <a:r>
              <a:rPr sz="2400" spc="-5" dirty="0">
                <a:latin typeface="Corbel"/>
                <a:cs typeface="Corbel"/>
              </a:rPr>
              <a:t>Commission</a:t>
            </a:r>
            <a:r>
              <a:rPr sz="2400" spc="20" dirty="0">
                <a:latin typeface="Corbel"/>
                <a:cs typeface="Corbel"/>
              </a:rPr>
              <a:t> </a:t>
            </a:r>
            <a:r>
              <a:rPr sz="2400" spc="-10" dirty="0">
                <a:latin typeface="Corbel"/>
                <a:cs typeface="Corbel"/>
              </a:rPr>
              <a:t>according</a:t>
            </a:r>
            <a:r>
              <a:rPr sz="2400" spc="10" dirty="0">
                <a:latin typeface="Corbel"/>
                <a:cs typeface="Corbel"/>
              </a:rPr>
              <a:t> </a:t>
            </a:r>
            <a:r>
              <a:rPr sz="2400" dirty="0">
                <a:latin typeface="Corbel"/>
                <a:cs typeface="Corbel"/>
              </a:rPr>
              <a:t>to</a:t>
            </a:r>
            <a:r>
              <a:rPr sz="2400" spc="-10" dirty="0">
                <a:latin typeface="Corbel"/>
                <a:cs typeface="Corbel"/>
              </a:rPr>
              <a:t> </a:t>
            </a:r>
            <a:r>
              <a:rPr sz="2400" spc="-5" dirty="0">
                <a:latin typeface="Corbel"/>
                <a:cs typeface="Corbel"/>
              </a:rPr>
              <a:t>the</a:t>
            </a:r>
            <a:r>
              <a:rPr sz="2400" dirty="0">
                <a:latin typeface="Corbel"/>
                <a:cs typeface="Corbel"/>
              </a:rPr>
              <a:t> </a:t>
            </a:r>
            <a:r>
              <a:rPr sz="2400" spc="-5" dirty="0">
                <a:latin typeface="Corbel"/>
                <a:cs typeface="Corbel"/>
              </a:rPr>
              <a:t>following:</a:t>
            </a:r>
            <a:endParaRPr sz="2400" dirty="0">
              <a:latin typeface="Corbel"/>
              <a:cs typeface="Corbel"/>
            </a:endParaRPr>
          </a:p>
          <a:p>
            <a:pPr marL="469900" marR="20320" indent="-457200">
              <a:lnSpc>
                <a:spcPct val="86700"/>
              </a:lnSpc>
              <a:spcBef>
                <a:spcPts val="334"/>
              </a:spcBef>
              <a:spcAft>
                <a:spcPts val="600"/>
              </a:spcAft>
              <a:buClr>
                <a:srgbClr val="8D1414"/>
              </a:buClr>
              <a:buSzPct val="145454"/>
              <a:buAutoNum type="arabicPeriod"/>
              <a:tabLst>
                <a:tab pos="469265" algn="l"/>
                <a:tab pos="469900" algn="l"/>
              </a:tabLst>
            </a:pPr>
            <a:r>
              <a:rPr sz="2400" spc="-5" dirty="0">
                <a:latin typeface="Corbel"/>
                <a:cs typeface="Corbel"/>
              </a:rPr>
              <a:t>Programs requesting</a:t>
            </a:r>
            <a:r>
              <a:rPr sz="2400" spc="10" dirty="0">
                <a:latin typeface="Corbel"/>
                <a:cs typeface="Corbel"/>
              </a:rPr>
              <a:t> </a:t>
            </a:r>
            <a:r>
              <a:rPr sz="2400" spc="-5" dirty="0">
                <a:latin typeface="Corbel"/>
                <a:cs typeface="Corbel"/>
              </a:rPr>
              <a:t>12 </a:t>
            </a:r>
            <a:r>
              <a:rPr sz="2400" dirty="0">
                <a:latin typeface="Corbel"/>
                <a:cs typeface="Corbel"/>
              </a:rPr>
              <a:t>or</a:t>
            </a:r>
            <a:r>
              <a:rPr sz="2400" spc="-5" dirty="0">
                <a:latin typeface="Corbel"/>
                <a:cs typeface="Corbel"/>
              </a:rPr>
              <a:t> </a:t>
            </a:r>
            <a:r>
              <a:rPr sz="2400" spc="-10" dirty="0">
                <a:latin typeface="Corbel"/>
                <a:cs typeface="Corbel"/>
              </a:rPr>
              <a:t>less</a:t>
            </a:r>
            <a:r>
              <a:rPr sz="2400" spc="10" dirty="0">
                <a:latin typeface="Corbel"/>
                <a:cs typeface="Corbel"/>
              </a:rPr>
              <a:t> </a:t>
            </a:r>
            <a:r>
              <a:rPr sz="2400" spc="-20" dirty="0">
                <a:latin typeface="Corbel"/>
                <a:cs typeface="Corbel"/>
              </a:rPr>
              <a:t>MSY’s</a:t>
            </a:r>
            <a:r>
              <a:rPr sz="2400" spc="10" dirty="0">
                <a:latin typeface="Corbel"/>
                <a:cs typeface="Corbel"/>
              </a:rPr>
              <a:t> </a:t>
            </a:r>
            <a:r>
              <a:rPr sz="2400" spc="-5" dirty="0">
                <a:latin typeface="Corbel"/>
                <a:cs typeface="Corbel"/>
              </a:rPr>
              <a:t>do </a:t>
            </a:r>
            <a:r>
              <a:rPr sz="2400" dirty="0">
                <a:latin typeface="Corbel"/>
                <a:cs typeface="Corbel"/>
              </a:rPr>
              <a:t>not</a:t>
            </a:r>
            <a:r>
              <a:rPr sz="2400" spc="-10" dirty="0">
                <a:latin typeface="Corbel"/>
                <a:cs typeface="Corbel"/>
              </a:rPr>
              <a:t> </a:t>
            </a:r>
            <a:r>
              <a:rPr sz="2400" spc="-5" dirty="0">
                <a:latin typeface="Corbel"/>
                <a:cs typeface="Corbel"/>
              </a:rPr>
              <a:t>have</a:t>
            </a:r>
            <a:r>
              <a:rPr sz="2400" dirty="0">
                <a:latin typeface="Corbel"/>
                <a:cs typeface="Corbel"/>
              </a:rPr>
              <a:t> to</a:t>
            </a:r>
            <a:r>
              <a:rPr sz="2400" spc="-5" dirty="0">
                <a:latin typeface="Corbel"/>
                <a:cs typeface="Corbel"/>
              </a:rPr>
              <a:t> allocate </a:t>
            </a:r>
            <a:r>
              <a:rPr sz="2400" spc="-425" dirty="0">
                <a:latin typeface="Corbel"/>
                <a:cs typeface="Corbel"/>
              </a:rPr>
              <a:t> </a:t>
            </a:r>
            <a:r>
              <a:rPr sz="2400" spc="-5" dirty="0">
                <a:latin typeface="Corbel"/>
                <a:cs typeface="Corbel"/>
              </a:rPr>
              <a:t>any</a:t>
            </a:r>
            <a:r>
              <a:rPr sz="2400" spc="-25" dirty="0">
                <a:latin typeface="Corbel"/>
                <a:cs typeface="Corbel"/>
              </a:rPr>
              <a:t> </a:t>
            </a:r>
            <a:r>
              <a:rPr sz="2400" spc="-5" dirty="0">
                <a:latin typeface="Corbel"/>
                <a:cs typeface="Corbel"/>
              </a:rPr>
              <a:t>portion</a:t>
            </a:r>
            <a:r>
              <a:rPr sz="2400" spc="5" dirty="0">
                <a:latin typeface="Corbel"/>
                <a:cs typeface="Corbel"/>
              </a:rPr>
              <a:t> </a:t>
            </a:r>
            <a:r>
              <a:rPr sz="2400" spc="-5" dirty="0">
                <a:latin typeface="Corbel"/>
                <a:cs typeface="Corbel"/>
              </a:rPr>
              <a:t>of</a:t>
            </a:r>
            <a:r>
              <a:rPr sz="2400" dirty="0">
                <a:latin typeface="Corbel"/>
                <a:cs typeface="Corbel"/>
              </a:rPr>
              <a:t> </a:t>
            </a:r>
            <a:r>
              <a:rPr sz="2400" spc="-5" dirty="0">
                <a:latin typeface="Corbel"/>
                <a:cs typeface="Corbel"/>
              </a:rPr>
              <a:t>the</a:t>
            </a:r>
            <a:r>
              <a:rPr sz="2400" dirty="0">
                <a:latin typeface="Corbel"/>
                <a:cs typeface="Corbel"/>
              </a:rPr>
              <a:t> </a:t>
            </a:r>
            <a:r>
              <a:rPr sz="2400" spc="-5" dirty="0">
                <a:latin typeface="Corbel"/>
                <a:cs typeface="Corbel"/>
              </a:rPr>
              <a:t>administrative</a:t>
            </a:r>
            <a:r>
              <a:rPr sz="2400" spc="10" dirty="0">
                <a:latin typeface="Corbel"/>
                <a:cs typeface="Corbel"/>
              </a:rPr>
              <a:t> </a:t>
            </a:r>
            <a:r>
              <a:rPr sz="2400" spc="-5" dirty="0">
                <a:latin typeface="Corbel"/>
                <a:cs typeface="Corbel"/>
              </a:rPr>
              <a:t>allowance</a:t>
            </a:r>
            <a:r>
              <a:rPr sz="2400" spc="10" dirty="0">
                <a:latin typeface="Corbel"/>
                <a:cs typeface="Corbel"/>
              </a:rPr>
              <a:t> </a:t>
            </a:r>
            <a:r>
              <a:rPr sz="2400" dirty="0">
                <a:latin typeface="Corbel"/>
                <a:cs typeface="Corbel"/>
              </a:rPr>
              <a:t>to</a:t>
            </a:r>
            <a:r>
              <a:rPr sz="2400" spc="-20" dirty="0">
                <a:latin typeface="Corbel"/>
                <a:cs typeface="Corbel"/>
              </a:rPr>
              <a:t> </a:t>
            </a:r>
            <a:r>
              <a:rPr sz="2400" spc="-5" dirty="0">
                <a:latin typeface="Corbel"/>
                <a:cs typeface="Corbel"/>
              </a:rPr>
              <a:t>the </a:t>
            </a:r>
            <a:r>
              <a:rPr sz="2400" dirty="0">
                <a:latin typeface="Corbel"/>
                <a:cs typeface="Corbel"/>
              </a:rPr>
              <a:t> </a:t>
            </a:r>
            <a:r>
              <a:rPr sz="2400" spc="-5" dirty="0">
                <a:latin typeface="Corbel"/>
                <a:cs typeface="Corbel"/>
              </a:rPr>
              <a:t>Commission.</a:t>
            </a:r>
            <a:endParaRPr sz="2400" dirty="0">
              <a:latin typeface="Corbel"/>
              <a:cs typeface="Corbel"/>
            </a:endParaRPr>
          </a:p>
          <a:p>
            <a:pPr marL="469265" marR="85725" indent="-457200">
              <a:lnSpc>
                <a:spcPct val="87800"/>
              </a:lnSpc>
              <a:spcBef>
                <a:spcPts val="330"/>
              </a:spcBef>
              <a:spcAft>
                <a:spcPts val="600"/>
              </a:spcAft>
              <a:buClr>
                <a:srgbClr val="8D1414"/>
              </a:buClr>
              <a:buSzPct val="145454"/>
              <a:buAutoNum type="arabicPeriod"/>
              <a:tabLst>
                <a:tab pos="469265" algn="l"/>
                <a:tab pos="469900" algn="l"/>
              </a:tabLst>
            </a:pPr>
            <a:r>
              <a:rPr sz="2400" spc="-10" dirty="0">
                <a:latin typeface="Corbel"/>
                <a:cs typeface="Corbel"/>
              </a:rPr>
              <a:t>Programs</a:t>
            </a:r>
            <a:r>
              <a:rPr sz="2400" dirty="0">
                <a:latin typeface="Corbel"/>
                <a:cs typeface="Corbel"/>
              </a:rPr>
              <a:t> </a:t>
            </a:r>
            <a:r>
              <a:rPr sz="2400" spc="-5" dirty="0">
                <a:latin typeface="Corbel"/>
                <a:cs typeface="Corbel"/>
              </a:rPr>
              <a:t>requesting</a:t>
            </a:r>
            <a:r>
              <a:rPr sz="2400" spc="15" dirty="0">
                <a:latin typeface="Corbel"/>
                <a:cs typeface="Corbel"/>
              </a:rPr>
              <a:t> </a:t>
            </a:r>
            <a:r>
              <a:rPr sz="2400" spc="-25" dirty="0">
                <a:latin typeface="Corbel"/>
                <a:cs typeface="Corbel"/>
              </a:rPr>
              <a:t>13-17</a:t>
            </a:r>
            <a:r>
              <a:rPr sz="2400" spc="10" dirty="0">
                <a:latin typeface="Corbel"/>
                <a:cs typeface="Corbel"/>
              </a:rPr>
              <a:t> </a:t>
            </a:r>
            <a:r>
              <a:rPr sz="2400" spc="-20" dirty="0">
                <a:latin typeface="Corbel"/>
                <a:cs typeface="Corbel"/>
              </a:rPr>
              <a:t>MSY’s</a:t>
            </a:r>
            <a:r>
              <a:rPr sz="2400" spc="20" dirty="0">
                <a:latin typeface="Corbel"/>
                <a:cs typeface="Corbel"/>
              </a:rPr>
              <a:t> </a:t>
            </a:r>
            <a:r>
              <a:rPr sz="2400" spc="-5" dirty="0">
                <a:latin typeface="Corbel"/>
                <a:cs typeface="Corbel"/>
              </a:rPr>
              <a:t>should</a:t>
            </a:r>
            <a:r>
              <a:rPr sz="2400" spc="15" dirty="0">
                <a:latin typeface="Corbel"/>
                <a:cs typeface="Corbel"/>
              </a:rPr>
              <a:t> </a:t>
            </a:r>
            <a:r>
              <a:rPr sz="2400" spc="-5" dirty="0">
                <a:latin typeface="Corbel"/>
                <a:cs typeface="Corbel"/>
              </a:rPr>
              <a:t>allocate</a:t>
            </a:r>
            <a:r>
              <a:rPr sz="2400" spc="5" dirty="0">
                <a:latin typeface="Corbel"/>
                <a:cs typeface="Corbel"/>
              </a:rPr>
              <a:t> </a:t>
            </a:r>
            <a:r>
              <a:rPr sz="2400" spc="-5" dirty="0">
                <a:latin typeface="Corbel"/>
                <a:cs typeface="Corbel"/>
              </a:rPr>
              <a:t>1%</a:t>
            </a:r>
            <a:r>
              <a:rPr sz="2400" spc="10" dirty="0">
                <a:latin typeface="Corbel"/>
                <a:cs typeface="Corbel"/>
              </a:rPr>
              <a:t> </a:t>
            </a:r>
            <a:r>
              <a:rPr sz="2400" dirty="0">
                <a:latin typeface="Corbel"/>
                <a:cs typeface="Corbel"/>
              </a:rPr>
              <a:t>of</a:t>
            </a:r>
            <a:r>
              <a:rPr sz="2400" spc="-10" dirty="0">
                <a:latin typeface="Corbel"/>
                <a:cs typeface="Corbel"/>
              </a:rPr>
              <a:t> </a:t>
            </a:r>
            <a:r>
              <a:rPr sz="2400" spc="-5" dirty="0">
                <a:latin typeface="Corbel"/>
                <a:cs typeface="Corbel"/>
              </a:rPr>
              <a:t>their </a:t>
            </a:r>
            <a:r>
              <a:rPr sz="2400" spc="-425" dirty="0">
                <a:latin typeface="Corbel"/>
                <a:cs typeface="Corbel"/>
              </a:rPr>
              <a:t> </a:t>
            </a:r>
            <a:r>
              <a:rPr sz="2400" spc="-5" dirty="0">
                <a:latin typeface="Corbel"/>
                <a:cs typeface="Corbel"/>
              </a:rPr>
              <a:t>administrative allowance </a:t>
            </a:r>
            <a:r>
              <a:rPr sz="2400" dirty="0">
                <a:latin typeface="Corbel"/>
                <a:cs typeface="Corbel"/>
              </a:rPr>
              <a:t>to </a:t>
            </a:r>
            <a:r>
              <a:rPr sz="2400" spc="-5" dirty="0">
                <a:latin typeface="Corbel"/>
                <a:cs typeface="Corbel"/>
              </a:rPr>
              <a:t>the Commission using this </a:t>
            </a:r>
            <a:r>
              <a:rPr sz="2400" dirty="0">
                <a:latin typeface="Corbel"/>
                <a:cs typeface="Corbel"/>
              </a:rPr>
              <a:t> </a:t>
            </a:r>
            <a:r>
              <a:rPr sz="2400" spc="-5" dirty="0">
                <a:latin typeface="Corbel"/>
                <a:cs typeface="Corbel"/>
              </a:rPr>
              <a:t>formula: Section I + Section II x 0.0526 x </a:t>
            </a:r>
            <a:r>
              <a:rPr sz="2400" spc="-20" dirty="0">
                <a:latin typeface="Corbel"/>
                <a:cs typeface="Corbel"/>
              </a:rPr>
              <a:t>0.20 </a:t>
            </a:r>
            <a:r>
              <a:rPr sz="2400" spc="-5" dirty="0">
                <a:latin typeface="Corbel"/>
                <a:cs typeface="Corbel"/>
              </a:rPr>
              <a:t>= Commission </a:t>
            </a:r>
            <a:r>
              <a:rPr sz="2400" dirty="0">
                <a:latin typeface="Corbel"/>
                <a:cs typeface="Corbel"/>
              </a:rPr>
              <a:t> </a:t>
            </a:r>
            <a:r>
              <a:rPr sz="2400" spc="-5" dirty="0">
                <a:latin typeface="Corbel"/>
                <a:cs typeface="Corbel"/>
              </a:rPr>
              <a:t>Share</a:t>
            </a:r>
            <a:endParaRPr sz="2400" dirty="0">
              <a:latin typeface="Corbel"/>
              <a:cs typeface="Corbel"/>
            </a:endParaRPr>
          </a:p>
          <a:p>
            <a:pPr marL="469900" marR="5080" indent="-457200">
              <a:lnSpc>
                <a:spcPct val="87800"/>
              </a:lnSpc>
              <a:spcBef>
                <a:spcPts val="334"/>
              </a:spcBef>
              <a:spcAft>
                <a:spcPts val="600"/>
              </a:spcAft>
              <a:buClr>
                <a:srgbClr val="8D1414"/>
              </a:buClr>
              <a:buSzPct val="145454"/>
              <a:buAutoNum type="arabicPeriod"/>
              <a:tabLst>
                <a:tab pos="469265" algn="l"/>
                <a:tab pos="469900" algn="l"/>
              </a:tabLst>
            </a:pPr>
            <a:r>
              <a:rPr sz="2400" spc="-10" dirty="0">
                <a:latin typeface="Corbel"/>
                <a:cs typeface="Corbel"/>
              </a:rPr>
              <a:t>Programs</a:t>
            </a:r>
            <a:r>
              <a:rPr sz="2400" dirty="0">
                <a:latin typeface="Corbel"/>
                <a:cs typeface="Corbel"/>
              </a:rPr>
              <a:t> </a:t>
            </a:r>
            <a:r>
              <a:rPr sz="2400" spc="-5" dirty="0">
                <a:latin typeface="Corbel"/>
                <a:cs typeface="Corbel"/>
              </a:rPr>
              <a:t>requesting</a:t>
            </a:r>
            <a:r>
              <a:rPr sz="2400" spc="10" dirty="0">
                <a:latin typeface="Corbel"/>
                <a:cs typeface="Corbel"/>
              </a:rPr>
              <a:t> </a:t>
            </a:r>
            <a:r>
              <a:rPr sz="2400" spc="-5" dirty="0">
                <a:latin typeface="Corbel"/>
                <a:cs typeface="Corbel"/>
              </a:rPr>
              <a:t>18</a:t>
            </a:r>
            <a:r>
              <a:rPr sz="2400" spc="5" dirty="0">
                <a:latin typeface="Corbel"/>
                <a:cs typeface="Corbel"/>
              </a:rPr>
              <a:t> </a:t>
            </a:r>
            <a:r>
              <a:rPr sz="2400" dirty="0">
                <a:latin typeface="Corbel"/>
                <a:cs typeface="Corbel"/>
              </a:rPr>
              <a:t>or</a:t>
            </a:r>
            <a:r>
              <a:rPr sz="2400" spc="-5" dirty="0">
                <a:latin typeface="Corbel"/>
                <a:cs typeface="Corbel"/>
              </a:rPr>
              <a:t> more</a:t>
            </a:r>
            <a:r>
              <a:rPr sz="2400" spc="10" dirty="0">
                <a:latin typeface="Corbel"/>
                <a:cs typeface="Corbel"/>
              </a:rPr>
              <a:t> </a:t>
            </a:r>
            <a:r>
              <a:rPr sz="2400" spc="-20" dirty="0">
                <a:latin typeface="Corbel"/>
                <a:cs typeface="Corbel"/>
              </a:rPr>
              <a:t>MSY’s</a:t>
            </a:r>
            <a:r>
              <a:rPr sz="2400" spc="20" dirty="0">
                <a:latin typeface="Corbel"/>
                <a:cs typeface="Corbel"/>
              </a:rPr>
              <a:t> </a:t>
            </a:r>
            <a:r>
              <a:rPr sz="2400" spc="-5" dirty="0">
                <a:latin typeface="Corbel"/>
                <a:cs typeface="Corbel"/>
              </a:rPr>
              <a:t>should</a:t>
            </a:r>
            <a:r>
              <a:rPr sz="2400" spc="15" dirty="0">
                <a:latin typeface="Corbel"/>
                <a:cs typeface="Corbel"/>
              </a:rPr>
              <a:t> </a:t>
            </a:r>
            <a:r>
              <a:rPr sz="2400" spc="-5" dirty="0">
                <a:latin typeface="Corbel"/>
                <a:cs typeface="Corbel"/>
              </a:rPr>
              <a:t>allocate</a:t>
            </a:r>
            <a:r>
              <a:rPr sz="2400" dirty="0">
                <a:latin typeface="Corbel"/>
                <a:cs typeface="Corbel"/>
              </a:rPr>
              <a:t> </a:t>
            </a:r>
            <a:r>
              <a:rPr sz="2400" spc="-10" dirty="0">
                <a:latin typeface="Corbel"/>
                <a:cs typeface="Corbel"/>
              </a:rPr>
              <a:t>2%</a:t>
            </a:r>
            <a:r>
              <a:rPr sz="2400" spc="15" dirty="0">
                <a:latin typeface="Corbel"/>
                <a:cs typeface="Corbel"/>
              </a:rPr>
              <a:t> </a:t>
            </a:r>
            <a:r>
              <a:rPr sz="2400" dirty="0">
                <a:latin typeface="Corbel"/>
                <a:cs typeface="Corbel"/>
              </a:rPr>
              <a:t>of </a:t>
            </a:r>
            <a:r>
              <a:rPr sz="2400" spc="-425" dirty="0">
                <a:latin typeface="Corbel"/>
                <a:cs typeface="Corbel"/>
              </a:rPr>
              <a:t> </a:t>
            </a:r>
            <a:r>
              <a:rPr sz="2400" spc="-5" dirty="0">
                <a:latin typeface="Corbel"/>
                <a:cs typeface="Corbel"/>
              </a:rPr>
              <a:t>their administrative allowance </a:t>
            </a:r>
            <a:r>
              <a:rPr sz="2400" dirty="0">
                <a:latin typeface="Corbel"/>
                <a:cs typeface="Corbel"/>
              </a:rPr>
              <a:t>to </a:t>
            </a:r>
            <a:r>
              <a:rPr sz="2400" spc="-5" dirty="0">
                <a:latin typeface="Corbel"/>
                <a:cs typeface="Corbel"/>
              </a:rPr>
              <a:t>the Commission using this </a:t>
            </a:r>
            <a:r>
              <a:rPr sz="2400" dirty="0">
                <a:latin typeface="Corbel"/>
                <a:cs typeface="Corbel"/>
              </a:rPr>
              <a:t> </a:t>
            </a:r>
            <a:r>
              <a:rPr sz="2400" spc="-5" dirty="0">
                <a:latin typeface="Corbel"/>
                <a:cs typeface="Corbel"/>
              </a:rPr>
              <a:t>formula:</a:t>
            </a:r>
            <a:r>
              <a:rPr sz="2400" dirty="0">
                <a:latin typeface="Corbel"/>
                <a:cs typeface="Corbel"/>
              </a:rPr>
              <a:t> </a:t>
            </a:r>
            <a:r>
              <a:rPr sz="2400" spc="-5" dirty="0">
                <a:latin typeface="Corbel"/>
                <a:cs typeface="Corbel"/>
              </a:rPr>
              <a:t>Section I + Section II x 0.0526 x 0.40 = Commission </a:t>
            </a:r>
            <a:r>
              <a:rPr sz="2400" dirty="0">
                <a:latin typeface="Corbel"/>
                <a:cs typeface="Corbel"/>
              </a:rPr>
              <a:t> </a:t>
            </a:r>
            <a:r>
              <a:rPr sz="2400" spc="-5" dirty="0">
                <a:latin typeface="Corbel"/>
                <a:cs typeface="Corbel"/>
              </a:rPr>
              <a:t>Share</a:t>
            </a:r>
            <a:endParaRPr sz="2400" dirty="0">
              <a:latin typeface="Corbel"/>
              <a:cs typeface="Corbe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43000" y="304800"/>
            <a:ext cx="7780211" cy="1122680"/>
          </a:xfrm>
          <a:prstGeom prst="rect">
            <a:avLst/>
          </a:prstGeom>
        </p:spPr>
        <p:txBody>
          <a:bodyPr vert="horz" wrap="square" lIns="0" tIns="12700" rIns="0" bIns="0" rtlCol="0">
            <a:spAutoFit/>
          </a:bodyPr>
          <a:lstStyle/>
          <a:p>
            <a:pPr marL="569913" marR="5080" indent="-569913">
              <a:lnSpc>
                <a:spcPct val="100000"/>
              </a:lnSpc>
              <a:spcBef>
                <a:spcPts val="100"/>
              </a:spcBef>
            </a:pPr>
            <a:r>
              <a:rPr sz="3600" b="1" spc="-5" dirty="0">
                <a:solidFill>
                  <a:srgbClr val="000000"/>
                </a:solidFill>
                <a:latin typeface="Corbel"/>
                <a:cs typeface="Corbel"/>
              </a:rPr>
              <a:t>SU</a:t>
            </a:r>
            <a:r>
              <a:rPr sz="3600" b="1" dirty="0">
                <a:solidFill>
                  <a:srgbClr val="000000"/>
                </a:solidFill>
                <a:latin typeface="Corbel"/>
                <a:cs typeface="Corbel"/>
              </a:rPr>
              <a:t>BMI</a:t>
            </a:r>
            <a:r>
              <a:rPr sz="3600" b="1" spc="-5" dirty="0">
                <a:solidFill>
                  <a:srgbClr val="000000"/>
                </a:solidFill>
                <a:latin typeface="Corbel"/>
                <a:cs typeface="Corbel"/>
              </a:rPr>
              <a:t>TT</a:t>
            </a:r>
            <a:r>
              <a:rPr sz="3600" b="1" dirty="0">
                <a:solidFill>
                  <a:srgbClr val="000000"/>
                </a:solidFill>
                <a:latin typeface="Corbel"/>
                <a:cs typeface="Corbel"/>
              </a:rPr>
              <a:t>I</a:t>
            </a:r>
            <a:r>
              <a:rPr sz="3600" b="1" spc="-5" dirty="0">
                <a:solidFill>
                  <a:srgbClr val="000000"/>
                </a:solidFill>
                <a:latin typeface="Corbel"/>
                <a:cs typeface="Corbel"/>
              </a:rPr>
              <a:t>N</a:t>
            </a:r>
            <a:r>
              <a:rPr sz="3600" b="1" dirty="0">
                <a:solidFill>
                  <a:srgbClr val="000000"/>
                </a:solidFill>
                <a:latin typeface="Corbel"/>
                <a:cs typeface="Corbel"/>
              </a:rPr>
              <a:t>G</a:t>
            </a:r>
            <a:r>
              <a:rPr sz="3600" b="1" spc="-415" dirty="0">
                <a:solidFill>
                  <a:srgbClr val="000000"/>
                </a:solidFill>
                <a:latin typeface="Corbel"/>
                <a:cs typeface="Corbel"/>
              </a:rPr>
              <a:t> </a:t>
            </a:r>
            <a:r>
              <a:rPr lang="en-US" sz="3600" b="1" spc="-415" dirty="0">
                <a:solidFill>
                  <a:srgbClr val="000000"/>
                </a:solidFill>
                <a:latin typeface="Corbel"/>
                <a:cs typeface="Corbel"/>
              </a:rPr>
              <a:t> </a:t>
            </a:r>
            <a:r>
              <a:rPr sz="3600" b="1" spc="-80" dirty="0">
                <a:solidFill>
                  <a:srgbClr val="000000"/>
                </a:solidFill>
                <a:latin typeface="Corbel"/>
                <a:cs typeface="Corbel"/>
              </a:rPr>
              <a:t>Y</a:t>
            </a:r>
            <a:r>
              <a:rPr sz="3600" b="1" spc="-5" dirty="0">
                <a:solidFill>
                  <a:srgbClr val="000000"/>
                </a:solidFill>
                <a:latin typeface="Corbel"/>
                <a:cs typeface="Corbel"/>
              </a:rPr>
              <a:t>OU</a:t>
            </a:r>
            <a:r>
              <a:rPr sz="3600" b="1" dirty="0">
                <a:solidFill>
                  <a:srgbClr val="000000"/>
                </a:solidFill>
                <a:latin typeface="Corbel"/>
                <a:cs typeface="Corbel"/>
              </a:rPr>
              <a:t>R</a:t>
            </a:r>
            <a:r>
              <a:rPr sz="3600" b="1" spc="-135" dirty="0">
                <a:solidFill>
                  <a:srgbClr val="000000"/>
                </a:solidFill>
                <a:latin typeface="Corbel"/>
                <a:cs typeface="Corbel"/>
              </a:rPr>
              <a:t> </a:t>
            </a:r>
            <a:r>
              <a:rPr sz="3600" b="1" spc="-5" dirty="0">
                <a:solidFill>
                  <a:srgbClr val="000000"/>
                </a:solidFill>
                <a:latin typeface="Corbel"/>
                <a:cs typeface="Corbel"/>
              </a:rPr>
              <a:t>APPL</a:t>
            </a:r>
            <a:r>
              <a:rPr sz="3600" b="1" dirty="0">
                <a:solidFill>
                  <a:srgbClr val="000000"/>
                </a:solidFill>
                <a:latin typeface="Corbel"/>
                <a:cs typeface="Corbel"/>
              </a:rPr>
              <a:t>I</a:t>
            </a:r>
            <a:r>
              <a:rPr sz="3600" b="1" spc="-10" dirty="0">
                <a:solidFill>
                  <a:srgbClr val="000000"/>
                </a:solidFill>
                <a:latin typeface="Corbel"/>
                <a:cs typeface="Corbel"/>
              </a:rPr>
              <a:t>C</a:t>
            </a:r>
            <a:r>
              <a:rPr sz="3600" b="1" spc="-195" dirty="0">
                <a:solidFill>
                  <a:srgbClr val="000000"/>
                </a:solidFill>
                <a:latin typeface="Corbel"/>
                <a:cs typeface="Corbel"/>
              </a:rPr>
              <a:t>A</a:t>
            </a:r>
            <a:r>
              <a:rPr sz="3600" b="1" spc="-5" dirty="0">
                <a:solidFill>
                  <a:srgbClr val="000000"/>
                </a:solidFill>
                <a:latin typeface="Corbel"/>
                <a:cs typeface="Corbel"/>
              </a:rPr>
              <a:t>T</a:t>
            </a:r>
            <a:r>
              <a:rPr sz="3600" b="1" dirty="0">
                <a:solidFill>
                  <a:srgbClr val="000000"/>
                </a:solidFill>
                <a:latin typeface="Corbel"/>
                <a:cs typeface="Corbel"/>
              </a:rPr>
              <a:t>I</a:t>
            </a:r>
            <a:r>
              <a:rPr sz="3600" b="1" spc="-10" dirty="0">
                <a:solidFill>
                  <a:srgbClr val="000000"/>
                </a:solidFill>
                <a:latin typeface="Corbel"/>
                <a:cs typeface="Corbel"/>
              </a:rPr>
              <a:t>O</a:t>
            </a:r>
            <a:r>
              <a:rPr sz="3600" b="1" dirty="0">
                <a:solidFill>
                  <a:srgbClr val="000000"/>
                </a:solidFill>
                <a:latin typeface="Corbel"/>
                <a:cs typeface="Corbel"/>
              </a:rPr>
              <a:t>N</a:t>
            </a:r>
            <a:r>
              <a:rPr lang="en-US" sz="3600" b="1" spc="-5" dirty="0">
                <a:solidFill>
                  <a:srgbClr val="000000"/>
                </a:solidFill>
                <a:latin typeface="Corbel"/>
                <a:cs typeface="Corbel"/>
              </a:rPr>
              <a:t> </a:t>
            </a:r>
            <a:br>
              <a:rPr lang="en-US" sz="3600" b="1" spc="-5" dirty="0">
                <a:solidFill>
                  <a:srgbClr val="000000"/>
                </a:solidFill>
                <a:latin typeface="Corbel"/>
                <a:cs typeface="Corbel"/>
              </a:rPr>
            </a:br>
            <a:r>
              <a:rPr sz="3600" b="1" dirty="0">
                <a:solidFill>
                  <a:srgbClr val="000000"/>
                </a:solidFill>
                <a:latin typeface="Corbel"/>
                <a:cs typeface="Corbel"/>
              </a:rPr>
              <a:t>IN  </a:t>
            </a:r>
            <a:r>
              <a:rPr sz="3600" b="1" spc="-5" dirty="0">
                <a:solidFill>
                  <a:srgbClr val="000000"/>
                </a:solidFill>
                <a:latin typeface="Corbel"/>
                <a:cs typeface="Corbel"/>
              </a:rPr>
              <a:t>EGRANTS</a:t>
            </a:r>
            <a:endParaRPr sz="3600" dirty="0">
              <a:latin typeface="Corbel"/>
              <a:cs typeface="Corbel"/>
            </a:endParaRPr>
          </a:p>
        </p:txBody>
      </p:sp>
      <p:sp>
        <p:nvSpPr>
          <p:cNvPr id="3" name="object 3"/>
          <p:cNvSpPr txBox="1"/>
          <p:nvPr/>
        </p:nvSpPr>
        <p:spPr>
          <a:xfrm>
            <a:off x="838200" y="2209800"/>
            <a:ext cx="7924800" cy="1490793"/>
          </a:xfrm>
          <a:prstGeom prst="rect">
            <a:avLst/>
          </a:prstGeom>
        </p:spPr>
        <p:txBody>
          <a:bodyPr vert="horz" wrap="square" lIns="0" tIns="13335" rIns="0" bIns="0" rtlCol="0">
            <a:spAutoFit/>
          </a:bodyPr>
          <a:lstStyle/>
          <a:p>
            <a:pPr marL="463550" indent="-463550">
              <a:lnSpc>
                <a:spcPct val="100000"/>
              </a:lnSpc>
              <a:spcBef>
                <a:spcPts val="600"/>
              </a:spcBef>
              <a:buClr>
                <a:srgbClr val="8D1414"/>
              </a:buClr>
              <a:buSzPct val="145000"/>
              <a:buFont typeface="Arial"/>
              <a:buChar char="•"/>
              <a:tabLst>
                <a:tab pos="403225" algn="l"/>
              </a:tabLst>
            </a:pPr>
            <a:r>
              <a:rPr lang="en-US" sz="3200" spc="-5" dirty="0">
                <a:latin typeface="Corbel"/>
                <a:cs typeface="Corbel"/>
              </a:rPr>
              <a:t>Please follow  directions in the 2025 Application Instructions.  The link is in the Table of Contents of the Formula NOFO.</a:t>
            </a:r>
            <a:endParaRPr sz="3200" dirty="0">
              <a:latin typeface="Corbel"/>
              <a:cs typeface="Corbe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20754" y="438403"/>
            <a:ext cx="5245735" cy="1122680"/>
          </a:xfrm>
          <a:prstGeom prst="rect">
            <a:avLst/>
          </a:prstGeom>
        </p:spPr>
        <p:txBody>
          <a:bodyPr vert="horz" wrap="square" lIns="0" tIns="12700" rIns="0" bIns="0" rtlCol="0">
            <a:spAutoFit/>
          </a:bodyPr>
          <a:lstStyle/>
          <a:p>
            <a:pPr marL="1339850" marR="5080" indent="-1327785">
              <a:lnSpc>
                <a:spcPct val="100000"/>
              </a:lnSpc>
              <a:spcBef>
                <a:spcPts val="100"/>
              </a:spcBef>
            </a:pPr>
            <a:r>
              <a:rPr sz="3600" spc="-5" dirty="0">
                <a:solidFill>
                  <a:srgbClr val="2B8DAF"/>
                </a:solidFill>
              </a:rPr>
              <a:t>P</a:t>
            </a:r>
            <a:r>
              <a:rPr sz="3600" spc="-10" dirty="0">
                <a:solidFill>
                  <a:srgbClr val="2B8DAF"/>
                </a:solidFill>
              </a:rPr>
              <a:t>r</a:t>
            </a:r>
            <a:r>
              <a:rPr sz="3600" spc="-5" dirty="0">
                <a:solidFill>
                  <a:srgbClr val="2B8DAF"/>
                </a:solidFill>
              </a:rPr>
              <a:t>og</a:t>
            </a:r>
            <a:r>
              <a:rPr sz="3600" spc="-10" dirty="0">
                <a:solidFill>
                  <a:srgbClr val="2B8DAF"/>
                </a:solidFill>
              </a:rPr>
              <a:t>r</a:t>
            </a:r>
            <a:r>
              <a:rPr sz="3600" dirty="0">
                <a:solidFill>
                  <a:srgbClr val="2B8DAF"/>
                </a:solidFill>
              </a:rPr>
              <a:t>am</a:t>
            </a:r>
            <a:r>
              <a:rPr sz="3600" spc="15" dirty="0">
                <a:solidFill>
                  <a:srgbClr val="2B8DAF"/>
                </a:solidFill>
              </a:rPr>
              <a:t> </a:t>
            </a:r>
            <a:r>
              <a:rPr sz="3600" spc="5" dirty="0">
                <a:solidFill>
                  <a:srgbClr val="2B8DAF"/>
                </a:solidFill>
              </a:rPr>
              <a:t>M</a:t>
            </a:r>
            <a:r>
              <a:rPr sz="3600" dirty="0">
                <a:solidFill>
                  <a:srgbClr val="2B8DAF"/>
                </a:solidFill>
              </a:rPr>
              <a:t>a</a:t>
            </a:r>
            <a:r>
              <a:rPr sz="3600" spc="-5" dirty="0">
                <a:solidFill>
                  <a:srgbClr val="2B8DAF"/>
                </a:solidFill>
              </a:rPr>
              <a:t>n</a:t>
            </a:r>
            <a:r>
              <a:rPr sz="3600" dirty="0">
                <a:solidFill>
                  <a:srgbClr val="2B8DAF"/>
                </a:solidFill>
              </a:rPr>
              <a:t>a</a:t>
            </a:r>
            <a:r>
              <a:rPr sz="3600" spc="-5" dirty="0">
                <a:solidFill>
                  <a:srgbClr val="2B8DAF"/>
                </a:solidFill>
              </a:rPr>
              <a:t>ge</a:t>
            </a:r>
            <a:r>
              <a:rPr sz="3600" dirty="0">
                <a:solidFill>
                  <a:srgbClr val="2B8DAF"/>
                </a:solidFill>
              </a:rPr>
              <a:t>r</a:t>
            </a:r>
            <a:r>
              <a:rPr sz="3600" spc="-250" dirty="0">
                <a:solidFill>
                  <a:srgbClr val="2B8DAF"/>
                </a:solidFill>
              </a:rPr>
              <a:t> </a:t>
            </a:r>
            <a:r>
              <a:rPr sz="3600" spc="-225" dirty="0">
                <a:solidFill>
                  <a:srgbClr val="2B8DAF"/>
                </a:solidFill>
              </a:rPr>
              <a:t>T</a:t>
            </a:r>
            <a:r>
              <a:rPr sz="3600" spc="-10" dirty="0">
                <a:solidFill>
                  <a:srgbClr val="2B8DAF"/>
                </a:solidFill>
              </a:rPr>
              <a:t>r</a:t>
            </a:r>
            <a:r>
              <a:rPr sz="3600" dirty="0">
                <a:solidFill>
                  <a:srgbClr val="2B8DAF"/>
                </a:solidFill>
              </a:rPr>
              <a:t>ai</a:t>
            </a:r>
            <a:r>
              <a:rPr sz="3600" spc="-5" dirty="0">
                <a:solidFill>
                  <a:srgbClr val="2B8DAF"/>
                </a:solidFill>
              </a:rPr>
              <a:t>n</a:t>
            </a:r>
            <a:r>
              <a:rPr sz="3600" dirty="0">
                <a:solidFill>
                  <a:srgbClr val="2B8DAF"/>
                </a:solidFill>
              </a:rPr>
              <a:t>i</a:t>
            </a:r>
            <a:r>
              <a:rPr sz="3600" spc="-5" dirty="0">
                <a:solidFill>
                  <a:srgbClr val="2B8DAF"/>
                </a:solidFill>
              </a:rPr>
              <a:t>ngs  and Meetings</a:t>
            </a:r>
            <a:endParaRPr sz="3600" dirty="0"/>
          </a:p>
        </p:txBody>
      </p:sp>
      <p:sp>
        <p:nvSpPr>
          <p:cNvPr id="3" name="object 3"/>
          <p:cNvSpPr txBox="1"/>
          <p:nvPr/>
        </p:nvSpPr>
        <p:spPr>
          <a:xfrm>
            <a:off x="533400" y="1752600"/>
            <a:ext cx="8458200" cy="4648773"/>
          </a:xfrm>
          <a:prstGeom prst="rect">
            <a:avLst/>
          </a:prstGeom>
        </p:spPr>
        <p:txBody>
          <a:bodyPr vert="horz" wrap="square" lIns="0" tIns="15875" rIns="0" bIns="0" rtlCol="0">
            <a:spAutoFit/>
          </a:bodyPr>
          <a:lstStyle/>
          <a:p>
            <a:pPr marL="355600" indent="-342900">
              <a:lnSpc>
                <a:spcPct val="100000"/>
              </a:lnSpc>
              <a:spcBef>
                <a:spcPts val="125"/>
              </a:spcBef>
              <a:buClr>
                <a:srgbClr val="8D1414"/>
              </a:buClr>
              <a:buSzPct val="145652"/>
              <a:buFont typeface="Arial"/>
              <a:buChar char="•"/>
              <a:tabLst>
                <a:tab pos="354965" algn="l"/>
                <a:tab pos="355600" algn="l"/>
              </a:tabLst>
            </a:pPr>
            <a:r>
              <a:rPr sz="2800" b="1" spc="5" dirty="0">
                <a:latin typeface="Corbel"/>
                <a:cs typeface="Corbel"/>
              </a:rPr>
              <a:t>Starting</a:t>
            </a:r>
            <a:r>
              <a:rPr sz="2800" b="1" spc="-45" dirty="0">
                <a:latin typeface="Corbel"/>
                <a:cs typeface="Corbel"/>
              </a:rPr>
              <a:t> </a:t>
            </a:r>
            <a:r>
              <a:rPr sz="2800" b="1" spc="5" dirty="0">
                <a:latin typeface="Corbel"/>
                <a:cs typeface="Corbel"/>
              </a:rPr>
              <a:t>Strong </a:t>
            </a:r>
            <a:r>
              <a:rPr sz="2800" spc="10" dirty="0">
                <a:latin typeface="Corbel"/>
                <a:cs typeface="Corbel"/>
              </a:rPr>
              <a:t>– 3</a:t>
            </a:r>
            <a:r>
              <a:rPr sz="2800" dirty="0">
                <a:latin typeface="Corbel"/>
                <a:cs typeface="Corbel"/>
              </a:rPr>
              <a:t> </a:t>
            </a:r>
            <a:r>
              <a:rPr sz="2800" spc="10" dirty="0">
                <a:latin typeface="Corbel"/>
                <a:cs typeface="Corbel"/>
              </a:rPr>
              <a:t>days</a:t>
            </a:r>
            <a:r>
              <a:rPr sz="2800" spc="-10" dirty="0">
                <a:latin typeface="Corbel"/>
                <a:cs typeface="Corbel"/>
              </a:rPr>
              <a:t> </a:t>
            </a:r>
            <a:r>
              <a:rPr sz="2800" spc="10" dirty="0">
                <a:latin typeface="Corbel"/>
                <a:cs typeface="Corbel"/>
              </a:rPr>
              <a:t>during</a:t>
            </a:r>
            <a:r>
              <a:rPr sz="2800" spc="-5" dirty="0">
                <a:latin typeface="Corbel"/>
                <a:cs typeface="Corbel"/>
              </a:rPr>
              <a:t> </a:t>
            </a:r>
            <a:r>
              <a:rPr sz="2800" spc="10" dirty="0">
                <a:latin typeface="Corbel"/>
                <a:cs typeface="Corbel"/>
              </a:rPr>
              <a:t>end </a:t>
            </a:r>
            <a:r>
              <a:rPr sz="2800" spc="5" dirty="0">
                <a:latin typeface="Corbel"/>
                <a:cs typeface="Corbel"/>
              </a:rPr>
              <a:t>of</a:t>
            </a:r>
            <a:r>
              <a:rPr sz="2800" spc="-50" dirty="0">
                <a:latin typeface="Corbel"/>
                <a:cs typeface="Corbel"/>
              </a:rPr>
              <a:t> </a:t>
            </a:r>
            <a:r>
              <a:rPr sz="2800" spc="-10" dirty="0">
                <a:latin typeface="Corbel"/>
                <a:cs typeface="Corbel"/>
              </a:rPr>
              <a:t>July</a:t>
            </a:r>
            <a:r>
              <a:rPr sz="2800" spc="-5" dirty="0">
                <a:latin typeface="Corbel"/>
                <a:cs typeface="Corbel"/>
              </a:rPr>
              <a:t> </a:t>
            </a:r>
            <a:endParaRPr sz="2800" dirty="0">
              <a:latin typeface="Corbel"/>
              <a:cs typeface="Corbel"/>
            </a:endParaRPr>
          </a:p>
          <a:p>
            <a:pPr marL="355600" indent="-342900">
              <a:lnSpc>
                <a:spcPct val="100000"/>
              </a:lnSpc>
              <a:spcBef>
                <a:spcPts val="590"/>
              </a:spcBef>
              <a:buClr>
                <a:srgbClr val="8D1414"/>
              </a:buClr>
              <a:buSzPct val="145652"/>
              <a:buFont typeface="Arial"/>
              <a:buChar char="•"/>
              <a:tabLst>
                <a:tab pos="354965" algn="l"/>
                <a:tab pos="355600" algn="l"/>
              </a:tabLst>
            </a:pPr>
            <a:r>
              <a:rPr sz="2800" b="1" spc="10" dirty="0">
                <a:latin typeface="Corbel"/>
                <a:cs typeface="Corbel"/>
              </a:rPr>
              <a:t>A</a:t>
            </a:r>
            <a:r>
              <a:rPr sz="2800" b="1" spc="15" dirty="0">
                <a:latin typeface="Corbel"/>
                <a:cs typeface="Corbel"/>
              </a:rPr>
              <a:t>SC</a:t>
            </a:r>
            <a:r>
              <a:rPr sz="2800" b="1" dirty="0">
                <a:latin typeface="Corbel"/>
                <a:cs typeface="Corbel"/>
              </a:rPr>
              <a:t> </a:t>
            </a:r>
            <a:r>
              <a:rPr lang="en-US" sz="2800" b="1" spc="-35" dirty="0">
                <a:latin typeface="Corbel"/>
                <a:cs typeface="Corbel"/>
              </a:rPr>
              <a:t>National Service</a:t>
            </a:r>
            <a:r>
              <a:rPr sz="2800" b="1" spc="-160" dirty="0">
                <a:latin typeface="Corbel"/>
                <a:cs typeface="Corbel"/>
              </a:rPr>
              <a:t> </a:t>
            </a:r>
            <a:r>
              <a:rPr sz="2800" b="1" spc="-130" dirty="0">
                <a:latin typeface="Corbel"/>
                <a:cs typeface="Corbel"/>
              </a:rPr>
              <a:t>T</a:t>
            </a:r>
            <a:r>
              <a:rPr sz="2800" b="1" spc="5" dirty="0">
                <a:latin typeface="Corbel"/>
                <a:cs typeface="Corbel"/>
              </a:rPr>
              <a:t>rainin</a:t>
            </a:r>
            <a:r>
              <a:rPr sz="2800" b="1" spc="10" dirty="0">
                <a:latin typeface="Corbel"/>
                <a:cs typeface="Corbel"/>
              </a:rPr>
              <a:t>g</a:t>
            </a:r>
            <a:r>
              <a:rPr sz="2800" b="1" spc="-30" dirty="0">
                <a:latin typeface="Corbel"/>
                <a:cs typeface="Corbel"/>
              </a:rPr>
              <a:t> </a:t>
            </a:r>
            <a:r>
              <a:rPr sz="2800" spc="10" dirty="0">
                <a:latin typeface="Corbel"/>
                <a:cs typeface="Corbel"/>
              </a:rPr>
              <a:t>–</a:t>
            </a:r>
            <a:r>
              <a:rPr sz="2800" spc="-5" dirty="0">
                <a:latin typeface="Corbel"/>
                <a:cs typeface="Corbel"/>
              </a:rPr>
              <a:t> </a:t>
            </a:r>
            <a:r>
              <a:rPr sz="2800" spc="10" dirty="0">
                <a:latin typeface="Corbel"/>
                <a:cs typeface="Corbel"/>
              </a:rPr>
              <a:t>3</a:t>
            </a:r>
            <a:r>
              <a:rPr sz="2800" spc="-5" dirty="0">
                <a:latin typeface="Corbel"/>
                <a:cs typeface="Corbel"/>
              </a:rPr>
              <a:t> </a:t>
            </a:r>
            <a:r>
              <a:rPr sz="2800" spc="10" dirty="0">
                <a:latin typeface="Corbel"/>
                <a:cs typeface="Corbel"/>
              </a:rPr>
              <a:t>days</a:t>
            </a:r>
            <a:endParaRPr sz="2800" dirty="0">
              <a:latin typeface="Corbel"/>
              <a:cs typeface="Corbel"/>
            </a:endParaRPr>
          </a:p>
          <a:p>
            <a:pPr marL="355600" marR="793750" indent="-342900">
              <a:lnSpc>
                <a:spcPct val="101099"/>
              </a:lnSpc>
              <a:spcBef>
                <a:spcPts val="555"/>
              </a:spcBef>
              <a:buClr>
                <a:srgbClr val="8D1414"/>
              </a:buClr>
              <a:buSzPct val="145652"/>
              <a:buFont typeface="Arial"/>
              <a:buChar char="•"/>
              <a:tabLst>
                <a:tab pos="354965" algn="l"/>
                <a:tab pos="355600" algn="l"/>
              </a:tabLst>
            </a:pPr>
            <a:r>
              <a:rPr sz="2800" spc="10" dirty="0">
                <a:latin typeface="Corbel"/>
                <a:cs typeface="Corbel"/>
              </a:rPr>
              <a:t>Other</a:t>
            </a:r>
            <a:r>
              <a:rPr sz="2800" spc="-160" dirty="0">
                <a:latin typeface="Corbel"/>
                <a:cs typeface="Corbel"/>
              </a:rPr>
              <a:t> </a:t>
            </a:r>
            <a:r>
              <a:rPr sz="2800" spc="-10" dirty="0">
                <a:latin typeface="Corbel"/>
                <a:cs typeface="Corbel"/>
              </a:rPr>
              <a:t>Training</a:t>
            </a:r>
            <a:r>
              <a:rPr sz="2800" spc="-15" dirty="0">
                <a:latin typeface="Corbel"/>
                <a:cs typeface="Corbel"/>
              </a:rPr>
              <a:t> </a:t>
            </a:r>
            <a:r>
              <a:rPr sz="2800" spc="-5" dirty="0">
                <a:latin typeface="Corbel"/>
                <a:cs typeface="Corbel"/>
              </a:rPr>
              <a:t>(e.g.,</a:t>
            </a:r>
            <a:r>
              <a:rPr sz="2800" spc="-75" dirty="0">
                <a:latin typeface="Corbel"/>
                <a:cs typeface="Corbel"/>
              </a:rPr>
              <a:t> </a:t>
            </a:r>
            <a:r>
              <a:rPr sz="2800" spc="10" dirty="0">
                <a:latin typeface="Corbel"/>
                <a:cs typeface="Corbel"/>
              </a:rPr>
              <a:t>Career</a:t>
            </a:r>
            <a:r>
              <a:rPr sz="2800" spc="5" dirty="0">
                <a:latin typeface="Corbel"/>
                <a:cs typeface="Corbel"/>
              </a:rPr>
              <a:t> </a:t>
            </a:r>
            <a:r>
              <a:rPr sz="2800" spc="-10" dirty="0">
                <a:latin typeface="Corbel"/>
                <a:cs typeface="Corbel"/>
              </a:rPr>
              <a:t>Day,</a:t>
            </a:r>
            <a:r>
              <a:rPr sz="2800" spc="-65" dirty="0">
                <a:latin typeface="Corbel"/>
                <a:cs typeface="Corbel"/>
              </a:rPr>
              <a:t> </a:t>
            </a:r>
            <a:r>
              <a:rPr sz="2800" spc="5" dirty="0">
                <a:latin typeface="Corbel"/>
                <a:cs typeface="Corbel"/>
              </a:rPr>
              <a:t>Site</a:t>
            </a:r>
            <a:r>
              <a:rPr sz="2800" spc="-25" dirty="0">
                <a:latin typeface="Corbel"/>
                <a:cs typeface="Corbel"/>
              </a:rPr>
              <a:t> </a:t>
            </a:r>
            <a:r>
              <a:rPr sz="2800" spc="10" dirty="0">
                <a:latin typeface="Corbel"/>
                <a:cs typeface="Corbel"/>
              </a:rPr>
              <a:t>Supervisor</a:t>
            </a:r>
            <a:r>
              <a:rPr sz="2800" spc="-170" dirty="0">
                <a:latin typeface="Corbel"/>
                <a:cs typeface="Corbel"/>
              </a:rPr>
              <a:t> </a:t>
            </a:r>
            <a:r>
              <a:rPr sz="2800" spc="-10" dirty="0">
                <a:latin typeface="Corbel"/>
                <a:cs typeface="Corbel"/>
              </a:rPr>
              <a:t>Training) </a:t>
            </a:r>
            <a:r>
              <a:rPr sz="2800" spc="-450" dirty="0">
                <a:latin typeface="Corbel"/>
                <a:cs typeface="Corbel"/>
              </a:rPr>
              <a:t> </a:t>
            </a:r>
            <a:r>
              <a:rPr sz="2800" spc="10" dirty="0">
                <a:latin typeface="Corbel"/>
                <a:cs typeface="Corbel"/>
              </a:rPr>
              <a:t>developed </a:t>
            </a:r>
            <a:r>
              <a:rPr sz="2800" spc="5" dirty="0">
                <a:latin typeface="Corbel"/>
                <a:cs typeface="Corbel"/>
              </a:rPr>
              <a:t>for </a:t>
            </a:r>
            <a:r>
              <a:rPr sz="2800" spc="15" dirty="0">
                <a:latin typeface="Corbel"/>
                <a:cs typeface="Corbel"/>
              </a:rPr>
              <a:t>members </a:t>
            </a:r>
            <a:r>
              <a:rPr sz="2800" spc="10" dirty="0">
                <a:latin typeface="Corbel"/>
                <a:cs typeface="Corbel"/>
              </a:rPr>
              <a:t>and project </a:t>
            </a:r>
            <a:r>
              <a:rPr sz="2800" spc="5" dirty="0">
                <a:latin typeface="Corbel"/>
                <a:cs typeface="Corbel"/>
              </a:rPr>
              <a:t>directors </a:t>
            </a:r>
            <a:r>
              <a:rPr sz="2800" spc="10" dirty="0">
                <a:latin typeface="Corbel"/>
                <a:cs typeface="Corbel"/>
              </a:rPr>
              <a:t>during </a:t>
            </a:r>
            <a:r>
              <a:rPr sz="2800" spc="5" dirty="0">
                <a:latin typeface="Corbel"/>
                <a:cs typeface="Corbel"/>
              </a:rPr>
              <a:t>the </a:t>
            </a:r>
            <a:r>
              <a:rPr sz="2800" spc="10" dirty="0">
                <a:latin typeface="Corbel"/>
                <a:cs typeface="Corbel"/>
              </a:rPr>
              <a:t> </a:t>
            </a:r>
            <a:r>
              <a:rPr sz="2800" spc="5" dirty="0">
                <a:latin typeface="Corbel"/>
                <a:cs typeface="Corbel"/>
              </a:rPr>
              <a:t>contract</a:t>
            </a:r>
            <a:r>
              <a:rPr sz="2800" spc="10" dirty="0">
                <a:latin typeface="Corbel"/>
                <a:cs typeface="Corbel"/>
              </a:rPr>
              <a:t> period.</a:t>
            </a:r>
            <a:endParaRPr sz="2800" dirty="0">
              <a:latin typeface="Corbel"/>
              <a:cs typeface="Corbel"/>
            </a:endParaRPr>
          </a:p>
          <a:p>
            <a:pPr marL="355600" indent="-342900">
              <a:lnSpc>
                <a:spcPct val="100000"/>
              </a:lnSpc>
              <a:spcBef>
                <a:spcPts val="590"/>
              </a:spcBef>
              <a:buClr>
                <a:srgbClr val="8D1414"/>
              </a:buClr>
              <a:buSzPct val="145652"/>
              <a:buFont typeface="Arial"/>
              <a:buChar char="•"/>
              <a:tabLst>
                <a:tab pos="354965" algn="l"/>
                <a:tab pos="355600" algn="l"/>
              </a:tabLst>
            </a:pPr>
            <a:r>
              <a:rPr sz="2800" spc="10" dirty="0">
                <a:latin typeface="Corbel"/>
                <a:cs typeface="Corbel"/>
              </a:rPr>
              <a:t>Participate</a:t>
            </a:r>
            <a:r>
              <a:rPr sz="2800" spc="5" dirty="0">
                <a:latin typeface="Corbel"/>
                <a:cs typeface="Corbel"/>
              </a:rPr>
              <a:t> </a:t>
            </a:r>
            <a:r>
              <a:rPr sz="2800" spc="10" dirty="0">
                <a:latin typeface="Corbel"/>
                <a:cs typeface="Corbel"/>
              </a:rPr>
              <a:t>in</a:t>
            </a:r>
            <a:r>
              <a:rPr sz="2800" spc="-15" dirty="0">
                <a:latin typeface="Corbel"/>
                <a:cs typeface="Corbel"/>
              </a:rPr>
              <a:t> </a:t>
            </a:r>
            <a:r>
              <a:rPr sz="2800" spc="5" dirty="0">
                <a:latin typeface="Corbel"/>
                <a:cs typeface="Corbel"/>
              </a:rPr>
              <a:t>all</a:t>
            </a:r>
            <a:r>
              <a:rPr sz="2800" spc="-10" dirty="0">
                <a:latin typeface="Corbel"/>
                <a:cs typeface="Corbel"/>
              </a:rPr>
              <a:t> </a:t>
            </a:r>
            <a:r>
              <a:rPr sz="2800" spc="10" dirty="0">
                <a:latin typeface="Corbel"/>
                <a:cs typeface="Corbel"/>
              </a:rPr>
              <a:t>monthly</a:t>
            </a:r>
            <a:r>
              <a:rPr sz="2800" spc="-5" dirty="0">
                <a:latin typeface="Corbel"/>
                <a:cs typeface="Corbel"/>
              </a:rPr>
              <a:t> </a:t>
            </a:r>
            <a:r>
              <a:rPr sz="2800" spc="10" dirty="0">
                <a:latin typeface="Corbel"/>
                <a:cs typeface="Corbel"/>
              </a:rPr>
              <a:t>conference</a:t>
            </a:r>
            <a:r>
              <a:rPr sz="2800" spc="5" dirty="0">
                <a:latin typeface="Corbel"/>
                <a:cs typeface="Corbel"/>
              </a:rPr>
              <a:t> calls</a:t>
            </a:r>
            <a:r>
              <a:rPr sz="2800" spc="-15" dirty="0">
                <a:latin typeface="Corbel"/>
                <a:cs typeface="Corbel"/>
              </a:rPr>
              <a:t> </a:t>
            </a:r>
            <a:r>
              <a:rPr sz="2800" spc="5" dirty="0">
                <a:latin typeface="Corbel"/>
                <a:cs typeface="Corbel"/>
              </a:rPr>
              <a:t>or</a:t>
            </a:r>
            <a:r>
              <a:rPr sz="2800" spc="-10" dirty="0">
                <a:latin typeface="Corbel"/>
                <a:cs typeface="Corbel"/>
              </a:rPr>
              <a:t> </a:t>
            </a:r>
            <a:r>
              <a:rPr sz="2800" spc="10" dirty="0">
                <a:latin typeface="Corbel"/>
                <a:cs typeface="Corbel"/>
              </a:rPr>
              <a:t>meetings.</a:t>
            </a:r>
            <a:endParaRPr sz="2800" dirty="0">
              <a:latin typeface="Corbel"/>
              <a:cs typeface="Corbel"/>
            </a:endParaRPr>
          </a:p>
          <a:p>
            <a:pPr marL="355600" marR="5080" indent="-342900">
              <a:lnSpc>
                <a:spcPct val="101099"/>
              </a:lnSpc>
              <a:spcBef>
                <a:spcPts val="560"/>
              </a:spcBef>
              <a:buClr>
                <a:srgbClr val="8D1414"/>
              </a:buClr>
              <a:buSzPct val="145652"/>
              <a:buFont typeface="Arial"/>
              <a:buChar char="•"/>
              <a:tabLst>
                <a:tab pos="354965" algn="l"/>
                <a:tab pos="355600" algn="l"/>
              </a:tabLst>
            </a:pPr>
            <a:r>
              <a:rPr sz="2800" spc="10" dirty="0">
                <a:latin typeface="Corbel"/>
                <a:cs typeface="Corbel"/>
              </a:rPr>
              <a:t>In </a:t>
            </a:r>
            <a:r>
              <a:rPr sz="2800" spc="5" dirty="0">
                <a:latin typeface="Corbel"/>
                <a:cs typeface="Corbel"/>
              </a:rPr>
              <a:t>constructing the </a:t>
            </a:r>
            <a:r>
              <a:rPr sz="2800" spc="10" dirty="0">
                <a:latin typeface="Corbel"/>
                <a:cs typeface="Corbel"/>
              </a:rPr>
              <a:t>budget, figure </a:t>
            </a:r>
            <a:r>
              <a:rPr sz="2800" spc="5" dirty="0">
                <a:latin typeface="Corbel"/>
                <a:cs typeface="Corbel"/>
              </a:rPr>
              <a:t>in the cost for transportation, </a:t>
            </a:r>
            <a:r>
              <a:rPr sz="2800" spc="-450" dirty="0">
                <a:latin typeface="Corbel"/>
                <a:cs typeface="Corbel"/>
              </a:rPr>
              <a:t> </a:t>
            </a:r>
            <a:r>
              <a:rPr sz="2800" spc="10" dirty="0">
                <a:latin typeface="Corbel"/>
                <a:cs typeface="Corbel"/>
              </a:rPr>
              <a:t>meals, and </a:t>
            </a:r>
            <a:r>
              <a:rPr sz="2800" spc="5" dirty="0">
                <a:latin typeface="Corbel"/>
                <a:cs typeface="Corbel"/>
              </a:rPr>
              <a:t>possible </a:t>
            </a:r>
            <a:r>
              <a:rPr sz="2800" spc="10" dirty="0">
                <a:latin typeface="Corbel"/>
                <a:cs typeface="Corbel"/>
              </a:rPr>
              <a:t>overnight </a:t>
            </a:r>
            <a:r>
              <a:rPr sz="2800" spc="5" dirty="0">
                <a:latin typeface="Corbel"/>
                <a:cs typeface="Corbel"/>
              </a:rPr>
              <a:t>accommodations </a:t>
            </a:r>
            <a:r>
              <a:rPr sz="2800" spc="10" dirty="0">
                <a:latin typeface="Corbel"/>
                <a:cs typeface="Corbel"/>
              </a:rPr>
              <a:t>related </a:t>
            </a:r>
            <a:r>
              <a:rPr sz="2800" spc="5" dirty="0">
                <a:latin typeface="Corbel"/>
                <a:cs typeface="Corbel"/>
              </a:rPr>
              <a:t>to all </a:t>
            </a:r>
            <a:r>
              <a:rPr sz="2800" spc="10" dirty="0">
                <a:latin typeface="Corbel"/>
                <a:cs typeface="Corbel"/>
              </a:rPr>
              <a:t> </a:t>
            </a:r>
            <a:r>
              <a:rPr sz="2800" spc="5" dirty="0">
                <a:latin typeface="Corbel"/>
                <a:cs typeface="Corbel"/>
              </a:rPr>
              <a:t>Corporation</a:t>
            </a:r>
            <a:r>
              <a:rPr sz="2800" dirty="0">
                <a:latin typeface="Corbel"/>
                <a:cs typeface="Corbel"/>
              </a:rPr>
              <a:t> </a:t>
            </a:r>
            <a:r>
              <a:rPr sz="2800" spc="5" dirty="0">
                <a:latin typeface="Corbel"/>
                <a:cs typeface="Corbel"/>
              </a:rPr>
              <a:t>or</a:t>
            </a:r>
            <a:r>
              <a:rPr sz="2800" spc="-90" dirty="0">
                <a:latin typeface="Corbel"/>
                <a:cs typeface="Corbel"/>
              </a:rPr>
              <a:t> </a:t>
            </a:r>
            <a:r>
              <a:rPr sz="2800" spc="5" dirty="0">
                <a:latin typeface="Corbel"/>
                <a:cs typeface="Corbel"/>
              </a:rPr>
              <a:t>Commission</a:t>
            </a:r>
            <a:r>
              <a:rPr sz="2800" spc="-10" dirty="0">
                <a:latin typeface="Corbel"/>
                <a:cs typeface="Corbel"/>
              </a:rPr>
              <a:t> </a:t>
            </a:r>
            <a:r>
              <a:rPr sz="2800" spc="5" dirty="0">
                <a:latin typeface="Corbel"/>
                <a:cs typeface="Corbel"/>
              </a:rPr>
              <a:t>training</a:t>
            </a:r>
            <a:r>
              <a:rPr sz="2800" spc="-5" dirty="0">
                <a:latin typeface="Corbel"/>
                <a:cs typeface="Corbel"/>
              </a:rPr>
              <a:t> </a:t>
            </a:r>
            <a:r>
              <a:rPr sz="2800" dirty="0">
                <a:latin typeface="Corbel"/>
                <a:cs typeface="Corbel"/>
              </a:rPr>
              <a:t>sessions</a:t>
            </a:r>
            <a:r>
              <a:rPr sz="2300" dirty="0">
                <a:latin typeface="Corbel"/>
                <a:cs typeface="Corbel"/>
              </a:rPr>
              <a: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67186" y="295528"/>
            <a:ext cx="6864984" cy="1122680"/>
          </a:xfrm>
          <a:prstGeom prst="rect">
            <a:avLst/>
          </a:prstGeom>
        </p:spPr>
        <p:txBody>
          <a:bodyPr vert="horz" wrap="square" lIns="0" tIns="12700" rIns="0" bIns="0" rtlCol="0">
            <a:spAutoFit/>
          </a:bodyPr>
          <a:lstStyle/>
          <a:p>
            <a:pPr marL="1887220" marR="5080" indent="-1874520">
              <a:lnSpc>
                <a:spcPct val="100000"/>
              </a:lnSpc>
              <a:spcBef>
                <a:spcPts val="100"/>
              </a:spcBef>
            </a:pPr>
            <a:r>
              <a:rPr sz="3600" b="1" spc="-5" dirty="0">
                <a:solidFill>
                  <a:srgbClr val="2B8DAF"/>
                </a:solidFill>
                <a:latin typeface="Corbel"/>
                <a:cs typeface="Corbel"/>
              </a:rPr>
              <a:t>S</a:t>
            </a:r>
            <a:r>
              <a:rPr sz="3600" b="1" dirty="0">
                <a:solidFill>
                  <a:srgbClr val="2B8DAF"/>
                </a:solidFill>
                <a:latin typeface="Corbel"/>
                <a:cs typeface="Corbel"/>
              </a:rPr>
              <a:t>t</a:t>
            </a:r>
            <a:r>
              <a:rPr sz="3600" b="1" spc="-10" dirty="0">
                <a:solidFill>
                  <a:srgbClr val="2B8DAF"/>
                </a:solidFill>
                <a:latin typeface="Corbel"/>
                <a:cs typeface="Corbel"/>
              </a:rPr>
              <a:t>a</a:t>
            </a:r>
            <a:r>
              <a:rPr sz="3600" b="1" dirty="0">
                <a:solidFill>
                  <a:srgbClr val="2B8DAF"/>
                </a:solidFill>
                <a:latin typeface="Corbel"/>
                <a:cs typeface="Corbel"/>
              </a:rPr>
              <a:t>t</a:t>
            </a:r>
            <a:r>
              <a:rPr sz="3600" b="1" spc="-5" dirty="0">
                <a:solidFill>
                  <a:srgbClr val="2B8DAF"/>
                </a:solidFill>
                <a:latin typeface="Corbel"/>
                <a:cs typeface="Corbel"/>
              </a:rPr>
              <a:t>e</a:t>
            </a:r>
            <a:r>
              <a:rPr sz="3600" b="1" dirty="0">
                <a:solidFill>
                  <a:srgbClr val="2B8DAF"/>
                </a:solidFill>
                <a:latin typeface="Corbel"/>
                <a:cs typeface="Corbel"/>
              </a:rPr>
              <a:t>wi</a:t>
            </a:r>
            <a:r>
              <a:rPr sz="3600" b="1" spc="-10" dirty="0">
                <a:solidFill>
                  <a:srgbClr val="2B8DAF"/>
                </a:solidFill>
                <a:latin typeface="Corbel"/>
                <a:cs typeface="Corbel"/>
              </a:rPr>
              <a:t>d</a:t>
            </a:r>
            <a:r>
              <a:rPr sz="3600" b="1" dirty="0">
                <a:solidFill>
                  <a:srgbClr val="2B8DAF"/>
                </a:solidFill>
                <a:latin typeface="Corbel"/>
                <a:cs typeface="Corbel"/>
              </a:rPr>
              <a:t>e</a:t>
            </a:r>
            <a:r>
              <a:rPr sz="3600" b="1" spc="-135" dirty="0">
                <a:solidFill>
                  <a:srgbClr val="2B8DAF"/>
                </a:solidFill>
                <a:latin typeface="Corbel"/>
                <a:cs typeface="Corbel"/>
              </a:rPr>
              <a:t> </a:t>
            </a:r>
            <a:r>
              <a:rPr sz="3600" b="1" spc="-5" dirty="0">
                <a:solidFill>
                  <a:srgbClr val="2B8DAF"/>
                </a:solidFill>
                <a:latin typeface="Corbel"/>
                <a:cs typeface="Corbel"/>
              </a:rPr>
              <a:t>Co</a:t>
            </a:r>
            <a:r>
              <a:rPr sz="3600" b="1" dirty="0">
                <a:solidFill>
                  <a:srgbClr val="2B8DAF"/>
                </a:solidFill>
                <a:latin typeface="Corbel"/>
                <a:cs typeface="Corbel"/>
              </a:rPr>
              <a:t>rps</a:t>
            </a:r>
            <a:r>
              <a:rPr sz="3600" b="1" spc="-15" dirty="0">
                <a:solidFill>
                  <a:srgbClr val="2B8DAF"/>
                </a:solidFill>
                <a:latin typeface="Corbel"/>
                <a:cs typeface="Corbel"/>
              </a:rPr>
              <a:t> </a:t>
            </a:r>
            <a:r>
              <a:rPr sz="3600" b="1" dirty="0">
                <a:solidFill>
                  <a:srgbClr val="2B8DAF"/>
                </a:solidFill>
                <a:latin typeface="Corbel"/>
                <a:cs typeface="Corbel"/>
              </a:rPr>
              <a:t>Me</a:t>
            </a:r>
            <a:r>
              <a:rPr sz="3600" b="1" spc="5" dirty="0">
                <a:solidFill>
                  <a:srgbClr val="2B8DAF"/>
                </a:solidFill>
                <a:latin typeface="Corbel"/>
                <a:cs typeface="Corbel"/>
              </a:rPr>
              <a:t>m</a:t>
            </a:r>
            <a:r>
              <a:rPr sz="3600" b="1" spc="-5" dirty="0">
                <a:solidFill>
                  <a:srgbClr val="2B8DAF"/>
                </a:solidFill>
                <a:latin typeface="Corbel"/>
                <a:cs typeface="Corbel"/>
              </a:rPr>
              <a:t>be</a:t>
            </a:r>
            <a:r>
              <a:rPr sz="3600" b="1" dirty="0">
                <a:solidFill>
                  <a:srgbClr val="2B8DAF"/>
                </a:solidFill>
                <a:latin typeface="Corbel"/>
                <a:cs typeface="Corbel"/>
              </a:rPr>
              <a:t>r</a:t>
            </a:r>
            <a:r>
              <a:rPr sz="3600" b="1" spc="-265" dirty="0">
                <a:solidFill>
                  <a:srgbClr val="2B8DAF"/>
                </a:solidFill>
                <a:latin typeface="Corbel"/>
                <a:cs typeface="Corbel"/>
              </a:rPr>
              <a:t> </a:t>
            </a:r>
            <a:r>
              <a:rPr sz="3600" b="1" spc="-229" dirty="0">
                <a:solidFill>
                  <a:srgbClr val="2B8DAF"/>
                </a:solidFill>
                <a:latin typeface="Corbel"/>
                <a:cs typeface="Corbel"/>
              </a:rPr>
              <a:t>T</a:t>
            </a:r>
            <a:r>
              <a:rPr sz="3600" b="1" dirty="0">
                <a:solidFill>
                  <a:srgbClr val="2B8DAF"/>
                </a:solidFill>
                <a:latin typeface="Corbel"/>
                <a:cs typeface="Corbel"/>
              </a:rPr>
              <a:t>r</a:t>
            </a:r>
            <a:r>
              <a:rPr sz="3600" b="1" spc="-5" dirty="0">
                <a:solidFill>
                  <a:srgbClr val="2B8DAF"/>
                </a:solidFill>
                <a:latin typeface="Corbel"/>
                <a:cs typeface="Corbel"/>
              </a:rPr>
              <a:t>a</a:t>
            </a:r>
            <a:r>
              <a:rPr sz="3600" b="1" spc="5" dirty="0">
                <a:solidFill>
                  <a:srgbClr val="2B8DAF"/>
                </a:solidFill>
                <a:latin typeface="Corbel"/>
                <a:cs typeface="Corbel"/>
              </a:rPr>
              <a:t>i</a:t>
            </a:r>
            <a:r>
              <a:rPr sz="3600" b="1" spc="-5" dirty="0">
                <a:solidFill>
                  <a:srgbClr val="2B8DAF"/>
                </a:solidFill>
                <a:latin typeface="Corbel"/>
                <a:cs typeface="Corbel"/>
              </a:rPr>
              <a:t>n</a:t>
            </a:r>
            <a:r>
              <a:rPr sz="3600" b="1" spc="5" dirty="0">
                <a:solidFill>
                  <a:srgbClr val="2B8DAF"/>
                </a:solidFill>
                <a:latin typeface="Corbel"/>
                <a:cs typeface="Corbel"/>
              </a:rPr>
              <a:t>i</a:t>
            </a:r>
            <a:r>
              <a:rPr sz="3600" b="1" spc="-5" dirty="0">
                <a:solidFill>
                  <a:srgbClr val="2B8DAF"/>
                </a:solidFill>
                <a:latin typeface="Corbel"/>
                <a:cs typeface="Corbel"/>
              </a:rPr>
              <a:t>n</a:t>
            </a:r>
            <a:r>
              <a:rPr sz="3600" b="1" dirty="0">
                <a:solidFill>
                  <a:srgbClr val="2B8DAF"/>
                </a:solidFill>
                <a:latin typeface="Corbel"/>
                <a:cs typeface="Corbel"/>
              </a:rPr>
              <a:t>gs  </a:t>
            </a:r>
            <a:r>
              <a:rPr sz="3600" b="1" spc="-5" dirty="0">
                <a:solidFill>
                  <a:srgbClr val="2B8DAF"/>
                </a:solidFill>
                <a:latin typeface="Corbel"/>
                <a:cs typeface="Corbel"/>
              </a:rPr>
              <a:t>and</a:t>
            </a:r>
            <a:r>
              <a:rPr sz="3600" b="1" dirty="0">
                <a:solidFill>
                  <a:srgbClr val="2B8DAF"/>
                </a:solidFill>
                <a:latin typeface="Corbel"/>
                <a:cs typeface="Corbel"/>
              </a:rPr>
              <a:t> </a:t>
            </a:r>
            <a:r>
              <a:rPr sz="3600" b="1" spc="-5" dirty="0">
                <a:solidFill>
                  <a:srgbClr val="2B8DAF"/>
                </a:solidFill>
                <a:latin typeface="Corbel"/>
                <a:cs typeface="Corbel"/>
              </a:rPr>
              <a:t>Events</a:t>
            </a:r>
            <a:endParaRPr sz="3600" dirty="0">
              <a:latin typeface="Corbel"/>
              <a:cs typeface="Corbel"/>
            </a:endParaRPr>
          </a:p>
        </p:txBody>
      </p:sp>
      <p:sp>
        <p:nvSpPr>
          <p:cNvPr id="3" name="object 3"/>
          <p:cNvSpPr txBox="1"/>
          <p:nvPr/>
        </p:nvSpPr>
        <p:spPr>
          <a:xfrm>
            <a:off x="304800" y="1851151"/>
            <a:ext cx="8610599" cy="3014287"/>
          </a:xfrm>
          <a:prstGeom prst="rect">
            <a:avLst/>
          </a:prstGeom>
        </p:spPr>
        <p:txBody>
          <a:bodyPr vert="horz" wrap="square" lIns="0" tIns="13335" rIns="0" bIns="0" rtlCol="0">
            <a:spAutoFit/>
          </a:bodyPr>
          <a:lstStyle/>
          <a:p>
            <a:pPr marL="12065" marR="5080">
              <a:lnSpc>
                <a:spcPct val="100000"/>
              </a:lnSpc>
              <a:spcBef>
                <a:spcPts val="105"/>
              </a:spcBef>
              <a:buClr>
                <a:srgbClr val="8D1414"/>
              </a:buClr>
              <a:buSzPct val="145312"/>
              <a:tabLst>
                <a:tab pos="299720" algn="l"/>
              </a:tabLst>
            </a:pPr>
            <a:r>
              <a:rPr sz="3200" dirty="0">
                <a:latin typeface="Corbel"/>
                <a:cs typeface="Corbel"/>
              </a:rPr>
              <a:t>All</a:t>
            </a:r>
            <a:r>
              <a:rPr sz="3200" spc="-30" dirty="0">
                <a:latin typeface="Corbel"/>
                <a:cs typeface="Corbel"/>
              </a:rPr>
              <a:t> </a:t>
            </a:r>
            <a:r>
              <a:rPr sz="3200" spc="-5" dirty="0">
                <a:latin typeface="Corbel"/>
                <a:cs typeface="Corbel"/>
              </a:rPr>
              <a:t>corps</a:t>
            </a:r>
            <a:r>
              <a:rPr sz="3200" dirty="0">
                <a:latin typeface="Corbel"/>
                <a:cs typeface="Corbel"/>
              </a:rPr>
              <a:t> members</a:t>
            </a:r>
            <a:r>
              <a:rPr sz="3200" spc="-25" dirty="0">
                <a:latin typeface="Corbel"/>
                <a:cs typeface="Corbel"/>
              </a:rPr>
              <a:t> </a:t>
            </a:r>
            <a:r>
              <a:rPr sz="3200" dirty="0">
                <a:latin typeface="Corbel"/>
                <a:cs typeface="Corbel"/>
              </a:rPr>
              <a:t>and</a:t>
            </a:r>
            <a:r>
              <a:rPr sz="3200" spc="-20" dirty="0">
                <a:latin typeface="Corbel"/>
                <a:cs typeface="Corbel"/>
              </a:rPr>
              <a:t> </a:t>
            </a:r>
            <a:r>
              <a:rPr sz="3200" spc="-5" dirty="0">
                <a:latin typeface="Corbel"/>
                <a:cs typeface="Corbel"/>
              </a:rPr>
              <a:t>project</a:t>
            </a:r>
            <a:r>
              <a:rPr sz="3200" spc="-10" dirty="0">
                <a:latin typeface="Corbel"/>
                <a:cs typeface="Corbel"/>
              </a:rPr>
              <a:t> </a:t>
            </a:r>
            <a:r>
              <a:rPr sz="3200" dirty="0">
                <a:latin typeface="Corbel"/>
                <a:cs typeface="Corbel"/>
              </a:rPr>
              <a:t>directors</a:t>
            </a:r>
            <a:r>
              <a:rPr sz="3200" spc="-15" dirty="0">
                <a:latin typeface="Corbel"/>
                <a:cs typeface="Corbel"/>
              </a:rPr>
              <a:t> </a:t>
            </a:r>
            <a:r>
              <a:rPr sz="3200" spc="-5" dirty="0">
                <a:latin typeface="Corbel"/>
                <a:cs typeface="Corbel"/>
              </a:rPr>
              <a:t>are </a:t>
            </a:r>
            <a:r>
              <a:rPr sz="3200" spc="-625" dirty="0">
                <a:latin typeface="Corbel"/>
                <a:cs typeface="Corbel"/>
              </a:rPr>
              <a:t> </a:t>
            </a:r>
            <a:r>
              <a:rPr sz="3200" b="1" dirty="0">
                <a:latin typeface="Corbel"/>
                <a:cs typeface="Corbel"/>
              </a:rPr>
              <a:t>required </a:t>
            </a:r>
            <a:r>
              <a:rPr sz="3200" dirty="0">
                <a:latin typeface="Corbel"/>
                <a:cs typeface="Corbel"/>
              </a:rPr>
              <a:t>to attend the following </a:t>
            </a:r>
            <a:r>
              <a:rPr sz="3200" spc="5" dirty="0">
                <a:latin typeface="Corbel"/>
                <a:cs typeface="Corbel"/>
              </a:rPr>
              <a:t> </a:t>
            </a:r>
            <a:r>
              <a:rPr sz="3200" spc="-5" dirty="0">
                <a:latin typeface="Corbel"/>
                <a:cs typeface="Corbel"/>
              </a:rPr>
              <a:t>trainings/events:</a:t>
            </a:r>
            <a:endParaRPr sz="3200" dirty="0">
              <a:latin typeface="Corbel"/>
              <a:cs typeface="Corbel"/>
            </a:endParaRPr>
          </a:p>
          <a:p>
            <a:pPr marL="756285" lvl="1" indent="-287020">
              <a:lnSpc>
                <a:spcPct val="100000"/>
              </a:lnSpc>
              <a:spcBef>
                <a:spcPts val="1365"/>
              </a:spcBef>
              <a:buClr>
                <a:srgbClr val="8D1414"/>
              </a:buClr>
              <a:buSzPct val="145312"/>
              <a:buFont typeface="Arial"/>
              <a:buChar char="•"/>
              <a:tabLst>
                <a:tab pos="756920" algn="l"/>
                <a:tab pos="5963285" algn="l"/>
              </a:tabLst>
            </a:pPr>
            <a:r>
              <a:rPr sz="3200" b="1" spc="-5" dirty="0">
                <a:latin typeface="Corbel"/>
                <a:cs typeface="Corbel"/>
              </a:rPr>
              <a:t>AmeriCorps</a:t>
            </a:r>
            <a:r>
              <a:rPr sz="3200" b="1" spc="15" dirty="0">
                <a:latin typeface="Corbel"/>
                <a:cs typeface="Corbel"/>
              </a:rPr>
              <a:t> </a:t>
            </a:r>
            <a:r>
              <a:rPr sz="3200" b="1" dirty="0">
                <a:latin typeface="Corbel"/>
                <a:cs typeface="Corbel"/>
              </a:rPr>
              <a:t>Launch</a:t>
            </a:r>
            <a:r>
              <a:rPr sz="3200" b="1" spc="-10" dirty="0">
                <a:latin typeface="Corbel"/>
                <a:cs typeface="Corbel"/>
              </a:rPr>
              <a:t> </a:t>
            </a:r>
            <a:r>
              <a:rPr sz="3200" dirty="0">
                <a:latin typeface="Corbel"/>
                <a:cs typeface="Corbel"/>
              </a:rPr>
              <a:t>–</a:t>
            </a:r>
            <a:r>
              <a:rPr sz="3200" spc="-114" dirty="0">
                <a:latin typeface="Corbel"/>
                <a:cs typeface="Corbel"/>
              </a:rPr>
              <a:t> </a:t>
            </a:r>
            <a:r>
              <a:rPr sz="3200" spc="-5" dirty="0">
                <a:latin typeface="Corbel"/>
                <a:cs typeface="Corbel"/>
              </a:rPr>
              <a:t>October	</a:t>
            </a:r>
            <a:endParaRPr sz="3200" dirty="0">
              <a:latin typeface="Corbel"/>
              <a:cs typeface="Corbel"/>
            </a:endParaRPr>
          </a:p>
          <a:p>
            <a:pPr marL="756285" marR="325120" lvl="1" indent="-287020">
              <a:lnSpc>
                <a:spcPct val="100000"/>
              </a:lnSpc>
              <a:spcBef>
                <a:spcPts val="1370"/>
              </a:spcBef>
              <a:buClr>
                <a:srgbClr val="8D1414"/>
              </a:buClr>
              <a:buSzPct val="145312"/>
              <a:buFont typeface="Arial"/>
              <a:buChar char="•"/>
              <a:tabLst>
                <a:tab pos="756920" algn="l"/>
              </a:tabLst>
            </a:pPr>
            <a:r>
              <a:rPr sz="3200" b="1" spc="-5" dirty="0">
                <a:latin typeface="Corbel"/>
                <a:cs typeface="Corbel"/>
              </a:rPr>
              <a:t>E</a:t>
            </a:r>
            <a:r>
              <a:rPr sz="3200" b="1" dirty="0">
                <a:latin typeface="Corbel"/>
                <a:cs typeface="Corbel"/>
              </a:rPr>
              <a:t>n</a:t>
            </a:r>
            <a:r>
              <a:rPr sz="3200" b="1" spc="-5" dirty="0">
                <a:latin typeface="Corbel"/>
                <a:cs typeface="Corbel"/>
              </a:rPr>
              <a:t>d</a:t>
            </a:r>
            <a:r>
              <a:rPr sz="3200" b="1" dirty="0">
                <a:latin typeface="Corbel"/>
                <a:cs typeface="Corbel"/>
              </a:rPr>
              <a:t>-</a:t>
            </a:r>
            <a:r>
              <a:rPr sz="3200" b="1" spc="-5" dirty="0">
                <a:latin typeface="Corbel"/>
                <a:cs typeface="Corbel"/>
              </a:rPr>
              <a:t>o</a:t>
            </a:r>
            <a:r>
              <a:rPr sz="3200" b="1" dirty="0">
                <a:latin typeface="Corbel"/>
                <a:cs typeface="Corbel"/>
              </a:rPr>
              <a:t>f-t</a:t>
            </a:r>
            <a:r>
              <a:rPr sz="3200" b="1" spc="-5" dirty="0">
                <a:latin typeface="Corbel"/>
                <a:cs typeface="Corbel"/>
              </a:rPr>
              <a:t>he</a:t>
            </a:r>
            <a:r>
              <a:rPr sz="3200" b="1" dirty="0">
                <a:latin typeface="Corbel"/>
                <a:cs typeface="Corbel"/>
              </a:rPr>
              <a:t>-</a:t>
            </a:r>
            <a:r>
              <a:rPr sz="3200" b="1" spc="-265" dirty="0">
                <a:latin typeface="Corbel"/>
                <a:cs typeface="Corbel"/>
              </a:rPr>
              <a:t>Y</a:t>
            </a:r>
            <a:r>
              <a:rPr sz="3200" b="1" spc="-15" dirty="0">
                <a:latin typeface="Corbel"/>
                <a:cs typeface="Corbel"/>
              </a:rPr>
              <a:t>e</a:t>
            </a:r>
            <a:r>
              <a:rPr sz="3200" b="1" dirty="0">
                <a:latin typeface="Corbel"/>
                <a:cs typeface="Corbel"/>
              </a:rPr>
              <a:t>ar</a:t>
            </a:r>
            <a:r>
              <a:rPr sz="3200" b="1" spc="-265" dirty="0">
                <a:latin typeface="Corbel"/>
                <a:cs typeface="Corbel"/>
              </a:rPr>
              <a:t> </a:t>
            </a:r>
            <a:r>
              <a:rPr sz="3200" b="1" spc="-210" dirty="0">
                <a:latin typeface="Corbel"/>
                <a:cs typeface="Corbel"/>
              </a:rPr>
              <a:t>T</a:t>
            </a:r>
            <a:r>
              <a:rPr sz="3200" b="1" spc="-5" dirty="0">
                <a:latin typeface="Corbel"/>
                <a:cs typeface="Corbel"/>
              </a:rPr>
              <a:t>r</a:t>
            </a:r>
            <a:r>
              <a:rPr sz="3200" b="1" dirty="0">
                <a:latin typeface="Corbel"/>
                <a:cs typeface="Corbel"/>
              </a:rPr>
              <a:t>ain</a:t>
            </a:r>
            <a:r>
              <a:rPr sz="3200" b="1" spc="-5" dirty="0">
                <a:latin typeface="Corbel"/>
                <a:cs typeface="Corbel"/>
              </a:rPr>
              <a:t>i</a:t>
            </a:r>
            <a:r>
              <a:rPr sz="3200" b="1" dirty="0">
                <a:latin typeface="Corbel"/>
                <a:cs typeface="Corbel"/>
              </a:rPr>
              <a:t>ng</a:t>
            </a:r>
            <a:r>
              <a:rPr sz="3200" b="1" spc="-25" dirty="0">
                <a:latin typeface="Corbel"/>
                <a:cs typeface="Corbel"/>
              </a:rPr>
              <a:t> </a:t>
            </a:r>
            <a:r>
              <a:rPr sz="3200" dirty="0">
                <a:latin typeface="Corbel"/>
                <a:cs typeface="Corbel"/>
              </a:rPr>
              <a:t>–</a:t>
            </a:r>
            <a:r>
              <a:rPr sz="3200" spc="-15" dirty="0">
                <a:latin typeface="Corbel"/>
                <a:cs typeface="Corbel"/>
              </a:rPr>
              <a:t> </a:t>
            </a:r>
            <a:r>
              <a:rPr sz="3200" spc="-10" dirty="0">
                <a:latin typeface="Corbel"/>
                <a:cs typeface="Corbel"/>
              </a:rPr>
              <a:t>M</a:t>
            </a:r>
            <a:r>
              <a:rPr sz="3200" dirty="0">
                <a:latin typeface="Corbel"/>
                <a:cs typeface="Corbel"/>
              </a:rPr>
              <a:t>ay</a:t>
            </a:r>
            <a:r>
              <a:rPr sz="3200" spc="-15" dirty="0">
                <a:latin typeface="Corbel"/>
                <a:cs typeface="Corbel"/>
              </a:rPr>
              <a:t> </a:t>
            </a:r>
            <a:r>
              <a:rPr sz="3200" spc="-5" dirty="0">
                <a:latin typeface="Corbel"/>
                <a:cs typeface="Corbel"/>
              </a:rPr>
              <a:t>o</a:t>
            </a:r>
            <a:r>
              <a:rPr sz="3200" dirty="0">
                <a:latin typeface="Corbel"/>
                <a:cs typeface="Corbel"/>
              </a:rPr>
              <a:t>r</a:t>
            </a:r>
            <a:r>
              <a:rPr sz="3200" spc="-50" dirty="0">
                <a:latin typeface="Corbel"/>
                <a:cs typeface="Corbel"/>
              </a:rPr>
              <a:t> </a:t>
            </a:r>
            <a:r>
              <a:rPr sz="3200" dirty="0">
                <a:latin typeface="Corbel"/>
                <a:cs typeface="Corbel"/>
              </a:rPr>
              <a:t>J</a:t>
            </a:r>
            <a:r>
              <a:rPr sz="3200" spc="-5" dirty="0">
                <a:latin typeface="Corbel"/>
                <a:cs typeface="Corbel"/>
              </a:rPr>
              <a:t>u</a:t>
            </a:r>
            <a:r>
              <a:rPr sz="3200" dirty="0">
                <a:latin typeface="Corbel"/>
                <a:cs typeface="Corbel"/>
              </a:rPr>
              <a:t>ne </a:t>
            </a:r>
          </a:p>
          <a:p>
            <a:pPr marL="756285" lvl="1" indent="-287020">
              <a:lnSpc>
                <a:spcPct val="100000"/>
              </a:lnSpc>
              <a:spcBef>
                <a:spcPts val="1365"/>
              </a:spcBef>
              <a:buClr>
                <a:srgbClr val="8D1414"/>
              </a:buClr>
              <a:buSzPct val="145312"/>
              <a:buFont typeface="Arial"/>
              <a:buChar char="•"/>
              <a:tabLst>
                <a:tab pos="756920" algn="l"/>
                <a:tab pos="5028565" algn="l"/>
              </a:tabLst>
            </a:pPr>
            <a:r>
              <a:rPr sz="3200" spc="-5" dirty="0">
                <a:latin typeface="Corbel"/>
                <a:cs typeface="Corbel"/>
              </a:rPr>
              <a:t>O</a:t>
            </a:r>
            <a:r>
              <a:rPr sz="3200" dirty="0">
                <a:latin typeface="Corbel"/>
                <a:cs typeface="Corbel"/>
              </a:rPr>
              <a:t>t</a:t>
            </a:r>
            <a:r>
              <a:rPr sz="3200" spc="-5" dirty="0">
                <a:latin typeface="Corbel"/>
                <a:cs typeface="Corbel"/>
              </a:rPr>
              <a:t>h</a:t>
            </a:r>
            <a:r>
              <a:rPr sz="3200" dirty="0">
                <a:latin typeface="Corbel"/>
                <a:cs typeface="Corbel"/>
              </a:rPr>
              <a:t>er</a:t>
            </a:r>
            <a:r>
              <a:rPr sz="3200" spc="-25" dirty="0">
                <a:latin typeface="Corbel"/>
                <a:cs typeface="Corbel"/>
              </a:rPr>
              <a:t> </a:t>
            </a:r>
            <a:r>
              <a:rPr sz="3200" dirty="0">
                <a:latin typeface="Corbel"/>
                <a:cs typeface="Corbel"/>
              </a:rPr>
              <a:t>stat</a:t>
            </a:r>
            <a:r>
              <a:rPr sz="3200" spc="-5" dirty="0">
                <a:latin typeface="Corbel"/>
                <a:cs typeface="Corbel"/>
              </a:rPr>
              <a:t>ew</a:t>
            </a:r>
            <a:r>
              <a:rPr sz="3200" dirty="0">
                <a:latin typeface="Corbel"/>
                <a:cs typeface="Corbel"/>
              </a:rPr>
              <a:t>i</a:t>
            </a:r>
            <a:r>
              <a:rPr sz="3200" spc="-5" dirty="0">
                <a:latin typeface="Corbel"/>
                <a:cs typeface="Corbel"/>
              </a:rPr>
              <a:t>d</a:t>
            </a:r>
            <a:r>
              <a:rPr sz="3200" dirty="0">
                <a:latin typeface="Corbel"/>
                <a:cs typeface="Corbel"/>
              </a:rPr>
              <a:t>e</a:t>
            </a:r>
            <a:r>
              <a:rPr sz="3200" spc="-20" dirty="0">
                <a:latin typeface="Corbel"/>
                <a:cs typeface="Corbel"/>
              </a:rPr>
              <a:t> </a:t>
            </a:r>
            <a:r>
              <a:rPr sz="3200" dirty="0">
                <a:latin typeface="Corbel"/>
                <a:cs typeface="Corbel"/>
              </a:rPr>
              <a:t>t</a:t>
            </a:r>
            <a:r>
              <a:rPr sz="3200" spc="-10" dirty="0">
                <a:latin typeface="Corbel"/>
                <a:cs typeface="Corbel"/>
              </a:rPr>
              <a:t>r</a:t>
            </a:r>
            <a:r>
              <a:rPr sz="3200" dirty="0">
                <a:latin typeface="Corbel"/>
                <a:cs typeface="Corbel"/>
              </a:rPr>
              <a:t>ai</a:t>
            </a:r>
            <a:r>
              <a:rPr sz="3200" spc="-10" dirty="0">
                <a:latin typeface="Corbel"/>
                <a:cs typeface="Corbel"/>
              </a:rPr>
              <a:t>n</a:t>
            </a:r>
            <a:r>
              <a:rPr sz="3200" dirty="0">
                <a:latin typeface="Corbel"/>
                <a:cs typeface="Corbel"/>
              </a:rPr>
              <a:t>i</a:t>
            </a:r>
            <a:r>
              <a:rPr sz="3200" spc="-10" dirty="0">
                <a:latin typeface="Corbel"/>
                <a:cs typeface="Corbel"/>
              </a:rPr>
              <a:t>n</a:t>
            </a:r>
            <a:r>
              <a:rPr sz="3200" dirty="0">
                <a:latin typeface="Corbel"/>
                <a:cs typeface="Corbel"/>
              </a:rPr>
              <a:t>g	i</a:t>
            </a:r>
            <a:r>
              <a:rPr sz="3200" spc="5" dirty="0">
                <a:latin typeface="Corbel"/>
                <a:cs typeface="Corbel"/>
              </a:rPr>
              <a:t>.</a:t>
            </a:r>
            <a:r>
              <a:rPr sz="3200" dirty="0">
                <a:latin typeface="Corbel"/>
                <a:cs typeface="Corbel"/>
              </a:rPr>
              <a:t>e</a:t>
            </a:r>
            <a:r>
              <a:rPr sz="3200" spc="5" dirty="0">
                <a:latin typeface="Corbel"/>
                <a:cs typeface="Corbel"/>
              </a:rPr>
              <a:t>.</a:t>
            </a:r>
            <a:r>
              <a:rPr sz="3200" dirty="0">
                <a:latin typeface="Corbel"/>
                <a:cs typeface="Corbel"/>
              </a:rPr>
              <a:t>,</a:t>
            </a:r>
            <a:r>
              <a:rPr sz="3200" spc="-145" dirty="0">
                <a:latin typeface="Corbel"/>
                <a:cs typeface="Corbel"/>
              </a:rPr>
              <a:t> </a:t>
            </a:r>
            <a:r>
              <a:rPr sz="3200" spc="-5" dirty="0">
                <a:latin typeface="Corbel"/>
                <a:cs typeface="Corbel"/>
              </a:rPr>
              <a:t>C</a:t>
            </a:r>
            <a:r>
              <a:rPr sz="3200" dirty="0">
                <a:latin typeface="Corbel"/>
                <a:cs typeface="Corbel"/>
              </a:rPr>
              <a:t>a</a:t>
            </a:r>
            <a:r>
              <a:rPr sz="3200" spc="-5" dirty="0">
                <a:latin typeface="Corbel"/>
                <a:cs typeface="Corbel"/>
              </a:rPr>
              <a:t>r</a:t>
            </a:r>
            <a:r>
              <a:rPr sz="3200" dirty="0">
                <a:latin typeface="Corbel"/>
                <a:cs typeface="Corbel"/>
              </a:rPr>
              <a:t>eer</a:t>
            </a:r>
            <a:r>
              <a:rPr sz="3200" spc="-15" dirty="0">
                <a:latin typeface="Corbel"/>
                <a:cs typeface="Corbel"/>
              </a:rPr>
              <a:t> </a:t>
            </a:r>
            <a:r>
              <a:rPr sz="3200" spc="-5" dirty="0">
                <a:latin typeface="Corbel"/>
                <a:cs typeface="Corbel"/>
              </a:rPr>
              <a:t>D</a:t>
            </a:r>
            <a:r>
              <a:rPr sz="3200" dirty="0">
                <a:latin typeface="Corbel"/>
                <a:cs typeface="Corbel"/>
              </a:rPr>
              <a:t>ay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2400" y="214313"/>
            <a:ext cx="7162800" cy="1222375"/>
          </a:xfrm>
        </p:spPr>
        <p:txBody>
          <a:bodyPr>
            <a:normAutofit fontScale="90000"/>
          </a:bodyPr>
          <a:lstStyle/>
          <a:p>
            <a:r>
              <a:rPr lang="en-US" dirty="0"/>
              <a:t>This Formula NOFO will fund the following types of grants:</a:t>
            </a:r>
            <a:br>
              <a:rPr lang="en-US" dirty="0"/>
            </a:br>
            <a:endParaRPr lang="en-US" dirty="0"/>
          </a:p>
        </p:txBody>
      </p:sp>
      <p:sp>
        <p:nvSpPr>
          <p:cNvPr id="3" name="Content Placeholder 2"/>
          <p:cNvSpPr>
            <a:spLocks noGrp="1"/>
          </p:cNvSpPr>
          <p:nvPr>
            <p:ph idx="4294967295"/>
          </p:nvPr>
        </p:nvSpPr>
        <p:spPr>
          <a:xfrm>
            <a:off x="228600" y="1143000"/>
            <a:ext cx="8229600" cy="4267200"/>
          </a:xfrm>
        </p:spPr>
        <p:txBody>
          <a:bodyPr>
            <a:normAutofit fontScale="92500" lnSpcReduction="20000"/>
          </a:bodyPr>
          <a:lstStyle/>
          <a:p>
            <a:pPr marL="0" indent="0">
              <a:buNone/>
            </a:pPr>
            <a:endParaRPr lang="en-US" dirty="0"/>
          </a:p>
          <a:p>
            <a:r>
              <a:rPr lang="en-US" b="1" dirty="0"/>
              <a:t>PLANNING GRANTS</a:t>
            </a:r>
            <a:r>
              <a:rPr lang="en-US" dirty="0"/>
              <a:t>:  Planning Grants are available to agencies that are new to AmeriCorps.  It provides funds </a:t>
            </a:r>
            <a:r>
              <a:rPr lang="en-US" b="1" dirty="0"/>
              <a:t>for one year </a:t>
            </a:r>
            <a:r>
              <a:rPr lang="en-US" dirty="0"/>
              <a:t>of planning and development of an infrastructure and application for an operating grant in the next program cycle.  Planning grants do not include funds or slots for AmeriCorps members.  </a:t>
            </a:r>
          </a:p>
          <a:p>
            <a:r>
              <a:rPr lang="en-US" b="1" dirty="0"/>
              <a:t>OPERATING GRANTS</a:t>
            </a:r>
            <a:r>
              <a:rPr lang="en-US" dirty="0"/>
              <a:t>: Operating Grant funds are Cost Reimbursement Grants or Formula-Fixed Grants.</a:t>
            </a:r>
            <a:br>
              <a:rPr lang="en-US" dirty="0"/>
            </a:br>
            <a:endParaRPr lang="en-US" dirty="0"/>
          </a:p>
          <a:p>
            <a:pPr lvl="1"/>
            <a:r>
              <a:rPr lang="en-US" b="1" dirty="0"/>
              <a:t>Cost Reimbursement</a:t>
            </a:r>
            <a:r>
              <a:rPr lang="en-US" dirty="0"/>
              <a:t> grants are available for programs that are currently in their third year of a three-year AmeriCorps program cycle. Operating grants are also available to applicants that have a current or prior planning grant.  Funds are used for program operations and the living costs of a cadre of AmeriCorps members who will perform service.</a:t>
            </a:r>
          </a:p>
          <a:p>
            <a:pPr lvl="1"/>
            <a:r>
              <a:rPr lang="en-US" dirty="0"/>
              <a:t> </a:t>
            </a:r>
          </a:p>
          <a:p>
            <a:pPr lvl="1"/>
            <a:r>
              <a:rPr lang="en-US" b="1" dirty="0"/>
              <a:t>Formula-Fixed </a:t>
            </a:r>
            <a:r>
              <a:rPr lang="en-US" dirty="0"/>
              <a:t>grants are operating grants that have completed one full three-year cycle of an operating grant. Formula Fixed grantees do not have to demonstrate a budget and match.  However, in order to successfully operate the program, the applicant will need to provide additional resources.  </a:t>
            </a:r>
          </a:p>
          <a:p>
            <a:endParaRPr lang="en-US" dirty="0"/>
          </a:p>
        </p:txBody>
      </p:sp>
    </p:spTree>
    <p:extLst>
      <p:ext uri="{BB962C8B-B14F-4D97-AF65-F5344CB8AC3E}">
        <p14:creationId xmlns:p14="http://schemas.microsoft.com/office/powerpoint/2010/main" val="3587576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53919" y="638428"/>
            <a:ext cx="4229100" cy="1122680"/>
          </a:xfrm>
          <a:prstGeom prst="rect">
            <a:avLst/>
          </a:prstGeom>
        </p:spPr>
        <p:txBody>
          <a:bodyPr vert="horz" wrap="square" lIns="0" tIns="12700" rIns="0" bIns="0" rtlCol="0">
            <a:spAutoFit/>
          </a:bodyPr>
          <a:lstStyle/>
          <a:p>
            <a:pPr marL="1155700" marR="5080" indent="-1143000">
              <a:lnSpc>
                <a:spcPct val="100000"/>
              </a:lnSpc>
              <a:spcBef>
                <a:spcPts val="100"/>
              </a:spcBef>
            </a:pPr>
            <a:r>
              <a:rPr sz="3600" spc="5" dirty="0">
                <a:solidFill>
                  <a:srgbClr val="2B8DAF"/>
                </a:solidFill>
              </a:rPr>
              <a:t>A</a:t>
            </a:r>
            <a:r>
              <a:rPr sz="3600" dirty="0">
                <a:solidFill>
                  <a:srgbClr val="2B8DAF"/>
                </a:solidFill>
              </a:rPr>
              <a:t>dditio</a:t>
            </a:r>
            <a:r>
              <a:rPr sz="3600" spc="-5" dirty="0">
                <a:solidFill>
                  <a:srgbClr val="2B8DAF"/>
                </a:solidFill>
              </a:rPr>
              <a:t>n</a:t>
            </a:r>
            <a:r>
              <a:rPr sz="3600" dirty="0">
                <a:solidFill>
                  <a:srgbClr val="2B8DAF"/>
                </a:solidFill>
              </a:rPr>
              <a:t>al</a:t>
            </a:r>
            <a:r>
              <a:rPr sz="3600" spc="-170" dirty="0">
                <a:solidFill>
                  <a:srgbClr val="2B8DAF"/>
                </a:solidFill>
              </a:rPr>
              <a:t> </a:t>
            </a:r>
            <a:r>
              <a:rPr sz="3600" spc="5" dirty="0">
                <a:solidFill>
                  <a:srgbClr val="2B8DAF"/>
                </a:solidFill>
              </a:rPr>
              <a:t>A</a:t>
            </a:r>
            <a:r>
              <a:rPr sz="3600" spc="-5" dirty="0">
                <a:solidFill>
                  <a:srgbClr val="2B8DAF"/>
                </a:solidFill>
              </a:rPr>
              <a:t>pp</a:t>
            </a:r>
            <a:r>
              <a:rPr sz="3600" dirty="0">
                <a:solidFill>
                  <a:srgbClr val="2B8DAF"/>
                </a:solidFill>
              </a:rPr>
              <a:t>li</a:t>
            </a:r>
            <a:r>
              <a:rPr sz="3600" spc="5" dirty="0">
                <a:solidFill>
                  <a:srgbClr val="2B8DAF"/>
                </a:solidFill>
              </a:rPr>
              <a:t>c</a:t>
            </a:r>
            <a:r>
              <a:rPr sz="3600" dirty="0">
                <a:solidFill>
                  <a:srgbClr val="2B8DAF"/>
                </a:solidFill>
              </a:rPr>
              <a:t>a</a:t>
            </a:r>
            <a:r>
              <a:rPr sz="3600" spc="-5" dirty="0">
                <a:solidFill>
                  <a:srgbClr val="2B8DAF"/>
                </a:solidFill>
              </a:rPr>
              <a:t>t</a:t>
            </a:r>
            <a:r>
              <a:rPr sz="3600" dirty="0">
                <a:solidFill>
                  <a:srgbClr val="2B8DAF"/>
                </a:solidFill>
              </a:rPr>
              <a:t>ion  </a:t>
            </a:r>
            <a:r>
              <a:rPr sz="3600" spc="-15" dirty="0">
                <a:solidFill>
                  <a:srgbClr val="2B8DAF"/>
                </a:solidFill>
              </a:rPr>
              <a:t>Resources</a:t>
            </a:r>
            <a:endParaRPr sz="3600" dirty="0"/>
          </a:p>
        </p:txBody>
      </p:sp>
      <p:sp>
        <p:nvSpPr>
          <p:cNvPr id="3" name="object 3"/>
          <p:cNvSpPr txBox="1"/>
          <p:nvPr/>
        </p:nvSpPr>
        <p:spPr>
          <a:xfrm>
            <a:off x="762000" y="1762758"/>
            <a:ext cx="7860029" cy="1841530"/>
          </a:xfrm>
          <a:prstGeom prst="rect">
            <a:avLst/>
          </a:prstGeom>
        </p:spPr>
        <p:txBody>
          <a:bodyPr vert="horz" wrap="square" lIns="0" tIns="12700" rIns="0" bIns="0" rtlCol="0">
            <a:spAutoFit/>
          </a:bodyPr>
          <a:lstStyle/>
          <a:p>
            <a:pPr marL="299085" marR="184150" indent="-287020">
              <a:lnSpc>
                <a:spcPct val="100000"/>
              </a:lnSpc>
              <a:spcBef>
                <a:spcPts val="100"/>
              </a:spcBef>
              <a:buClr>
                <a:srgbClr val="8D1414"/>
              </a:buClr>
              <a:buSzPct val="145238"/>
              <a:buFont typeface="Arial"/>
              <a:buChar char="•"/>
              <a:tabLst>
                <a:tab pos="299720" algn="l"/>
              </a:tabLst>
            </a:pPr>
            <a:r>
              <a:rPr sz="2100" spc="-5" dirty="0">
                <a:latin typeface="Corbel"/>
                <a:cs typeface="Corbel"/>
              </a:rPr>
              <a:t>Please consult the </a:t>
            </a:r>
            <a:r>
              <a:rPr lang="en-US" sz="2100" spc="-5" dirty="0">
                <a:latin typeface="Corbel"/>
                <a:cs typeface="Corbel"/>
              </a:rPr>
              <a:t>AmeriCorps.gov </a:t>
            </a:r>
            <a:r>
              <a:rPr sz="2100" spc="-5" dirty="0">
                <a:latin typeface="Corbel"/>
                <a:cs typeface="Corbel"/>
              </a:rPr>
              <a:t> web</a:t>
            </a:r>
            <a:r>
              <a:rPr sz="2100" dirty="0">
                <a:latin typeface="Corbel"/>
                <a:cs typeface="Corbel"/>
              </a:rPr>
              <a:t>site </a:t>
            </a:r>
            <a:r>
              <a:rPr sz="2100" spc="-5" dirty="0">
                <a:latin typeface="Corbel"/>
                <a:cs typeface="Corbel"/>
              </a:rPr>
              <a:t>for</a:t>
            </a:r>
            <a:r>
              <a:rPr lang="en-US" sz="2100" spc="-5" dirty="0">
                <a:latin typeface="Corbel"/>
                <a:cs typeface="Corbel"/>
              </a:rPr>
              <a:t> </a:t>
            </a:r>
            <a:r>
              <a:rPr lang="en-US" sz="2100" spc="-15" dirty="0">
                <a:latin typeface="Corbel"/>
                <a:cs typeface="Corbel"/>
              </a:rPr>
              <a:t>t</a:t>
            </a:r>
            <a:r>
              <a:rPr sz="2100" spc="-15" dirty="0">
                <a:latin typeface="Corbel"/>
                <a:cs typeface="Corbel"/>
              </a:rPr>
              <a:t>utorials, </a:t>
            </a:r>
            <a:r>
              <a:rPr lang="en-US" sz="2100" spc="-5" dirty="0">
                <a:latin typeface="Corbel"/>
                <a:cs typeface="Corbel"/>
              </a:rPr>
              <a:t>e</a:t>
            </a:r>
            <a:r>
              <a:rPr sz="2100" spc="-5" dirty="0">
                <a:latin typeface="Corbel"/>
                <a:cs typeface="Corbel"/>
              </a:rPr>
              <a:t>vidence </a:t>
            </a:r>
            <a:r>
              <a:rPr lang="en-US" sz="2100" spc="-5" dirty="0">
                <a:latin typeface="Corbel"/>
                <a:cs typeface="Corbel"/>
              </a:rPr>
              <a:t>c</a:t>
            </a:r>
            <a:r>
              <a:rPr sz="2100" spc="-5" dirty="0">
                <a:latin typeface="Corbel"/>
                <a:cs typeface="Corbel"/>
              </a:rPr>
              <a:t>hecklist, </a:t>
            </a:r>
            <a:r>
              <a:rPr lang="en-US" sz="2100" spc="-5" dirty="0">
                <a:latin typeface="Corbel"/>
                <a:cs typeface="Corbel"/>
              </a:rPr>
              <a:t>l</a:t>
            </a:r>
            <a:r>
              <a:rPr sz="2100" spc="-5" dirty="0">
                <a:latin typeface="Corbel"/>
                <a:cs typeface="Corbel"/>
              </a:rPr>
              <a:t>ogic </a:t>
            </a:r>
            <a:r>
              <a:rPr sz="2100" spc="-409" dirty="0">
                <a:latin typeface="Corbel"/>
                <a:cs typeface="Corbel"/>
              </a:rPr>
              <a:t> </a:t>
            </a:r>
            <a:r>
              <a:rPr lang="en-US" sz="2100" spc="-5" dirty="0">
                <a:latin typeface="Corbel"/>
                <a:cs typeface="Corbel"/>
              </a:rPr>
              <a:t>m</a:t>
            </a:r>
            <a:r>
              <a:rPr sz="2100" spc="-5" dirty="0">
                <a:latin typeface="Corbel"/>
                <a:cs typeface="Corbel"/>
              </a:rPr>
              <a:t>odel Instructions, </a:t>
            </a:r>
            <a:r>
              <a:rPr lang="en-US" sz="2100" spc="-5" dirty="0">
                <a:latin typeface="Corbel"/>
                <a:cs typeface="Corbel"/>
              </a:rPr>
              <a:t>f</a:t>
            </a:r>
            <a:r>
              <a:rPr sz="2100" spc="-5" dirty="0">
                <a:latin typeface="Corbel"/>
                <a:cs typeface="Corbel"/>
              </a:rPr>
              <a:t>requently </a:t>
            </a:r>
            <a:r>
              <a:rPr lang="en-US" sz="2100" spc="-10" dirty="0">
                <a:latin typeface="Corbel"/>
                <a:cs typeface="Corbel"/>
              </a:rPr>
              <a:t>a</a:t>
            </a:r>
            <a:r>
              <a:rPr sz="2100" spc="-10" dirty="0">
                <a:latin typeface="Corbel"/>
                <a:cs typeface="Corbel"/>
              </a:rPr>
              <a:t>sked </a:t>
            </a:r>
            <a:r>
              <a:rPr lang="en-US" sz="2100" spc="-5" dirty="0">
                <a:latin typeface="Corbel"/>
                <a:cs typeface="Corbel"/>
              </a:rPr>
              <a:t>q</a:t>
            </a:r>
            <a:r>
              <a:rPr sz="2100" spc="-5" dirty="0">
                <a:latin typeface="Corbel"/>
                <a:cs typeface="Corbel"/>
              </a:rPr>
              <a:t>uestions, AmeriCorps </a:t>
            </a:r>
            <a:r>
              <a:rPr sz="2100" dirty="0">
                <a:latin typeface="Corbel"/>
                <a:cs typeface="Corbel"/>
              </a:rPr>
              <a:t> </a:t>
            </a:r>
            <a:r>
              <a:rPr sz="2100" spc="-30" dirty="0">
                <a:latin typeface="Corbel"/>
                <a:cs typeface="Corbel"/>
              </a:rPr>
              <a:t>Terms</a:t>
            </a:r>
            <a:r>
              <a:rPr sz="2100" spc="-5" dirty="0">
                <a:latin typeface="Corbel"/>
                <a:cs typeface="Corbel"/>
              </a:rPr>
              <a:t> and</a:t>
            </a:r>
            <a:r>
              <a:rPr sz="2100" spc="-85" dirty="0">
                <a:latin typeface="Corbel"/>
                <a:cs typeface="Corbel"/>
              </a:rPr>
              <a:t> </a:t>
            </a:r>
            <a:r>
              <a:rPr sz="2100" spc="-5" dirty="0">
                <a:latin typeface="Corbel"/>
                <a:cs typeface="Corbel"/>
              </a:rPr>
              <a:t>Conditions</a:t>
            </a:r>
            <a:r>
              <a:rPr sz="2100" spc="25" dirty="0">
                <a:latin typeface="Corbel"/>
                <a:cs typeface="Corbel"/>
              </a:rPr>
              <a:t> </a:t>
            </a:r>
            <a:r>
              <a:rPr sz="2100" spc="-5" dirty="0">
                <a:latin typeface="Corbel"/>
                <a:cs typeface="Corbel"/>
              </a:rPr>
              <a:t>and</a:t>
            </a:r>
            <a:r>
              <a:rPr sz="2100" dirty="0">
                <a:latin typeface="Corbel"/>
                <a:cs typeface="Corbel"/>
              </a:rPr>
              <a:t> </a:t>
            </a:r>
            <a:r>
              <a:rPr sz="2100" spc="-5" dirty="0">
                <a:latin typeface="Corbel"/>
                <a:cs typeface="Corbel"/>
              </a:rPr>
              <a:t>other</a:t>
            </a:r>
            <a:r>
              <a:rPr sz="2100" dirty="0">
                <a:latin typeface="Corbel"/>
                <a:cs typeface="Corbel"/>
              </a:rPr>
              <a:t> resources.</a:t>
            </a:r>
            <a:endParaRPr lang="en-US" sz="2100" dirty="0">
              <a:latin typeface="Corbel"/>
              <a:cs typeface="Corbel"/>
            </a:endParaRPr>
          </a:p>
          <a:p>
            <a:pPr marL="299085" marR="184150" indent="-287020">
              <a:lnSpc>
                <a:spcPct val="100000"/>
              </a:lnSpc>
              <a:spcBef>
                <a:spcPts val="100"/>
              </a:spcBef>
              <a:buClr>
                <a:srgbClr val="8D1414"/>
              </a:buClr>
              <a:buSzPct val="145238"/>
              <a:buFont typeface="Arial"/>
              <a:buChar char="•"/>
              <a:tabLst>
                <a:tab pos="299720" algn="l"/>
              </a:tabLst>
            </a:pPr>
            <a:endParaRPr lang="en-US" sz="2100" dirty="0">
              <a:latin typeface="Corbel"/>
              <a:cs typeface="Corbel"/>
            </a:endParaRPr>
          </a:p>
          <a:p>
            <a:pPr marL="299085" indent="-287020">
              <a:lnSpc>
                <a:spcPct val="100000"/>
              </a:lnSpc>
              <a:spcBef>
                <a:spcPts val="1190"/>
              </a:spcBef>
              <a:buClr>
                <a:srgbClr val="8D1414"/>
              </a:buClr>
              <a:buSzPct val="143750"/>
              <a:buFont typeface="Arial"/>
              <a:buChar char="•"/>
              <a:tabLst>
                <a:tab pos="299720" algn="l"/>
              </a:tabLst>
            </a:pPr>
            <a:r>
              <a:rPr sz="2400" spc="-5" dirty="0">
                <a:latin typeface="Corbel"/>
                <a:cs typeface="Corbel"/>
              </a:rPr>
              <a:t>The </a:t>
            </a:r>
            <a:r>
              <a:rPr sz="2400" dirty="0">
                <a:latin typeface="Corbel"/>
                <a:cs typeface="Corbel"/>
              </a:rPr>
              <a:t>full</a:t>
            </a:r>
            <a:r>
              <a:rPr sz="2400" spc="-5" dirty="0">
                <a:latin typeface="Corbel"/>
                <a:cs typeface="Corbel"/>
              </a:rPr>
              <a:t> </a:t>
            </a:r>
            <a:r>
              <a:rPr sz="2400" spc="-10" dirty="0">
                <a:latin typeface="Corbel"/>
                <a:cs typeface="Corbel"/>
              </a:rPr>
              <a:t>Regulations</a:t>
            </a:r>
            <a:r>
              <a:rPr sz="2400" spc="25" dirty="0">
                <a:latin typeface="Corbel"/>
                <a:cs typeface="Corbel"/>
              </a:rPr>
              <a:t> </a:t>
            </a:r>
            <a:r>
              <a:rPr sz="2400" dirty="0">
                <a:latin typeface="Corbel"/>
                <a:cs typeface="Corbel"/>
              </a:rPr>
              <a:t>are</a:t>
            </a:r>
            <a:r>
              <a:rPr sz="2400" spc="-10" dirty="0">
                <a:latin typeface="Corbel"/>
                <a:cs typeface="Corbel"/>
              </a:rPr>
              <a:t> </a:t>
            </a:r>
            <a:r>
              <a:rPr sz="2400" spc="-5" dirty="0">
                <a:latin typeface="Corbel"/>
                <a:cs typeface="Corbel"/>
              </a:rPr>
              <a:t>available</a:t>
            </a:r>
            <a:r>
              <a:rPr sz="2400" spc="40" dirty="0">
                <a:latin typeface="Corbel"/>
                <a:cs typeface="Corbel"/>
              </a:rPr>
              <a:t> </a:t>
            </a:r>
            <a:r>
              <a:rPr sz="2400" spc="-10" dirty="0">
                <a:latin typeface="Corbel"/>
                <a:cs typeface="Corbel"/>
              </a:rPr>
              <a:t>online</a:t>
            </a:r>
            <a:r>
              <a:rPr sz="2400" spc="15" dirty="0">
                <a:latin typeface="Corbel"/>
                <a:cs typeface="Corbel"/>
              </a:rPr>
              <a:t> </a:t>
            </a:r>
            <a:r>
              <a:rPr sz="2400" dirty="0">
                <a:latin typeface="Corbel"/>
                <a:cs typeface="Corbel"/>
              </a:rPr>
              <a:t>at</a:t>
            </a:r>
            <a:r>
              <a:rPr sz="2400" spc="10" dirty="0">
                <a:solidFill>
                  <a:srgbClr val="E36315"/>
                </a:solidFill>
                <a:latin typeface="Corbel"/>
                <a:cs typeface="Corbel"/>
              </a:rPr>
              <a:t> </a:t>
            </a:r>
            <a:r>
              <a:rPr sz="2400" u="heavy" spc="-20" dirty="0">
                <a:solidFill>
                  <a:srgbClr val="E36315"/>
                </a:solidFill>
                <a:uFill>
                  <a:solidFill>
                    <a:srgbClr val="E36315"/>
                  </a:solidFill>
                </a:uFill>
                <a:latin typeface="Corbel"/>
                <a:cs typeface="Corbel"/>
                <a:hlinkClick r:id="rId3"/>
              </a:rPr>
              <a:t>www.ecfr.gov</a:t>
            </a:r>
            <a:endParaRPr sz="2400" dirty="0">
              <a:latin typeface="Corbel"/>
              <a:cs typeface="Corbe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05000" y="381000"/>
            <a:ext cx="5557520" cy="635000"/>
          </a:xfrm>
          <a:prstGeom prst="rect">
            <a:avLst/>
          </a:prstGeom>
        </p:spPr>
        <p:txBody>
          <a:bodyPr vert="horz" wrap="square" lIns="0" tIns="12065" rIns="0" bIns="0" rtlCol="0">
            <a:spAutoFit/>
          </a:bodyPr>
          <a:lstStyle/>
          <a:p>
            <a:pPr marL="12700">
              <a:lnSpc>
                <a:spcPct val="100000"/>
              </a:lnSpc>
              <a:spcBef>
                <a:spcPts val="95"/>
              </a:spcBef>
            </a:pPr>
            <a:r>
              <a:rPr spc="-45" dirty="0">
                <a:solidFill>
                  <a:srgbClr val="000000"/>
                </a:solidFill>
              </a:rPr>
              <a:t>CONTACT</a:t>
            </a:r>
            <a:r>
              <a:rPr spc="20" dirty="0">
                <a:solidFill>
                  <a:srgbClr val="000000"/>
                </a:solidFill>
              </a:rPr>
              <a:t> </a:t>
            </a:r>
            <a:r>
              <a:rPr spc="-30" dirty="0">
                <a:solidFill>
                  <a:srgbClr val="000000"/>
                </a:solidFill>
              </a:rPr>
              <a:t>INFORMATION</a:t>
            </a:r>
          </a:p>
        </p:txBody>
      </p:sp>
      <p:sp>
        <p:nvSpPr>
          <p:cNvPr id="12" name="object 12"/>
          <p:cNvSpPr txBox="1"/>
          <p:nvPr/>
        </p:nvSpPr>
        <p:spPr>
          <a:xfrm>
            <a:off x="1371600" y="1143000"/>
            <a:ext cx="5262245" cy="2030730"/>
          </a:xfrm>
          <a:prstGeom prst="rect">
            <a:avLst/>
          </a:prstGeom>
        </p:spPr>
        <p:txBody>
          <a:bodyPr vert="horz" wrap="square" lIns="0" tIns="23495" rIns="0" bIns="0" rtlCol="0">
            <a:spAutoFit/>
          </a:bodyPr>
          <a:lstStyle/>
          <a:p>
            <a:pPr marL="12700" marR="5080" algn="ctr">
              <a:lnSpc>
                <a:spcPts val="2260"/>
              </a:lnSpc>
              <a:spcBef>
                <a:spcPts val="185"/>
              </a:spcBef>
            </a:pPr>
            <a:r>
              <a:rPr sz="1900" spc="-10" dirty="0">
                <a:latin typeface="Corbel"/>
                <a:cs typeface="Corbel"/>
              </a:rPr>
              <a:t>N</a:t>
            </a:r>
            <a:r>
              <a:rPr sz="1900" spc="-5" dirty="0">
                <a:latin typeface="Corbel"/>
                <a:cs typeface="Corbel"/>
              </a:rPr>
              <a:t>J</a:t>
            </a:r>
            <a:r>
              <a:rPr sz="1900" spc="-85" dirty="0">
                <a:latin typeface="Corbel"/>
                <a:cs typeface="Corbel"/>
              </a:rPr>
              <a:t> </a:t>
            </a:r>
            <a:r>
              <a:rPr sz="1900" spc="-10" dirty="0">
                <a:latin typeface="Corbel"/>
                <a:cs typeface="Corbel"/>
              </a:rPr>
              <a:t>Co</a:t>
            </a:r>
            <a:r>
              <a:rPr sz="1900" spc="-5" dirty="0">
                <a:latin typeface="Corbel"/>
                <a:cs typeface="Corbel"/>
              </a:rPr>
              <a:t>mmissi</a:t>
            </a:r>
            <a:r>
              <a:rPr sz="1900" spc="-10" dirty="0">
                <a:latin typeface="Corbel"/>
                <a:cs typeface="Corbel"/>
              </a:rPr>
              <a:t>o</a:t>
            </a:r>
            <a:r>
              <a:rPr sz="1900" spc="-5" dirty="0">
                <a:latin typeface="Corbel"/>
                <a:cs typeface="Corbel"/>
              </a:rPr>
              <a:t>n </a:t>
            </a:r>
            <a:r>
              <a:rPr sz="1900" spc="-10" dirty="0">
                <a:latin typeface="Corbel"/>
                <a:cs typeface="Corbel"/>
              </a:rPr>
              <a:t>o</a:t>
            </a:r>
            <a:r>
              <a:rPr sz="1900" spc="-5" dirty="0">
                <a:latin typeface="Corbel"/>
                <a:cs typeface="Corbel"/>
              </a:rPr>
              <a:t>n </a:t>
            </a:r>
            <a:r>
              <a:rPr sz="1900" spc="-10" dirty="0">
                <a:latin typeface="Corbel"/>
                <a:cs typeface="Corbel"/>
              </a:rPr>
              <a:t>Na</a:t>
            </a:r>
            <a:r>
              <a:rPr sz="1900" spc="-5" dirty="0">
                <a:latin typeface="Corbel"/>
                <a:cs typeface="Corbel"/>
              </a:rPr>
              <a:t>ti</a:t>
            </a:r>
            <a:r>
              <a:rPr sz="1900" spc="-10" dirty="0">
                <a:latin typeface="Corbel"/>
                <a:cs typeface="Corbel"/>
              </a:rPr>
              <a:t>on</a:t>
            </a:r>
            <a:r>
              <a:rPr sz="1900" spc="-15" dirty="0">
                <a:latin typeface="Corbel"/>
                <a:cs typeface="Corbel"/>
              </a:rPr>
              <a:t>a</a:t>
            </a:r>
            <a:r>
              <a:rPr sz="1900" spc="-5" dirty="0">
                <a:latin typeface="Corbel"/>
                <a:cs typeface="Corbel"/>
              </a:rPr>
              <a:t>l</a:t>
            </a:r>
            <a:r>
              <a:rPr sz="1900" spc="5" dirty="0">
                <a:latin typeface="Corbel"/>
                <a:cs typeface="Corbel"/>
              </a:rPr>
              <a:t> </a:t>
            </a:r>
            <a:r>
              <a:rPr sz="1900" spc="-10" dirty="0">
                <a:latin typeface="Corbel"/>
                <a:cs typeface="Corbel"/>
              </a:rPr>
              <a:t>an</a:t>
            </a:r>
            <a:r>
              <a:rPr sz="1900" spc="-5" dirty="0">
                <a:latin typeface="Corbel"/>
                <a:cs typeface="Corbel"/>
              </a:rPr>
              <a:t>d</a:t>
            </a:r>
            <a:r>
              <a:rPr sz="1900" spc="-90" dirty="0">
                <a:latin typeface="Corbel"/>
                <a:cs typeface="Corbel"/>
              </a:rPr>
              <a:t> </a:t>
            </a:r>
            <a:r>
              <a:rPr sz="1900" spc="-10" dirty="0">
                <a:latin typeface="Corbel"/>
                <a:cs typeface="Corbel"/>
              </a:rPr>
              <a:t>Co</a:t>
            </a:r>
            <a:r>
              <a:rPr sz="1900" spc="-5" dirty="0">
                <a:latin typeface="Corbel"/>
                <a:cs typeface="Corbel"/>
              </a:rPr>
              <a:t>mmu</a:t>
            </a:r>
            <a:r>
              <a:rPr sz="1900" spc="-10" dirty="0">
                <a:latin typeface="Corbel"/>
                <a:cs typeface="Corbel"/>
              </a:rPr>
              <a:t>n</a:t>
            </a:r>
            <a:r>
              <a:rPr sz="1900" spc="-5" dirty="0">
                <a:latin typeface="Corbel"/>
                <a:cs typeface="Corbel"/>
              </a:rPr>
              <a:t>ity</a:t>
            </a:r>
            <a:r>
              <a:rPr sz="1900" spc="-20" dirty="0">
                <a:latin typeface="Corbel"/>
                <a:cs typeface="Corbel"/>
              </a:rPr>
              <a:t> </a:t>
            </a:r>
            <a:r>
              <a:rPr sz="1900" spc="-10" dirty="0">
                <a:latin typeface="Corbel"/>
                <a:cs typeface="Corbel"/>
              </a:rPr>
              <a:t>S</a:t>
            </a:r>
            <a:r>
              <a:rPr sz="1900" spc="-5" dirty="0">
                <a:latin typeface="Corbel"/>
                <a:cs typeface="Corbel"/>
              </a:rPr>
              <a:t>ervi</a:t>
            </a:r>
            <a:r>
              <a:rPr sz="1900" spc="-10" dirty="0">
                <a:latin typeface="Corbel"/>
                <a:cs typeface="Corbel"/>
              </a:rPr>
              <a:t>c</a:t>
            </a:r>
            <a:r>
              <a:rPr sz="1900" spc="-5" dirty="0">
                <a:latin typeface="Corbel"/>
                <a:cs typeface="Corbel"/>
              </a:rPr>
              <a:t>es  NJ Department</a:t>
            </a:r>
            <a:r>
              <a:rPr sz="1900" spc="15" dirty="0">
                <a:latin typeface="Corbel"/>
                <a:cs typeface="Corbel"/>
              </a:rPr>
              <a:t> </a:t>
            </a:r>
            <a:r>
              <a:rPr sz="1900" spc="-5" dirty="0">
                <a:latin typeface="Corbel"/>
                <a:cs typeface="Corbel"/>
              </a:rPr>
              <a:t>of</a:t>
            </a:r>
            <a:r>
              <a:rPr sz="1900" spc="-50" dirty="0">
                <a:latin typeface="Corbel"/>
                <a:cs typeface="Corbel"/>
              </a:rPr>
              <a:t> </a:t>
            </a:r>
            <a:r>
              <a:rPr sz="1900" spc="-5" dirty="0">
                <a:latin typeface="Corbel"/>
                <a:cs typeface="Corbel"/>
              </a:rPr>
              <a:t>State</a:t>
            </a:r>
            <a:endParaRPr sz="1900" dirty="0">
              <a:latin typeface="Corbel"/>
              <a:cs typeface="Corbel"/>
            </a:endParaRPr>
          </a:p>
          <a:p>
            <a:pPr marL="1155065" marR="1099820" algn="ctr">
              <a:lnSpc>
                <a:spcPts val="2240"/>
              </a:lnSpc>
              <a:spcBef>
                <a:spcPts val="10"/>
              </a:spcBef>
            </a:pPr>
            <a:r>
              <a:rPr sz="1900" spc="-5" dirty="0">
                <a:latin typeface="Corbel"/>
                <a:cs typeface="Corbel"/>
              </a:rPr>
              <a:t>33</a:t>
            </a:r>
            <a:r>
              <a:rPr sz="1900" spc="-20" dirty="0">
                <a:latin typeface="Corbel"/>
                <a:cs typeface="Corbel"/>
              </a:rPr>
              <a:t> </a:t>
            </a:r>
            <a:r>
              <a:rPr sz="1900" spc="-5" dirty="0">
                <a:latin typeface="Corbel"/>
                <a:cs typeface="Corbel"/>
              </a:rPr>
              <a:t>west</a:t>
            </a:r>
            <a:r>
              <a:rPr sz="1900" spc="-55" dirty="0">
                <a:latin typeface="Corbel"/>
                <a:cs typeface="Corbel"/>
              </a:rPr>
              <a:t> </a:t>
            </a:r>
            <a:r>
              <a:rPr sz="1900" spc="-5" dirty="0">
                <a:latin typeface="Corbel"/>
                <a:cs typeface="Corbel"/>
              </a:rPr>
              <a:t>State</a:t>
            </a:r>
            <a:r>
              <a:rPr sz="1900" spc="-55" dirty="0">
                <a:latin typeface="Corbel"/>
                <a:cs typeface="Corbel"/>
              </a:rPr>
              <a:t> </a:t>
            </a:r>
            <a:r>
              <a:rPr sz="1900" spc="-5" dirty="0">
                <a:latin typeface="Corbel"/>
                <a:cs typeface="Corbel"/>
              </a:rPr>
              <a:t>Street, 4th</a:t>
            </a:r>
            <a:r>
              <a:rPr sz="1900" dirty="0">
                <a:latin typeface="Corbel"/>
                <a:cs typeface="Corbel"/>
              </a:rPr>
              <a:t> </a:t>
            </a:r>
            <a:r>
              <a:rPr sz="1900" spc="-5" dirty="0">
                <a:latin typeface="Corbel"/>
                <a:cs typeface="Corbel"/>
              </a:rPr>
              <a:t>Floor </a:t>
            </a:r>
            <a:r>
              <a:rPr sz="1900" spc="-365" dirty="0">
                <a:latin typeface="Corbel"/>
                <a:cs typeface="Corbel"/>
              </a:rPr>
              <a:t> </a:t>
            </a:r>
            <a:r>
              <a:rPr sz="1900" spc="-10" dirty="0">
                <a:latin typeface="Corbel"/>
                <a:cs typeface="Corbel"/>
              </a:rPr>
              <a:t>PO </a:t>
            </a:r>
            <a:r>
              <a:rPr sz="1900" spc="-5" dirty="0">
                <a:latin typeface="Corbel"/>
                <a:cs typeface="Corbel"/>
              </a:rPr>
              <a:t>Box</a:t>
            </a:r>
            <a:r>
              <a:rPr sz="1900" spc="-10" dirty="0">
                <a:latin typeface="Corbel"/>
                <a:cs typeface="Corbel"/>
              </a:rPr>
              <a:t> </a:t>
            </a:r>
            <a:r>
              <a:rPr sz="1900" spc="-5" dirty="0">
                <a:latin typeface="Corbel"/>
                <a:cs typeface="Corbel"/>
              </a:rPr>
              <a:t>456</a:t>
            </a:r>
            <a:endParaRPr sz="1900" dirty="0">
              <a:latin typeface="Corbel"/>
              <a:cs typeface="Corbel"/>
            </a:endParaRPr>
          </a:p>
          <a:p>
            <a:pPr marL="31750" algn="ctr">
              <a:lnSpc>
                <a:spcPts val="2190"/>
              </a:lnSpc>
            </a:pPr>
            <a:r>
              <a:rPr sz="1900" spc="-20" dirty="0">
                <a:latin typeface="Corbel"/>
                <a:cs typeface="Corbel"/>
              </a:rPr>
              <a:t>Trenton,</a:t>
            </a:r>
            <a:r>
              <a:rPr sz="1900" spc="-5" dirty="0">
                <a:latin typeface="Corbel"/>
                <a:cs typeface="Corbel"/>
              </a:rPr>
              <a:t> NJ</a:t>
            </a:r>
            <a:r>
              <a:rPr sz="1900" spc="-10" dirty="0">
                <a:latin typeface="Corbel"/>
                <a:cs typeface="Corbel"/>
              </a:rPr>
              <a:t> </a:t>
            </a:r>
            <a:r>
              <a:rPr sz="1900" spc="-15" dirty="0">
                <a:latin typeface="Corbel"/>
                <a:cs typeface="Corbel"/>
              </a:rPr>
              <a:t>08625-0456</a:t>
            </a:r>
          </a:p>
          <a:p>
            <a:pPr>
              <a:lnSpc>
                <a:spcPct val="100000"/>
              </a:lnSpc>
              <a:spcBef>
                <a:spcPts val="20"/>
              </a:spcBef>
            </a:pPr>
            <a:endParaRPr sz="1800" dirty="0">
              <a:latin typeface="Corbel"/>
              <a:cs typeface="Corbel"/>
            </a:endParaRPr>
          </a:p>
          <a:p>
            <a:pPr marR="86995" algn="ctr">
              <a:lnSpc>
                <a:spcPct val="100000"/>
              </a:lnSpc>
            </a:pPr>
            <a:r>
              <a:rPr lang="en-US" sz="1900" u="heavy" spc="-5" dirty="0">
                <a:solidFill>
                  <a:srgbClr val="E36315"/>
                </a:solidFill>
                <a:uFill>
                  <a:solidFill>
                    <a:srgbClr val="E36315"/>
                  </a:solidFill>
                </a:uFill>
                <a:latin typeface="Corbel"/>
                <a:cs typeface="Corbel"/>
                <a:hlinkClick r:id="rId3"/>
              </a:rPr>
              <a:t>AmeriCorps.NJ@sos.nj.gov</a:t>
            </a:r>
            <a:endParaRPr sz="1900" dirty="0">
              <a:latin typeface="Corbel"/>
              <a:cs typeface="Corbe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87338"/>
            <a:ext cx="8763000" cy="1312862"/>
          </a:xfrm>
        </p:spPr>
        <p:txBody>
          <a:bodyPr>
            <a:normAutofit fontScale="90000"/>
          </a:bodyPr>
          <a:lstStyle/>
          <a:p>
            <a:r>
              <a:rPr lang="en-US" sz="3200" b="1" dirty="0"/>
              <a:t>Applicants must read the following corresponding sections to the type of program they are submitting:</a:t>
            </a:r>
            <a:r>
              <a:rPr lang="en-US" sz="3200" dirty="0"/>
              <a:t/>
            </a:r>
            <a:br>
              <a:rPr lang="en-US" sz="3200" dirty="0"/>
            </a:br>
            <a:endParaRPr lang="en-US" sz="3200" dirty="0"/>
          </a:p>
        </p:txBody>
      </p:sp>
      <p:graphicFrame>
        <p:nvGraphicFramePr>
          <p:cNvPr id="4" name="Content Placeholder 3"/>
          <p:cNvGraphicFramePr>
            <a:graphicFrameLocks noGrp="1"/>
          </p:cNvGraphicFramePr>
          <p:nvPr>
            <p:ph idx="4294967295"/>
          </p:nvPr>
        </p:nvGraphicFramePr>
        <p:xfrm>
          <a:off x="0" y="1219200"/>
          <a:ext cx="8686800" cy="5078860"/>
        </p:xfrm>
        <a:graphic>
          <a:graphicData uri="http://schemas.openxmlformats.org/drawingml/2006/table">
            <a:tbl>
              <a:tblPr firstRow="1" firstCol="1" bandRow="1">
                <a:tableStyleId>{5C22544A-7EE6-4342-B048-85BDC9FD1C3A}</a:tableStyleId>
              </a:tblPr>
              <a:tblGrid>
                <a:gridCol w="5486400">
                  <a:extLst>
                    <a:ext uri="{9D8B030D-6E8A-4147-A177-3AD203B41FA5}">
                      <a16:colId xmlns:a16="http://schemas.microsoft.com/office/drawing/2014/main" val="1311722438"/>
                    </a:ext>
                  </a:extLst>
                </a:gridCol>
                <a:gridCol w="1295400">
                  <a:extLst>
                    <a:ext uri="{9D8B030D-6E8A-4147-A177-3AD203B41FA5}">
                      <a16:colId xmlns:a16="http://schemas.microsoft.com/office/drawing/2014/main" val="1919084898"/>
                    </a:ext>
                  </a:extLst>
                </a:gridCol>
                <a:gridCol w="1905000">
                  <a:extLst>
                    <a:ext uri="{9D8B030D-6E8A-4147-A177-3AD203B41FA5}">
                      <a16:colId xmlns:a16="http://schemas.microsoft.com/office/drawing/2014/main" val="976522407"/>
                    </a:ext>
                  </a:extLst>
                </a:gridCol>
              </a:tblGrid>
              <a:tr h="1066802">
                <a:tc>
                  <a:txBody>
                    <a:bodyPr/>
                    <a:lstStyle/>
                    <a:p>
                      <a:pPr marL="0" marR="358140" algn="ctr">
                        <a:spcBef>
                          <a:spcPts val="0"/>
                        </a:spcBef>
                        <a:spcAft>
                          <a:spcPts val="0"/>
                        </a:spcAft>
                        <a:tabLst>
                          <a:tab pos="3633470" algn="l"/>
                        </a:tabLst>
                      </a:pPr>
                      <a:r>
                        <a:rPr lang="en-US" sz="1600" dirty="0">
                          <a:effectLst/>
                        </a:rPr>
                        <a:t> </a:t>
                      </a:r>
                    </a:p>
                    <a:p>
                      <a:pPr marL="0" marR="358140" algn="ctr">
                        <a:spcBef>
                          <a:spcPts val="0"/>
                        </a:spcBef>
                        <a:spcAft>
                          <a:spcPts val="0"/>
                        </a:spcAft>
                        <a:tabLst>
                          <a:tab pos="3633470" algn="l"/>
                        </a:tabLst>
                      </a:pPr>
                      <a:r>
                        <a:rPr lang="en-US" sz="1600" dirty="0">
                          <a:effectLst/>
                        </a:rPr>
                        <a:t>NOFO Sections</a:t>
                      </a:r>
                      <a:endParaRPr lang="en-US" sz="1600" dirty="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99695" algn="ctr">
                        <a:spcBef>
                          <a:spcPts val="0"/>
                        </a:spcBef>
                        <a:spcAft>
                          <a:spcPts val="0"/>
                        </a:spcAft>
                        <a:tabLst>
                          <a:tab pos="3633470" algn="l"/>
                        </a:tabLst>
                      </a:pPr>
                      <a:r>
                        <a:rPr lang="en-US" sz="1600" dirty="0">
                          <a:effectLst/>
                        </a:rPr>
                        <a:t>Planning Grants</a:t>
                      </a:r>
                      <a:endParaRPr lang="en-US" sz="1600" dirty="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110490" algn="ctr">
                        <a:spcBef>
                          <a:spcPts val="0"/>
                        </a:spcBef>
                        <a:spcAft>
                          <a:spcPts val="0"/>
                        </a:spcAft>
                        <a:tabLst>
                          <a:tab pos="3633470" algn="l"/>
                        </a:tabLst>
                      </a:pPr>
                      <a:r>
                        <a:rPr lang="en-US" sz="1600" dirty="0">
                          <a:effectLst/>
                        </a:rPr>
                        <a:t>OPERATING GRANTS </a:t>
                      </a:r>
                      <a:br>
                        <a:rPr lang="en-US" sz="1600" dirty="0">
                          <a:effectLst/>
                        </a:rPr>
                      </a:br>
                      <a:r>
                        <a:rPr lang="en-US" sz="1600" dirty="0">
                          <a:effectLst/>
                        </a:rPr>
                        <a:t>Cost Reimbursement</a:t>
                      </a:r>
                      <a:br>
                        <a:rPr lang="en-US" sz="1600" dirty="0">
                          <a:effectLst/>
                        </a:rPr>
                      </a:br>
                      <a:r>
                        <a:rPr lang="en-US" sz="1600" dirty="0">
                          <a:effectLst/>
                        </a:rPr>
                        <a:t>or Formula Fixed</a:t>
                      </a:r>
                      <a:endParaRPr lang="en-US" sz="1600" dirty="0">
                        <a:solidFill>
                          <a:srgbClr val="000000"/>
                        </a:solidFill>
                        <a:effectLst/>
                        <a:latin typeface="Times New Roman" panose="02020603050405020304" pitchFamily="18" charset="0"/>
                        <a:ea typeface="ヒラギノ角ゴ Pro W3"/>
                      </a:endParaRPr>
                    </a:p>
                  </a:txBody>
                  <a:tcPr marL="68580" marR="68580" marT="0" marB="0"/>
                </a:tc>
                <a:extLst>
                  <a:ext uri="{0D108BD9-81ED-4DB2-BD59-A6C34878D82A}">
                    <a16:rowId xmlns:a16="http://schemas.microsoft.com/office/drawing/2014/main" val="1880786499"/>
                  </a:ext>
                </a:extLst>
              </a:tr>
              <a:tr h="385966">
                <a:tc>
                  <a:txBody>
                    <a:bodyPr/>
                    <a:lstStyle/>
                    <a:p>
                      <a:pPr marL="0" marR="358140">
                        <a:spcBef>
                          <a:spcPts val="0"/>
                        </a:spcBef>
                        <a:spcAft>
                          <a:spcPts val="0"/>
                        </a:spcAft>
                        <a:tabLst>
                          <a:tab pos="3633470" algn="l"/>
                        </a:tabLst>
                      </a:pPr>
                      <a:r>
                        <a:rPr lang="en-US" sz="1600">
                          <a:effectLst/>
                        </a:rPr>
                        <a:t>Section I: NJ Commission Grant Information &amp; Timeline</a:t>
                      </a:r>
                      <a:endParaRPr lang="en-US" sz="160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358140" algn="ctr">
                        <a:spcBef>
                          <a:spcPts val="0"/>
                        </a:spcBef>
                        <a:spcAft>
                          <a:spcPts val="0"/>
                        </a:spcAft>
                        <a:tabLst>
                          <a:tab pos="3633470" algn="l"/>
                        </a:tabLst>
                      </a:pPr>
                      <a:r>
                        <a:rPr lang="en-US" sz="1600">
                          <a:effectLst/>
                        </a:rPr>
                        <a:t>X</a:t>
                      </a:r>
                      <a:endParaRPr lang="en-US" sz="160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358140" algn="ctr">
                        <a:spcBef>
                          <a:spcPts val="0"/>
                        </a:spcBef>
                        <a:spcAft>
                          <a:spcPts val="0"/>
                        </a:spcAft>
                        <a:tabLst>
                          <a:tab pos="3633470" algn="l"/>
                        </a:tabLst>
                      </a:pPr>
                      <a:r>
                        <a:rPr lang="en-US" sz="1600" dirty="0">
                          <a:effectLst/>
                        </a:rPr>
                        <a:t>X</a:t>
                      </a:r>
                      <a:endParaRPr lang="en-US" sz="1600" dirty="0">
                        <a:solidFill>
                          <a:srgbClr val="000000"/>
                        </a:solidFill>
                        <a:effectLst/>
                        <a:latin typeface="Times New Roman" panose="02020603050405020304" pitchFamily="18" charset="0"/>
                        <a:ea typeface="ヒラギノ角ゴ Pro W3"/>
                      </a:endParaRPr>
                    </a:p>
                  </a:txBody>
                  <a:tcPr marL="68580" marR="68580" marT="0" marB="0"/>
                </a:tc>
                <a:extLst>
                  <a:ext uri="{0D108BD9-81ED-4DB2-BD59-A6C34878D82A}">
                    <a16:rowId xmlns:a16="http://schemas.microsoft.com/office/drawing/2014/main" val="4125462853"/>
                  </a:ext>
                </a:extLst>
              </a:tr>
              <a:tr h="385966">
                <a:tc>
                  <a:txBody>
                    <a:bodyPr/>
                    <a:lstStyle/>
                    <a:p>
                      <a:pPr marL="0" marR="358140">
                        <a:spcBef>
                          <a:spcPts val="0"/>
                        </a:spcBef>
                        <a:spcAft>
                          <a:spcPts val="0"/>
                        </a:spcAft>
                        <a:tabLst>
                          <a:tab pos="3633470" algn="l"/>
                        </a:tabLst>
                      </a:pPr>
                      <a:r>
                        <a:rPr lang="en-US" sz="1600">
                          <a:effectLst/>
                        </a:rPr>
                        <a:t>Section II: Planning Grant Applications</a:t>
                      </a:r>
                      <a:endParaRPr lang="en-US" sz="160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358140" algn="ctr">
                        <a:spcBef>
                          <a:spcPts val="0"/>
                        </a:spcBef>
                        <a:spcAft>
                          <a:spcPts val="0"/>
                        </a:spcAft>
                        <a:tabLst>
                          <a:tab pos="3633470" algn="l"/>
                        </a:tabLst>
                      </a:pPr>
                      <a:r>
                        <a:rPr lang="en-US" sz="1600">
                          <a:effectLst/>
                        </a:rPr>
                        <a:t>X</a:t>
                      </a:r>
                      <a:endParaRPr lang="en-US" sz="160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358140" algn="ctr">
                        <a:spcBef>
                          <a:spcPts val="0"/>
                        </a:spcBef>
                        <a:spcAft>
                          <a:spcPts val="0"/>
                        </a:spcAft>
                        <a:tabLst>
                          <a:tab pos="3633470" algn="l"/>
                        </a:tabLst>
                      </a:pPr>
                      <a:r>
                        <a:rPr lang="en-US" sz="1600" dirty="0">
                          <a:effectLst/>
                        </a:rPr>
                        <a:t> </a:t>
                      </a:r>
                      <a:endParaRPr lang="en-US" sz="1600" dirty="0">
                        <a:solidFill>
                          <a:srgbClr val="000000"/>
                        </a:solidFill>
                        <a:effectLst/>
                        <a:latin typeface="Times New Roman" panose="02020603050405020304" pitchFamily="18" charset="0"/>
                        <a:ea typeface="ヒラギノ角ゴ Pro W3"/>
                      </a:endParaRPr>
                    </a:p>
                  </a:txBody>
                  <a:tcPr marL="68580" marR="68580" marT="0" marB="0"/>
                </a:tc>
                <a:extLst>
                  <a:ext uri="{0D108BD9-81ED-4DB2-BD59-A6C34878D82A}">
                    <a16:rowId xmlns:a16="http://schemas.microsoft.com/office/drawing/2014/main" val="2377812914"/>
                  </a:ext>
                </a:extLst>
              </a:tr>
              <a:tr h="385966">
                <a:tc>
                  <a:txBody>
                    <a:bodyPr/>
                    <a:lstStyle/>
                    <a:p>
                      <a:pPr marL="0" marR="358140">
                        <a:spcBef>
                          <a:spcPts val="0"/>
                        </a:spcBef>
                        <a:spcAft>
                          <a:spcPts val="0"/>
                        </a:spcAft>
                        <a:tabLst>
                          <a:tab pos="3633470" algn="l"/>
                        </a:tabLst>
                      </a:pPr>
                      <a:r>
                        <a:rPr lang="en-US" sz="1600">
                          <a:effectLst/>
                        </a:rPr>
                        <a:t>Section III: Operating Grant Applications</a:t>
                      </a:r>
                      <a:endParaRPr lang="en-US" sz="160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358140" algn="ctr">
                        <a:spcBef>
                          <a:spcPts val="0"/>
                        </a:spcBef>
                        <a:spcAft>
                          <a:spcPts val="0"/>
                        </a:spcAft>
                        <a:tabLst>
                          <a:tab pos="3633470" algn="l"/>
                        </a:tabLst>
                      </a:pPr>
                      <a:r>
                        <a:rPr lang="en-US" sz="1600">
                          <a:effectLst/>
                        </a:rPr>
                        <a:t> </a:t>
                      </a:r>
                      <a:endParaRPr lang="en-US" sz="160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358140" algn="ctr">
                        <a:spcBef>
                          <a:spcPts val="0"/>
                        </a:spcBef>
                        <a:spcAft>
                          <a:spcPts val="0"/>
                        </a:spcAft>
                        <a:tabLst>
                          <a:tab pos="3633470" algn="l"/>
                        </a:tabLst>
                      </a:pPr>
                      <a:r>
                        <a:rPr lang="en-US" sz="1600" dirty="0">
                          <a:effectLst/>
                        </a:rPr>
                        <a:t>X</a:t>
                      </a:r>
                      <a:endParaRPr lang="en-US" sz="1600" dirty="0">
                        <a:solidFill>
                          <a:srgbClr val="000000"/>
                        </a:solidFill>
                        <a:effectLst/>
                        <a:latin typeface="Times New Roman" panose="02020603050405020304" pitchFamily="18" charset="0"/>
                        <a:ea typeface="ヒラギノ角ゴ Pro W3"/>
                      </a:endParaRPr>
                    </a:p>
                  </a:txBody>
                  <a:tcPr marL="68580" marR="68580" marT="0" marB="0"/>
                </a:tc>
                <a:extLst>
                  <a:ext uri="{0D108BD9-81ED-4DB2-BD59-A6C34878D82A}">
                    <a16:rowId xmlns:a16="http://schemas.microsoft.com/office/drawing/2014/main" val="1327856202"/>
                  </a:ext>
                </a:extLst>
              </a:tr>
              <a:tr h="385966">
                <a:tc>
                  <a:txBody>
                    <a:bodyPr/>
                    <a:lstStyle/>
                    <a:p>
                      <a:pPr marL="0" marR="358140">
                        <a:spcBef>
                          <a:spcPts val="0"/>
                        </a:spcBef>
                        <a:spcAft>
                          <a:spcPts val="0"/>
                        </a:spcAft>
                        <a:tabLst>
                          <a:tab pos="3633470" algn="l"/>
                        </a:tabLst>
                      </a:pPr>
                      <a:r>
                        <a:rPr lang="en-US" sz="1600" dirty="0">
                          <a:effectLst/>
                        </a:rPr>
                        <a:t>Section IV: 2025 Mandatory Supplemental Information</a:t>
                      </a:r>
                      <a:endParaRPr lang="en-US" sz="1600" dirty="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358140" algn="ctr">
                        <a:spcBef>
                          <a:spcPts val="0"/>
                        </a:spcBef>
                        <a:spcAft>
                          <a:spcPts val="0"/>
                        </a:spcAft>
                        <a:tabLst>
                          <a:tab pos="3633470" algn="l"/>
                        </a:tabLst>
                      </a:pPr>
                      <a:r>
                        <a:rPr lang="en-US" sz="1600">
                          <a:effectLst/>
                        </a:rPr>
                        <a:t>X</a:t>
                      </a:r>
                      <a:endParaRPr lang="en-US" sz="160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358140" algn="ctr">
                        <a:spcBef>
                          <a:spcPts val="0"/>
                        </a:spcBef>
                        <a:spcAft>
                          <a:spcPts val="0"/>
                        </a:spcAft>
                        <a:tabLst>
                          <a:tab pos="3633470" algn="l"/>
                        </a:tabLst>
                      </a:pPr>
                      <a:r>
                        <a:rPr lang="en-US" sz="1600" dirty="0">
                          <a:effectLst/>
                        </a:rPr>
                        <a:t>X</a:t>
                      </a:r>
                      <a:endParaRPr lang="en-US" sz="1600" dirty="0">
                        <a:solidFill>
                          <a:srgbClr val="000000"/>
                        </a:solidFill>
                        <a:effectLst/>
                        <a:latin typeface="Times New Roman" panose="02020603050405020304" pitchFamily="18" charset="0"/>
                        <a:ea typeface="ヒラギノ角ゴ Pro W3"/>
                      </a:endParaRPr>
                    </a:p>
                  </a:txBody>
                  <a:tcPr marL="68580" marR="68580" marT="0" marB="0"/>
                </a:tc>
                <a:extLst>
                  <a:ext uri="{0D108BD9-81ED-4DB2-BD59-A6C34878D82A}">
                    <a16:rowId xmlns:a16="http://schemas.microsoft.com/office/drawing/2014/main" val="2638079160"/>
                  </a:ext>
                </a:extLst>
              </a:tr>
              <a:tr h="771932">
                <a:tc>
                  <a:txBody>
                    <a:bodyPr/>
                    <a:lstStyle/>
                    <a:p>
                      <a:pPr marL="0" marR="358140">
                        <a:spcBef>
                          <a:spcPts val="0"/>
                        </a:spcBef>
                        <a:spcAft>
                          <a:spcPts val="0"/>
                        </a:spcAft>
                        <a:tabLst>
                          <a:tab pos="3633470" algn="l"/>
                        </a:tabLst>
                      </a:pPr>
                      <a:r>
                        <a:rPr lang="en-US" sz="1600" dirty="0">
                          <a:effectLst/>
                        </a:rPr>
                        <a:t>Section V: 2025 AmeriCorps State and National Application Instructions</a:t>
                      </a:r>
                      <a:endParaRPr lang="en-US" sz="1600" dirty="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358140" algn="ctr">
                        <a:spcBef>
                          <a:spcPts val="0"/>
                        </a:spcBef>
                        <a:spcAft>
                          <a:spcPts val="0"/>
                        </a:spcAft>
                        <a:tabLst>
                          <a:tab pos="3633470" algn="l"/>
                        </a:tabLst>
                      </a:pPr>
                      <a:r>
                        <a:rPr lang="en-US" sz="1600">
                          <a:effectLst/>
                        </a:rPr>
                        <a:t>X</a:t>
                      </a:r>
                      <a:endParaRPr lang="en-US" sz="160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358140" algn="ctr">
                        <a:spcBef>
                          <a:spcPts val="0"/>
                        </a:spcBef>
                        <a:spcAft>
                          <a:spcPts val="0"/>
                        </a:spcAft>
                        <a:tabLst>
                          <a:tab pos="3633470" algn="l"/>
                        </a:tabLst>
                      </a:pPr>
                      <a:r>
                        <a:rPr lang="en-US" sz="1600" dirty="0">
                          <a:effectLst/>
                        </a:rPr>
                        <a:t>X</a:t>
                      </a:r>
                      <a:endParaRPr lang="en-US" sz="1600" dirty="0">
                        <a:solidFill>
                          <a:srgbClr val="000000"/>
                        </a:solidFill>
                        <a:effectLst/>
                        <a:latin typeface="Times New Roman" panose="02020603050405020304" pitchFamily="18" charset="0"/>
                        <a:ea typeface="ヒラギノ角ゴ Pro W3"/>
                      </a:endParaRPr>
                    </a:p>
                  </a:txBody>
                  <a:tcPr marL="68580" marR="68580" marT="0" marB="0"/>
                </a:tc>
                <a:extLst>
                  <a:ext uri="{0D108BD9-81ED-4DB2-BD59-A6C34878D82A}">
                    <a16:rowId xmlns:a16="http://schemas.microsoft.com/office/drawing/2014/main" val="1376813652"/>
                  </a:ext>
                </a:extLst>
              </a:tr>
              <a:tr h="771932">
                <a:tc>
                  <a:txBody>
                    <a:bodyPr/>
                    <a:lstStyle/>
                    <a:p>
                      <a:pPr marL="0" marR="358140">
                        <a:spcBef>
                          <a:spcPts val="0"/>
                        </a:spcBef>
                        <a:spcAft>
                          <a:spcPts val="0"/>
                        </a:spcAft>
                        <a:tabLst>
                          <a:tab pos="3633470" algn="l"/>
                        </a:tabLst>
                      </a:pPr>
                      <a:r>
                        <a:rPr lang="en-US" sz="1600" dirty="0">
                          <a:effectLst/>
                        </a:rPr>
                        <a:t>Section VI: 2025 AmeriCorps State and National Performance Measures</a:t>
                      </a:r>
                      <a:endParaRPr lang="en-US" sz="1600" dirty="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358140" algn="ctr">
                        <a:spcBef>
                          <a:spcPts val="0"/>
                        </a:spcBef>
                        <a:spcAft>
                          <a:spcPts val="0"/>
                        </a:spcAft>
                        <a:tabLst>
                          <a:tab pos="3633470" algn="l"/>
                        </a:tabLst>
                      </a:pPr>
                      <a:r>
                        <a:rPr lang="en-US" sz="1600">
                          <a:effectLst/>
                        </a:rPr>
                        <a:t> </a:t>
                      </a:r>
                      <a:endParaRPr lang="en-US" sz="160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358140" algn="ctr">
                        <a:spcBef>
                          <a:spcPts val="0"/>
                        </a:spcBef>
                        <a:spcAft>
                          <a:spcPts val="0"/>
                        </a:spcAft>
                        <a:tabLst>
                          <a:tab pos="3633470" algn="l"/>
                        </a:tabLst>
                      </a:pPr>
                      <a:r>
                        <a:rPr lang="en-US" sz="1600" dirty="0">
                          <a:effectLst/>
                        </a:rPr>
                        <a:t>X</a:t>
                      </a:r>
                      <a:endParaRPr lang="en-US" sz="1600" dirty="0">
                        <a:solidFill>
                          <a:srgbClr val="000000"/>
                        </a:solidFill>
                        <a:effectLst/>
                        <a:latin typeface="Times New Roman" panose="02020603050405020304" pitchFamily="18" charset="0"/>
                        <a:ea typeface="ヒラギノ角ゴ Pro W3"/>
                      </a:endParaRPr>
                    </a:p>
                  </a:txBody>
                  <a:tcPr marL="68580" marR="68580" marT="0" marB="0"/>
                </a:tc>
                <a:extLst>
                  <a:ext uri="{0D108BD9-81ED-4DB2-BD59-A6C34878D82A}">
                    <a16:rowId xmlns:a16="http://schemas.microsoft.com/office/drawing/2014/main" val="67776332"/>
                  </a:ext>
                </a:extLst>
              </a:tr>
              <a:tr h="771932">
                <a:tc>
                  <a:txBody>
                    <a:bodyPr/>
                    <a:lstStyle/>
                    <a:p>
                      <a:pPr marL="0" marR="358140">
                        <a:spcBef>
                          <a:spcPts val="0"/>
                        </a:spcBef>
                        <a:spcAft>
                          <a:spcPts val="0"/>
                        </a:spcAft>
                        <a:tabLst>
                          <a:tab pos="3633470" algn="l"/>
                        </a:tabLst>
                      </a:pPr>
                      <a:r>
                        <a:rPr lang="en-US" sz="1600">
                          <a:effectLst/>
                        </a:rPr>
                        <a:t>Section VII: Applicant Operational and Financial Management Survey (OFMS)</a:t>
                      </a:r>
                      <a:endParaRPr lang="en-US" sz="160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358140" algn="ctr">
                        <a:spcBef>
                          <a:spcPts val="0"/>
                        </a:spcBef>
                        <a:spcAft>
                          <a:spcPts val="0"/>
                        </a:spcAft>
                        <a:tabLst>
                          <a:tab pos="3633470" algn="l"/>
                        </a:tabLst>
                      </a:pPr>
                      <a:r>
                        <a:rPr lang="en-US" sz="1600">
                          <a:effectLst/>
                        </a:rPr>
                        <a:t>X</a:t>
                      </a:r>
                      <a:endParaRPr lang="en-US" sz="1600">
                        <a:solidFill>
                          <a:srgbClr val="000000"/>
                        </a:solidFill>
                        <a:effectLst/>
                        <a:latin typeface="Times New Roman" panose="02020603050405020304" pitchFamily="18" charset="0"/>
                        <a:ea typeface="ヒラギノ角ゴ Pro W3"/>
                      </a:endParaRPr>
                    </a:p>
                  </a:txBody>
                  <a:tcPr marL="68580" marR="68580" marT="0" marB="0"/>
                </a:tc>
                <a:tc>
                  <a:txBody>
                    <a:bodyPr/>
                    <a:lstStyle/>
                    <a:p>
                      <a:pPr marL="0" marR="358140" algn="ctr">
                        <a:spcBef>
                          <a:spcPts val="0"/>
                        </a:spcBef>
                        <a:spcAft>
                          <a:spcPts val="0"/>
                        </a:spcAft>
                        <a:tabLst>
                          <a:tab pos="3633470" algn="l"/>
                        </a:tabLst>
                      </a:pPr>
                      <a:r>
                        <a:rPr lang="en-US" sz="1600" dirty="0">
                          <a:effectLst/>
                        </a:rPr>
                        <a:t>X</a:t>
                      </a:r>
                      <a:endParaRPr lang="en-US" sz="1600" dirty="0">
                        <a:solidFill>
                          <a:srgbClr val="000000"/>
                        </a:solidFill>
                        <a:effectLst/>
                        <a:latin typeface="Times New Roman" panose="02020603050405020304" pitchFamily="18" charset="0"/>
                        <a:ea typeface="ヒラギノ角ゴ Pro W3"/>
                      </a:endParaRPr>
                    </a:p>
                  </a:txBody>
                  <a:tcPr marL="68580" marR="68580" marT="0" marB="0"/>
                </a:tc>
                <a:extLst>
                  <a:ext uri="{0D108BD9-81ED-4DB2-BD59-A6C34878D82A}">
                    <a16:rowId xmlns:a16="http://schemas.microsoft.com/office/drawing/2014/main" val="4255667018"/>
                  </a:ext>
                </a:extLst>
              </a:tr>
            </a:tbl>
          </a:graphicData>
        </a:graphic>
      </p:graphicFrame>
    </p:spTree>
    <p:extLst>
      <p:ext uri="{BB962C8B-B14F-4D97-AF65-F5344CB8AC3E}">
        <p14:creationId xmlns:p14="http://schemas.microsoft.com/office/powerpoint/2010/main" val="867464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600" y="851738"/>
            <a:ext cx="8138160" cy="977062"/>
          </a:xfrm>
          <a:prstGeom prst="rect">
            <a:avLst/>
          </a:prstGeom>
        </p:spPr>
        <p:txBody>
          <a:bodyPr vert="horz" wrap="square" lIns="0" tIns="236093" rIns="0" bIns="0" rtlCol="0">
            <a:spAutoFit/>
          </a:bodyPr>
          <a:lstStyle/>
          <a:p>
            <a:pPr marL="1484630" marR="5080" indent="-1155065">
              <a:lnSpc>
                <a:spcPct val="100000"/>
              </a:lnSpc>
              <a:spcBef>
                <a:spcPts val="95"/>
              </a:spcBef>
            </a:pPr>
            <a:r>
              <a:rPr spc="-5" dirty="0"/>
              <a:t>NOFO</a:t>
            </a:r>
            <a:r>
              <a:rPr spc="-180" dirty="0"/>
              <a:t> </a:t>
            </a:r>
            <a:r>
              <a:rPr spc="-5" dirty="0"/>
              <a:t>Application</a:t>
            </a:r>
            <a:r>
              <a:rPr spc="-10" dirty="0"/>
              <a:t> </a:t>
            </a:r>
            <a:r>
              <a:rPr spc="-5" dirty="0"/>
              <a:t>Focus</a:t>
            </a:r>
            <a:r>
              <a:rPr spc="-190" dirty="0"/>
              <a:t> </a:t>
            </a:r>
            <a:r>
              <a:rPr spc="-5" dirty="0"/>
              <a:t>Areas</a:t>
            </a:r>
            <a:r>
              <a:rPr spc="-30" dirty="0"/>
              <a:t> </a:t>
            </a:r>
            <a:endParaRPr spc="-5" dirty="0"/>
          </a:p>
        </p:txBody>
      </p:sp>
      <p:sp>
        <p:nvSpPr>
          <p:cNvPr id="3" name="object 3"/>
          <p:cNvSpPr txBox="1"/>
          <p:nvPr/>
        </p:nvSpPr>
        <p:spPr>
          <a:xfrm>
            <a:off x="1981200" y="2057400"/>
            <a:ext cx="5352415" cy="3857625"/>
          </a:xfrm>
          <a:prstGeom prst="rect">
            <a:avLst/>
          </a:prstGeom>
        </p:spPr>
        <p:txBody>
          <a:bodyPr vert="horz" wrap="square" lIns="0" tIns="13335" rIns="0" bIns="0" rtlCol="0">
            <a:spAutoFit/>
          </a:bodyPr>
          <a:lstStyle/>
          <a:p>
            <a:pPr marL="299085" indent="-287020">
              <a:lnSpc>
                <a:spcPct val="100000"/>
              </a:lnSpc>
              <a:spcBef>
                <a:spcPts val="105"/>
              </a:spcBef>
              <a:buClr>
                <a:srgbClr val="8D1414"/>
              </a:buClr>
              <a:buSzPct val="145312"/>
              <a:buFont typeface="Arial"/>
              <a:buChar char="•"/>
              <a:tabLst>
                <a:tab pos="299720" algn="l"/>
              </a:tabLst>
            </a:pPr>
            <a:r>
              <a:rPr sz="3200" spc="-5" dirty="0">
                <a:latin typeface="Corbel"/>
                <a:cs typeface="Corbel"/>
              </a:rPr>
              <a:t>Economic</a:t>
            </a:r>
            <a:r>
              <a:rPr sz="3200" spc="-145" dirty="0">
                <a:latin typeface="Corbel"/>
                <a:cs typeface="Corbel"/>
              </a:rPr>
              <a:t> </a:t>
            </a:r>
            <a:r>
              <a:rPr sz="3200" spc="-5" dirty="0">
                <a:latin typeface="Corbel"/>
                <a:cs typeface="Corbel"/>
              </a:rPr>
              <a:t>Opportunity</a:t>
            </a:r>
            <a:endParaRPr sz="3200" dirty="0">
              <a:latin typeface="Corbel"/>
              <a:cs typeface="Corbel"/>
            </a:endParaRPr>
          </a:p>
          <a:p>
            <a:pPr marL="299085" indent="-287020">
              <a:lnSpc>
                <a:spcPct val="100000"/>
              </a:lnSpc>
              <a:spcBef>
                <a:spcPts val="1365"/>
              </a:spcBef>
              <a:buClr>
                <a:srgbClr val="8D1414"/>
              </a:buClr>
              <a:buSzPct val="145312"/>
              <a:buFont typeface="Arial"/>
              <a:buChar char="•"/>
              <a:tabLst>
                <a:tab pos="299720" algn="l"/>
              </a:tabLst>
            </a:pPr>
            <a:r>
              <a:rPr sz="3200" spc="-5" dirty="0">
                <a:latin typeface="Corbel"/>
                <a:cs typeface="Corbel"/>
              </a:rPr>
              <a:t>Education</a:t>
            </a:r>
            <a:endParaRPr sz="3200" dirty="0">
              <a:latin typeface="Corbel"/>
              <a:cs typeface="Corbel"/>
            </a:endParaRPr>
          </a:p>
          <a:p>
            <a:pPr marL="299085" indent="-287020">
              <a:lnSpc>
                <a:spcPct val="100000"/>
              </a:lnSpc>
              <a:spcBef>
                <a:spcPts val="1370"/>
              </a:spcBef>
              <a:buClr>
                <a:srgbClr val="8D1414"/>
              </a:buClr>
              <a:buSzPct val="145312"/>
              <a:buFont typeface="Arial"/>
              <a:buChar char="•"/>
              <a:tabLst>
                <a:tab pos="299720" algn="l"/>
              </a:tabLst>
            </a:pPr>
            <a:r>
              <a:rPr sz="3200" dirty="0">
                <a:latin typeface="Corbel"/>
                <a:cs typeface="Corbel"/>
              </a:rPr>
              <a:t>Healthy</a:t>
            </a:r>
            <a:r>
              <a:rPr sz="3200" spc="-45" dirty="0">
                <a:latin typeface="Corbel"/>
                <a:cs typeface="Corbel"/>
              </a:rPr>
              <a:t> </a:t>
            </a:r>
            <a:r>
              <a:rPr sz="3200" spc="-5" dirty="0">
                <a:latin typeface="Corbel"/>
                <a:cs typeface="Corbel"/>
              </a:rPr>
              <a:t>Futures</a:t>
            </a:r>
            <a:endParaRPr sz="3200" dirty="0">
              <a:latin typeface="Corbel"/>
              <a:cs typeface="Corbel"/>
            </a:endParaRPr>
          </a:p>
          <a:p>
            <a:pPr marL="299085" indent="-287020">
              <a:lnSpc>
                <a:spcPct val="100000"/>
              </a:lnSpc>
              <a:spcBef>
                <a:spcPts val="1365"/>
              </a:spcBef>
              <a:buClr>
                <a:srgbClr val="8D1414"/>
              </a:buClr>
              <a:buSzPct val="145312"/>
              <a:buFont typeface="Arial"/>
              <a:buChar char="•"/>
              <a:tabLst>
                <a:tab pos="299720" algn="l"/>
              </a:tabLst>
            </a:pPr>
            <a:r>
              <a:rPr sz="3200" spc="-20" dirty="0">
                <a:latin typeface="Corbel"/>
                <a:cs typeface="Corbel"/>
              </a:rPr>
              <a:t>Veterans</a:t>
            </a:r>
            <a:r>
              <a:rPr sz="3200" spc="-40" dirty="0">
                <a:latin typeface="Corbel"/>
                <a:cs typeface="Corbel"/>
              </a:rPr>
              <a:t> </a:t>
            </a:r>
            <a:r>
              <a:rPr sz="3200" dirty="0">
                <a:latin typeface="Corbel"/>
                <a:cs typeface="Corbel"/>
              </a:rPr>
              <a:t>and</a:t>
            </a:r>
            <a:r>
              <a:rPr sz="3200" spc="-20" dirty="0">
                <a:latin typeface="Corbel"/>
                <a:cs typeface="Corbel"/>
              </a:rPr>
              <a:t> </a:t>
            </a:r>
            <a:r>
              <a:rPr sz="3200" spc="-5" dirty="0">
                <a:latin typeface="Corbel"/>
                <a:cs typeface="Corbel"/>
              </a:rPr>
              <a:t>Military</a:t>
            </a:r>
            <a:r>
              <a:rPr sz="3200" spc="-25" dirty="0">
                <a:latin typeface="Corbel"/>
                <a:cs typeface="Corbel"/>
              </a:rPr>
              <a:t> </a:t>
            </a:r>
            <a:r>
              <a:rPr sz="3200" spc="-5" dirty="0">
                <a:latin typeface="Corbel"/>
                <a:cs typeface="Corbel"/>
              </a:rPr>
              <a:t>Families</a:t>
            </a:r>
            <a:endParaRPr sz="3200" dirty="0">
              <a:latin typeface="Corbel"/>
              <a:cs typeface="Corbel"/>
            </a:endParaRPr>
          </a:p>
          <a:p>
            <a:pPr marL="299085" indent="-287020">
              <a:lnSpc>
                <a:spcPct val="100000"/>
              </a:lnSpc>
              <a:spcBef>
                <a:spcPts val="1370"/>
              </a:spcBef>
              <a:buClr>
                <a:srgbClr val="8D1414"/>
              </a:buClr>
              <a:buSzPct val="145312"/>
              <a:buFont typeface="Arial"/>
              <a:buChar char="•"/>
              <a:tabLst>
                <a:tab pos="299720" algn="l"/>
              </a:tabLst>
            </a:pPr>
            <a:r>
              <a:rPr sz="3200" dirty="0">
                <a:latin typeface="Corbel"/>
                <a:cs typeface="Corbel"/>
              </a:rPr>
              <a:t>Disaster</a:t>
            </a:r>
            <a:r>
              <a:rPr sz="3200" spc="-105" dirty="0">
                <a:latin typeface="Corbel"/>
                <a:cs typeface="Corbel"/>
              </a:rPr>
              <a:t> </a:t>
            </a:r>
            <a:r>
              <a:rPr sz="3200" spc="-5" dirty="0">
                <a:latin typeface="Corbel"/>
                <a:cs typeface="Corbel"/>
              </a:rPr>
              <a:t>Services</a:t>
            </a:r>
            <a:endParaRPr sz="3200" dirty="0">
              <a:latin typeface="Corbel"/>
              <a:cs typeface="Corbel"/>
            </a:endParaRPr>
          </a:p>
          <a:p>
            <a:pPr marL="299085" indent="-287020">
              <a:lnSpc>
                <a:spcPct val="100000"/>
              </a:lnSpc>
              <a:spcBef>
                <a:spcPts val="1365"/>
              </a:spcBef>
              <a:buClr>
                <a:srgbClr val="8D1414"/>
              </a:buClr>
              <a:buSzPct val="145312"/>
              <a:buFont typeface="Arial"/>
              <a:buChar char="•"/>
              <a:tabLst>
                <a:tab pos="299720" algn="l"/>
              </a:tabLst>
            </a:pPr>
            <a:r>
              <a:rPr sz="3200" spc="-5" dirty="0">
                <a:latin typeface="Corbel"/>
                <a:cs typeface="Corbel"/>
              </a:rPr>
              <a:t>Environmental</a:t>
            </a:r>
            <a:r>
              <a:rPr sz="3200" spc="-114" dirty="0">
                <a:latin typeface="Corbel"/>
                <a:cs typeface="Corbel"/>
              </a:rPr>
              <a:t> </a:t>
            </a:r>
            <a:r>
              <a:rPr sz="3200" spc="-5" dirty="0">
                <a:latin typeface="Corbel"/>
                <a:cs typeface="Corbel"/>
              </a:rPr>
              <a:t>Stewardship</a:t>
            </a:r>
            <a:endParaRPr sz="3200" dirty="0">
              <a:latin typeface="Corbel"/>
              <a:cs typeface="Corbe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856396"/>
          </a:xfrm>
        </p:spPr>
        <p:txBody>
          <a:bodyPr/>
          <a:lstStyle/>
          <a:p>
            <a:r>
              <a:rPr lang="en-US" dirty="0"/>
              <a:t>Economic Opportunity</a:t>
            </a:r>
          </a:p>
        </p:txBody>
      </p:sp>
      <p:sp>
        <p:nvSpPr>
          <p:cNvPr id="3" name="Content Placeholder 2"/>
          <p:cNvSpPr>
            <a:spLocks noGrp="1"/>
          </p:cNvSpPr>
          <p:nvPr>
            <p:ph idx="1"/>
          </p:nvPr>
        </p:nvSpPr>
        <p:spPr>
          <a:xfrm>
            <a:off x="381001" y="1845734"/>
            <a:ext cx="7985760" cy="4783666"/>
          </a:xfrm>
        </p:spPr>
        <p:txBody>
          <a:bodyPr>
            <a:normAutofit/>
          </a:bodyPr>
          <a:lstStyle/>
          <a:p>
            <a:r>
              <a:rPr lang="en-US" sz="4800" dirty="0"/>
              <a:t>Improving the economic well-being and security of underserved individuals</a:t>
            </a:r>
            <a:r>
              <a:rPr lang="en-US" dirty="0"/>
              <a:t>.</a:t>
            </a:r>
          </a:p>
        </p:txBody>
      </p:sp>
    </p:spTree>
    <p:extLst>
      <p:ext uri="{BB962C8B-B14F-4D97-AF65-F5344CB8AC3E}">
        <p14:creationId xmlns:p14="http://schemas.microsoft.com/office/powerpoint/2010/main" val="823598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2667000" cy="780196"/>
          </a:xfrm>
        </p:spPr>
        <p:txBody>
          <a:bodyPr>
            <a:normAutofit/>
          </a:bodyPr>
          <a:lstStyle/>
          <a:p>
            <a:r>
              <a:rPr lang="en-US" dirty="0"/>
              <a:t>Education</a:t>
            </a:r>
          </a:p>
        </p:txBody>
      </p:sp>
      <p:sp>
        <p:nvSpPr>
          <p:cNvPr id="3" name="Content Placeholder 2"/>
          <p:cNvSpPr>
            <a:spLocks noGrp="1"/>
          </p:cNvSpPr>
          <p:nvPr>
            <p:ph idx="1"/>
          </p:nvPr>
        </p:nvSpPr>
        <p:spPr>
          <a:xfrm>
            <a:off x="381000" y="1981200"/>
            <a:ext cx="8458200" cy="3886200"/>
          </a:xfrm>
        </p:spPr>
        <p:txBody>
          <a:bodyPr>
            <a:normAutofit/>
          </a:bodyPr>
          <a:lstStyle/>
          <a:p>
            <a:r>
              <a:rPr lang="en-US" sz="3600" dirty="0"/>
              <a:t>Improving educational outcomes for underserved people, especially children. AmeriCorps is particularly interested in program designs that support youth engagement and service learning as strategies to achieve high educational outcomes. </a:t>
            </a:r>
          </a:p>
        </p:txBody>
      </p:sp>
    </p:spTree>
    <p:extLst>
      <p:ext uri="{BB962C8B-B14F-4D97-AF65-F5344CB8AC3E}">
        <p14:creationId xmlns:p14="http://schemas.microsoft.com/office/powerpoint/2010/main" val="2565735689"/>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B27888F82CA14ABE6747BE5691950D" ma:contentTypeVersion="12" ma:contentTypeDescription="Create a new document." ma:contentTypeScope="" ma:versionID="15d9b141130703dd4884748d3511f84f">
  <xsd:schema xmlns:xsd="http://www.w3.org/2001/XMLSchema" xmlns:xs="http://www.w3.org/2001/XMLSchema" xmlns:p="http://schemas.microsoft.com/office/2006/metadata/properties" xmlns:ns3="8fb237bc-e83d-4c23-8673-276f9103d6d4" targetNamespace="http://schemas.microsoft.com/office/2006/metadata/properties" ma:root="true" ma:fieldsID="645ec4bde7104fcecedaa38138de2e5b" ns3:_="">
    <xsd:import namespace="8fb237bc-e83d-4c23-8673-276f9103d6d4"/>
    <xsd:element name="properties">
      <xsd:complexType>
        <xsd:sequence>
          <xsd:element name="documentManagement">
            <xsd:complexType>
              <xsd:all>
                <xsd:element ref="ns3:MediaServiceDateTaken" minOccurs="0"/>
                <xsd:element ref="ns3:_activity" minOccurs="0"/>
                <xsd:element ref="ns3:MediaServiceMetadata" minOccurs="0"/>
                <xsd:element ref="ns3:MediaServiceFastMetadata" minOccurs="0"/>
                <xsd:element ref="ns3:MediaServiceSearchProperties" minOccurs="0"/>
                <xsd:element ref="ns3:MediaServiceObjectDetectorVersions" minOccurs="0"/>
                <xsd:element ref="ns3:MediaServiceSystemTags" minOccurs="0"/>
                <xsd:element ref="ns3:MediaServiceGenerationTime" minOccurs="0"/>
                <xsd:element ref="ns3:MediaServiceEventHashCode" minOccurs="0"/>
                <xsd:element ref="ns3:MediaLengthInSeconds"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b237bc-e83d-4c23-8673-276f9103d6d4"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_activity" ma:index="9" nillable="true" ma:displayName="_activity" ma:hidden="true" ma:internalName="_activity">
      <xsd:simpleType>
        <xsd:restriction base="dms:Note"/>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SystemTags" ma:index="14" nillable="true" ma:displayName="MediaServiceSystemTags" ma:hidden="true" ma:internalName="MediaServiceSystemTags" ma:readOnly="true">
      <xsd:simpleType>
        <xsd:restriction base="dms:Note"/>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8fb237bc-e83d-4c23-8673-276f9103d6d4" xsi:nil="true"/>
  </documentManagement>
</p:properties>
</file>

<file path=customXml/itemProps1.xml><?xml version="1.0" encoding="utf-8"?>
<ds:datastoreItem xmlns:ds="http://schemas.openxmlformats.org/officeDocument/2006/customXml" ds:itemID="{D359388C-A9B3-491B-84B3-E816A50B53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b237bc-e83d-4c23-8673-276f9103d6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9AAFCCE-9F1B-4160-9F07-0270253BAFD0}">
  <ds:schemaRefs>
    <ds:schemaRef ds:uri="http://schemas.microsoft.com/sharepoint/v3/contenttype/forms"/>
  </ds:schemaRefs>
</ds:datastoreItem>
</file>

<file path=customXml/itemProps3.xml><?xml version="1.0" encoding="utf-8"?>
<ds:datastoreItem xmlns:ds="http://schemas.openxmlformats.org/officeDocument/2006/customXml" ds:itemID="{C2746711-6D7F-4ED4-BA48-60D9B469DC50}">
  <ds:schemaRefs>
    <ds:schemaRef ds:uri="http://purl.org/dc/terms/"/>
    <ds:schemaRef ds:uri="http://schemas.microsoft.com/office/2006/metadata/properties"/>
    <ds:schemaRef ds:uri="http://schemas.microsoft.com/office/2006/documentManagement/types"/>
    <ds:schemaRef ds:uri="8fb237bc-e83d-4c23-8673-276f9103d6d4"/>
    <ds:schemaRef ds:uri="http://purl.org/dc/elements/1.1/"/>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TM10001115[[fn=Parcel]]</Template>
  <TotalTime>30599</TotalTime>
  <Words>4472</Words>
  <Application>Microsoft Office PowerPoint</Application>
  <PresentationFormat>On-screen Show (4:3)</PresentationFormat>
  <Paragraphs>326</Paragraphs>
  <Slides>51</Slides>
  <Notes>51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51</vt:i4>
      </vt:variant>
    </vt:vector>
  </HeadingPairs>
  <TitlesOfParts>
    <vt:vector size="60" baseType="lpstr">
      <vt:lpstr>Arial</vt:lpstr>
      <vt:lpstr>Calibri</vt:lpstr>
      <vt:lpstr>Calibri Light</vt:lpstr>
      <vt:lpstr>Cambria</vt:lpstr>
      <vt:lpstr>Corbel</vt:lpstr>
      <vt:lpstr>Palatino Linotype</vt:lpstr>
      <vt:lpstr>Times New Roman</vt:lpstr>
      <vt:lpstr>ヒラギノ角ゴ Pro W3</vt:lpstr>
      <vt:lpstr>Office Theme</vt:lpstr>
      <vt:lpstr>PowerPoint Presentation</vt:lpstr>
      <vt:lpstr>FORMULA NOFO SECTIONS</vt:lpstr>
      <vt:lpstr>SECTION I:  NJ COMMISSION GRANT INFORMATION AND TIMELINE</vt:lpstr>
      <vt:lpstr>PowerPoint Presentation</vt:lpstr>
      <vt:lpstr>This Formula NOFO will fund the following types of grants: </vt:lpstr>
      <vt:lpstr>Applicants must read the following corresponding sections to the type of program they are submitting: </vt:lpstr>
      <vt:lpstr>NOFO Application Focus Areas </vt:lpstr>
      <vt:lpstr>Economic Opportunity</vt:lpstr>
      <vt:lpstr>Education</vt:lpstr>
      <vt:lpstr>Healthy Futures</vt:lpstr>
      <vt:lpstr>Veterans and Military Families</vt:lpstr>
      <vt:lpstr>Disaster Services</vt:lpstr>
      <vt:lpstr>Environmental Stewardship</vt:lpstr>
      <vt:lpstr>PowerPoint Presentation</vt:lpstr>
      <vt:lpstr>PowerPoint Presentation</vt:lpstr>
      <vt:lpstr>Electronic Application Submission in eGrants </vt:lpstr>
      <vt:lpstr>Application Content  </vt:lpstr>
      <vt:lpstr>PowerPoint Presentation</vt:lpstr>
      <vt:lpstr>Page Limitations</vt:lpstr>
      <vt:lpstr>Notice of Intent to Apply </vt:lpstr>
      <vt:lpstr>PowerPoint Presentation</vt:lpstr>
      <vt:lpstr>                 Additional Documents</vt:lpstr>
      <vt:lpstr>PowerPoint Presentation</vt:lpstr>
      <vt:lpstr>PowerPoint Presentation</vt:lpstr>
      <vt:lpstr>SECTION III: OPERATING GRANT APPLICATION </vt:lpstr>
      <vt:lpstr>                Operating Grant Selection Criteria</vt:lpstr>
      <vt:lpstr>Review Criteria (see Section II of NOFO)</vt:lpstr>
      <vt:lpstr>Review Criteria (cont.)</vt:lpstr>
      <vt:lpstr>Community Problem &amp; Logic Model (TOC)  (20 points) cont’d.</vt:lpstr>
      <vt:lpstr>PowerPoint Presentation</vt:lpstr>
      <vt:lpstr>PowerPoint Presentation</vt:lpstr>
      <vt:lpstr>Community Problem &amp; Logic Model (TOC)  (20 points) cont’d. </vt:lpstr>
      <vt:lpstr>Evidence Base (12 points total)</vt:lpstr>
      <vt:lpstr>Evidence Base (12 points total)</vt:lpstr>
      <vt:lpstr>               Evidence Base (12 points total)</vt:lpstr>
      <vt:lpstr> Evidence Base (12 points total)</vt:lpstr>
      <vt:lpstr>Performance Measures (8 points)</vt:lpstr>
      <vt:lpstr>Describe the rationale by which you selected the number of members and slot types for your program.  Describe how you plan to conduct the onboarding process and orientation on the first day of service to your cadre of members.  Include training topics to be included in the orientation, including training on Prohibited Activities.  AmeriCorps members, as a result of their service, will have opportunities to develop as leaders.   Please describe leadership training, topics and timeline that will enable members to develop as leaders.  Discuss opportunities they will have to take leadership roles through service, service events, and/or project development.  AmeriCorps members will gain skills as a result of their training and service that can be utilized and will be valued by future employers after their service term is completed.  Please describe the career exploration to be provided for transitioning to Life after AmeriCorps.   </vt:lpstr>
      <vt:lpstr>Member Experience (10 points) Cont. </vt:lpstr>
      <vt:lpstr>Organizational Capability (25 points)</vt:lpstr>
      <vt:lpstr>             Organizational Capability (25 points)</vt:lpstr>
      <vt:lpstr>Cost Effectiveness and Budget Adequacy (25 points) </vt:lpstr>
      <vt:lpstr>Cost Effectiveness and Budget Adequacy (25 pts.) Contd.</vt:lpstr>
      <vt:lpstr>PowerPoint Presentation</vt:lpstr>
      <vt:lpstr>Important to your Budget   Match Requirements  Minimum Overall Share </vt:lpstr>
      <vt:lpstr>Important to your Budget   Budgeting Administration</vt:lpstr>
      <vt:lpstr>SUBMITTING  YOUR APPLICATION  IN  EGRANTS</vt:lpstr>
      <vt:lpstr>Program Manager Trainings  and Meetings</vt:lpstr>
      <vt:lpstr>Statewide Corps Member Trainings  and Events</vt:lpstr>
      <vt:lpstr>Additional Application  Resources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Ivette Ramos</dc:creator>
  <cp:lastModifiedBy>Flythe, Lisa [DOS]</cp:lastModifiedBy>
  <cp:revision>248</cp:revision>
  <cp:lastPrinted>2025-03-14T05:52:02Z</cp:lastPrinted>
  <dcterms:created xsi:type="dcterms:W3CDTF">2021-02-19T18:14:24Z</dcterms:created>
  <dcterms:modified xsi:type="dcterms:W3CDTF">2025-03-14T15:56:59Z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2020-10-02T00:00:00Z</vt:filetime>
  </property>
  <property fmtid="{D5CDD505-2E9C-101B-9397-08002B2CF9AE}" pid="3" name="Creator">
    <vt:lpwstr>Acrobat PDFMaker 20 for PowerPoint</vt:lpwstr>
  </property>
  <property fmtid="{D5CDD505-2E9C-101B-9397-08002B2CF9AE}" pid="4" name="LastSaved">
    <vt:filetime>2021-02-19T00:00:00Z</vt:filetime>
  </property>
  <property fmtid="{D5CDD505-2E9C-101B-9397-08002B2CF9AE}" pid="5" name="ContentTypeId">
    <vt:lpwstr>0x01010063B27888F82CA14ABE6747BE5691950D</vt:lpwstr>
  </property>
</Properties>
</file>