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4.jpg" ContentType="image/jpg"/>
  <Override PartName="/ppt/notesSlides/notesSlide11.xml" ContentType="application/vnd.openxmlformats-officedocument.presentationml.notesSlide+xml"/>
  <Override PartName="/ppt/media/image5.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2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17" r:id="rId4"/>
  </p:sldMasterIdLst>
  <p:notesMasterIdLst>
    <p:notesMasterId r:id="rId64"/>
  </p:notesMasterIdLst>
  <p:sldIdLst>
    <p:sldId id="378" r:id="rId5"/>
    <p:sldId id="425" r:id="rId6"/>
    <p:sldId id="386" r:id="rId7"/>
    <p:sldId id="428" r:id="rId8"/>
    <p:sldId id="429" r:id="rId9"/>
    <p:sldId id="430" r:id="rId10"/>
    <p:sldId id="289" r:id="rId11"/>
    <p:sldId id="414" r:id="rId12"/>
    <p:sldId id="387" r:id="rId13"/>
    <p:sldId id="388" r:id="rId14"/>
    <p:sldId id="431" r:id="rId15"/>
    <p:sldId id="432" r:id="rId16"/>
    <p:sldId id="433" r:id="rId17"/>
    <p:sldId id="434" r:id="rId18"/>
    <p:sldId id="299" r:id="rId19"/>
    <p:sldId id="389" r:id="rId20"/>
    <p:sldId id="390" r:id="rId21"/>
    <p:sldId id="391" r:id="rId22"/>
    <p:sldId id="306" r:id="rId23"/>
    <p:sldId id="392" r:id="rId24"/>
    <p:sldId id="350" r:id="rId25"/>
    <p:sldId id="309" r:id="rId26"/>
    <p:sldId id="310" r:id="rId27"/>
    <p:sldId id="394" r:id="rId28"/>
    <p:sldId id="312" r:id="rId29"/>
    <p:sldId id="313" r:id="rId30"/>
    <p:sldId id="435" r:id="rId31"/>
    <p:sldId id="365" r:id="rId32"/>
    <p:sldId id="366" r:id="rId33"/>
    <p:sldId id="396" r:id="rId34"/>
    <p:sldId id="436" r:id="rId35"/>
    <p:sldId id="402" r:id="rId36"/>
    <p:sldId id="370" r:id="rId37"/>
    <p:sldId id="418" r:id="rId38"/>
    <p:sldId id="403" r:id="rId39"/>
    <p:sldId id="404" r:id="rId40"/>
    <p:sldId id="405" r:id="rId41"/>
    <p:sldId id="406" r:id="rId42"/>
    <p:sldId id="419" r:id="rId43"/>
    <p:sldId id="437" r:id="rId44"/>
    <p:sldId id="421" r:id="rId45"/>
    <p:sldId id="315" r:id="rId46"/>
    <p:sldId id="438" r:id="rId47"/>
    <p:sldId id="439" r:id="rId48"/>
    <p:sldId id="440" r:id="rId49"/>
    <p:sldId id="375" r:id="rId50"/>
    <p:sldId id="441" r:id="rId51"/>
    <p:sldId id="442" r:id="rId52"/>
    <p:sldId id="377" r:id="rId53"/>
    <p:sldId id="424" r:id="rId54"/>
    <p:sldId id="320" r:id="rId55"/>
    <p:sldId id="411" r:id="rId56"/>
    <p:sldId id="322" r:id="rId57"/>
    <p:sldId id="323" r:id="rId58"/>
    <p:sldId id="327" r:id="rId59"/>
    <p:sldId id="329" r:id="rId60"/>
    <p:sldId id="330" r:id="rId61"/>
    <p:sldId id="332" r:id="rId62"/>
    <p:sldId id="333" r:id="rId6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C7985-645C-4937-8F2A-394996E3FF0B}" v="4" dt="2021-09-30T15:22:50.7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74869" autoAdjust="0"/>
  </p:normalViewPr>
  <p:slideViewPr>
    <p:cSldViewPr>
      <p:cViewPr varScale="1">
        <p:scale>
          <a:sx n="88" d="100"/>
          <a:sy n="88" d="100"/>
        </p:scale>
        <p:origin x="1900" y="64"/>
      </p:cViewPr>
      <p:guideLst>
        <p:guide orient="horz" pos="2880"/>
        <p:guide pos="2160"/>
      </p:guideLst>
    </p:cSldViewPr>
  </p:slideViewPr>
  <p:outlineViewPr>
    <p:cViewPr>
      <p:scale>
        <a:sx n="33" d="100"/>
        <a:sy n="33" d="100"/>
      </p:scale>
      <p:origin x="0" y="-1018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8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15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863437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5163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8349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37202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45095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167343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32167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9454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76339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4235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53236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420513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80242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83965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34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538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2378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8069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74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3678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5831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8686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8894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10/8/2024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8559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0705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10/8/2024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80112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americorps.gov/about/our-impact/evidence-exchang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te.nj.us/state/volunteer-grant-opportunities.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grants.cns.gov/espan/main/login.jsp" TargetMode="External"/><Relationship Id="rId5" Type="http://schemas.openxmlformats.org/officeDocument/2006/relationships/hyperlink" Target="https://forms.office.com/g/VPTpuv7u3Z" TargetMode="External"/><Relationship Id="rId4" Type="http://schemas.openxmlformats.org/officeDocument/2006/relationships/hyperlink" Target="https://us02web.zoom.us/meeting/register/tZcqceirrj4uGtR8-d5nZUeo8unnfkUi9H6H"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0cN2UAI4n0uzauCkG9ZCp3nKWZMdZhBCjUZFCMJE6apURFI4Wks4TFhQWEgwVVJaSEJRVjZLVFBVUi4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hyperlink" Target="https://egrants.cns.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hyperlink" Target="mailto:AmeriCorps.NJ@sos.nj.go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atsdr.cdc.gov/placeandhealth/svi/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americorps.gov/funding-opportunity/fy-2025-americorps-state-national-grant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mericorps.gov/funding-opportunity/fy-2025-americorps-state-national-grant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mericorps.gov/funding-opportunity/fy-2025-americorps-state-national-grantshttps:/gcc02.safelinks.protection.outlook.com/?url=https%3A%2F%2Famericorps.gov%2Ffunding-opportunity%2Ffy-2023-americorps-state-national-grants&amp;data=05%7C01%7CJBastressTahmasebi%40cns.gov%7C8496d3dbef3c4e93011808da6b0eb55b%7Cd2f850a78dce4fb3a79c6867f9514312%7C0%7C0%7C637940008187772260%7CUnknown%7CTWFpbGZsb3d8eyJWIjoiMC4wLjAwMDAiLCJQIjoiV2luMzIiLCJBTiI6Ik1haWwiLCJXVCI6Mn0%3D%7C3000%7C%7C%7C&amp;sdata=0StrZJJfwWyU0maH1TB6tsR5ebGDdEY35db7CNeBWrs%3D&amp;reserved=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americorps.gov/funding-opportunity/fy-2025-americorps-state-national-grant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urrent/title-45/subtitle-B/chapter-XXV/part-2522/subpart-E/subject-group-ECFRd2f77502bdd0055/section-2522.700" TargetMode="External"/><Relationship Id="rId2" Type="http://schemas.openxmlformats.org/officeDocument/2006/relationships/hyperlink" Target="https://americorps.gov/funding-opportunity/fy-2025-americorps-state-national-grants" TargetMode="External"/><Relationship Id="rId1" Type="http://schemas.openxmlformats.org/officeDocument/2006/relationships/slideLayout" Target="../slideLayouts/slideLayout2.xml"/><Relationship Id="rId4" Type="http://schemas.openxmlformats.org/officeDocument/2006/relationships/hyperlink" Target="https://www.ecfr.gov/current/title-45/section-2522.710"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americorps.gov/sites/default/files/document/ASN_FY2022_ApplicationInstructions_FINAL_.508.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mailto:AmeriCorps.NJ@sos.nj.gov" TargetMode="Externa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2A7FB-88E0-4264-AAE3-FC566407FBB0}"/>
              </a:ext>
            </a:extLst>
          </p:cNvPr>
          <p:cNvSpPr txBox="1"/>
          <p:nvPr/>
        </p:nvSpPr>
        <p:spPr>
          <a:xfrm>
            <a:off x="152400" y="1447800"/>
            <a:ext cx="8839200" cy="1733808"/>
          </a:xfrm>
          <a:prstGeom prst="rect">
            <a:avLst/>
          </a:prstGeom>
          <a:noFill/>
        </p:spPr>
        <p:txBody>
          <a:bodyPr wrap="square">
            <a:spAutoFit/>
          </a:bodyPr>
          <a:lstStyle/>
          <a:p>
            <a:pPr marL="12700" marR="5080" lvl="0" indent="1423035" algn="l" defTabSz="914400" rtl="0" eaLnBrk="1" fontAlgn="auto" latinLnBrk="0" hangingPunct="1">
              <a:lnSpc>
                <a:spcPts val="4780"/>
              </a:lnSpc>
              <a:spcBef>
                <a:spcPts val="270"/>
              </a:spcBef>
              <a:spcAft>
                <a:spcPts val="0"/>
              </a:spcAft>
              <a:buClrTx/>
              <a:buSzTx/>
              <a:buFontTx/>
              <a:buNone/>
              <a:tabLst/>
              <a:defRPr/>
            </a:pPr>
            <a:r>
              <a:rPr kumimoji="0" lang="en-US" sz="4000" b="0" i="0" u="none" strike="noStrike" kern="1200" cap="none" spc="-10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AMERICORPS</a:t>
            </a:r>
            <a:r>
              <a:rPr kumimoji="0" lang="en-US" sz="4000" b="0" i="0" u="none" strike="noStrike" kern="1200" cap="none" spc="9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 </a:t>
            </a:r>
            <a:r>
              <a:rPr kumimoji="0" lang="en-US" sz="4000" b="0" i="0" u="none" strike="noStrike" kern="1200" cap="none" spc="-10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COMPETITIVE </a:t>
            </a:r>
            <a:r>
              <a:rPr kumimoji="0" lang="en-US" sz="4000" b="0" i="0" u="none" strike="noStrike" kern="1200" cap="none" spc="-95"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 </a:t>
            </a:r>
            <a:r>
              <a:rPr kumimoji="0" lang="en-US" sz="4000" b="0" i="0" u="none" strike="noStrike" kern="1200" cap="none" spc="-5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NOTICE</a:t>
            </a:r>
            <a:r>
              <a:rPr kumimoji="0" lang="en-US" sz="4000" b="0" i="0" u="none" strike="noStrike" kern="1200" cap="none" spc="114"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 </a:t>
            </a:r>
            <a:r>
              <a:rPr kumimoji="0" lang="en-US" sz="4000" b="0" i="0" u="none" strike="noStrike" kern="1200" cap="none" spc="-7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OF</a:t>
            </a:r>
            <a:r>
              <a:rPr kumimoji="0" lang="en-US" sz="4000" b="0" i="0" u="none" strike="noStrike" kern="1200" cap="none" spc="105"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 </a:t>
            </a:r>
            <a:r>
              <a:rPr kumimoji="0" lang="en-US" sz="4000" b="0" i="0" u="none" strike="noStrike" kern="1200" cap="none" spc="-10"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rPr>
              <a:t>FUNDING </a:t>
            </a:r>
            <a:r>
              <a:rPr kumimoji="0" lang="en-US" sz="4000" b="0" i="0" u="none" strike="noStrike" kern="1200" cap="none" spc="-10" normalizeH="0" baseline="0" noProof="0" dirty="0" smtClean="0">
                <a:ln>
                  <a:noFill/>
                </a:ln>
                <a:solidFill>
                  <a:srgbClr val="000000"/>
                </a:solidFill>
                <a:effectLst/>
                <a:uLnTx/>
                <a:uFillTx/>
                <a:latin typeface="Century Gothic" panose="020B0502020202020204" pitchFamily="34" charset="0"/>
                <a:ea typeface="+mj-ea"/>
                <a:cs typeface="Calibri Light" panose="020F0302020204030204" pitchFamily="34" charset="0"/>
              </a:rPr>
              <a:t>O</a:t>
            </a:r>
            <a:r>
              <a:rPr kumimoji="0" lang="en-US" sz="4000" b="0" i="0" u="none" strike="noStrike" kern="1200" cap="none" spc="-95" normalizeH="0" baseline="0" noProof="0" dirty="0" smtClean="0">
                <a:ln>
                  <a:noFill/>
                </a:ln>
                <a:solidFill>
                  <a:srgbClr val="000000"/>
                </a:solidFill>
                <a:effectLst/>
                <a:uLnTx/>
                <a:uFillTx/>
                <a:latin typeface="Century Gothic" panose="020B0502020202020204" pitchFamily="34" charset="0"/>
                <a:ea typeface="+mj-ea"/>
                <a:cs typeface="Calibri Light" panose="020F0302020204030204" pitchFamily="34" charset="0"/>
              </a:rPr>
              <a:t>PPORTUNITY</a:t>
            </a:r>
            <a:endParaRPr kumimoji="0" lang="en-US" sz="4000" b="0" i="0" u="none" strike="noStrike" kern="1200" cap="none" spc="-95" normalizeH="0" baseline="0" noProof="0" dirty="0">
              <a:ln>
                <a:noFill/>
              </a:ln>
              <a:solidFill>
                <a:srgbClr val="000000"/>
              </a:solidFill>
              <a:effectLst/>
              <a:uLnTx/>
              <a:uFillTx/>
              <a:latin typeface="Century Gothic" panose="020B0502020202020204" pitchFamily="34" charset="0"/>
              <a:ea typeface="+mj-ea"/>
              <a:cs typeface="Calibri Light" panose="020F0302020204030204" pitchFamily="34" charset="0"/>
            </a:endParaRPr>
          </a:p>
          <a:p>
            <a:pPr marL="1270" marR="0" lvl="0" indent="0" algn="ctr" defTabSz="914400" rtl="0" eaLnBrk="1" fontAlgn="auto" latinLnBrk="0" hangingPunct="1">
              <a:lnSpc>
                <a:spcPts val="3155"/>
              </a:lnSpc>
              <a:spcBef>
                <a:spcPct val="0"/>
              </a:spcBef>
              <a:spcAft>
                <a:spcPts val="0"/>
              </a:spcAft>
              <a:buClrTx/>
              <a:buSzTx/>
              <a:buFontTx/>
              <a:buNone/>
              <a:tabLst/>
              <a:defRPr/>
            </a:pPr>
            <a:r>
              <a:rPr kumimoji="0" lang="en-US" sz="2800" b="1" i="0" u="none" strike="noStrike" kern="1200" cap="none" spc="-35" normalizeH="0" baseline="0" noProof="0" dirty="0" smtClean="0">
                <a:ln>
                  <a:noFill/>
                </a:ln>
                <a:solidFill>
                  <a:srgbClr val="000000"/>
                </a:solidFill>
                <a:effectLst/>
                <a:uLnTx/>
                <a:uFillTx/>
                <a:latin typeface="Century Gothic" panose="020B0502020202020204" pitchFamily="34" charset="0"/>
                <a:ea typeface="+mj-ea"/>
                <a:cs typeface="Calibri Light" panose="020F0302020204030204" pitchFamily="34" charset="0"/>
              </a:rPr>
              <a:t>2025/26</a:t>
            </a:r>
            <a:endParaRPr lang="en-US" sz="2000" b="1" dirty="0">
              <a:latin typeface="Century Gothic" panose="020B050202020202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D6AEEA3-69F8-4D07-AED6-E19A8108EDBC}"/>
              </a:ext>
            </a:extLst>
          </p:cNvPr>
          <p:cNvSpPr txBox="1"/>
          <p:nvPr/>
        </p:nvSpPr>
        <p:spPr>
          <a:xfrm>
            <a:off x="838200" y="3733800"/>
            <a:ext cx="7467600" cy="1384995"/>
          </a:xfrm>
          <a:prstGeom prst="rect">
            <a:avLst/>
          </a:prstGeom>
          <a:noFill/>
        </p:spPr>
        <p:txBody>
          <a:bodyPr wrap="square">
            <a:spAutoFit/>
          </a:bodyPr>
          <a:lstStyle/>
          <a:p>
            <a:pPr algn="ctr">
              <a:lnSpc>
                <a:spcPct val="100000"/>
              </a:lnSpc>
              <a:spcBef>
                <a:spcPts val="15"/>
              </a:spcBef>
            </a:pPr>
            <a:r>
              <a:rPr lang="en-US" sz="2800" b="1" spc="5" dirty="0" smtClean="0">
                <a:solidFill>
                  <a:srgbClr val="FF0000"/>
                </a:solidFill>
                <a:latin typeface="Century Gothic" panose="020B0502020202020204" pitchFamily="34" charset="0"/>
                <a:cs typeface="Corbel"/>
              </a:rPr>
              <a:t>General Technical Assistance Session</a:t>
            </a:r>
            <a:r>
              <a:rPr lang="en-US" sz="2800" b="1" spc="5" dirty="0">
                <a:solidFill>
                  <a:srgbClr val="FF0000"/>
                </a:solidFill>
                <a:latin typeface="Century Gothic" panose="020B0502020202020204" pitchFamily="34" charset="0"/>
                <a:cs typeface="Corbel"/>
              </a:rPr>
              <a:t>,</a:t>
            </a:r>
          </a:p>
          <a:p>
            <a:pPr algn="ctr">
              <a:lnSpc>
                <a:spcPct val="100000"/>
              </a:lnSpc>
              <a:spcBef>
                <a:spcPts val="15"/>
              </a:spcBef>
            </a:pPr>
            <a:r>
              <a:rPr lang="en-US" sz="2800" b="1" spc="5" dirty="0" smtClean="0">
                <a:solidFill>
                  <a:srgbClr val="FF0000"/>
                </a:solidFill>
                <a:latin typeface="Century Gothic" panose="020B0502020202020204" pitchFamily="34" charset="0"/>
                <a:cs typeface="Corbel"/>
              </a:rPr>
              <a:t>Thursday, October 10, 2024,</a:t>
            </a:r>
            <a:r>
              <a:rPr lang="en-US" sz="2800" b="1" spc="-15" dirty="0" smtClean="0">
                <a:solidFill>
                  <a:srgbClr val="FF0000"/>
                </a:solidFill>
                <a:latin typeface="Century Gothic" panose="020B0502020202020204" pitchFamily="34" charset="0"/>
                <a:cs typeface="Corbel"/>
              </a:rPr>
              <a:t> </a:t>
            </a:r>
          </a:p>
          <a:p>
            <a:pPr algn="ctr">
              <a:lnSpc>
                <a:spcPct val="100000"/>
              </a:lnSpc>
              <a:spcBef>
                <a:spcPts val="15"/>
              </a:spcBef>
            </a:pPr>
            <a:r>
              <a:rPr lang="en-US" sz="2800" b="1" spc="10" dirty="0" smtClean="0">
                <a:solidFill>
                  <a:srgbClr val="FF0000"/>
                </a:solidFill>
                <a:latin typeface="Century Gothic" panose="020B0502020202020204" pitchFamily="34" charset="0"/>
                <a:cs typeface="Corbel"/>
              </a:rPr>
              <a:t>1</a:t>
            </a:r>
            <a:r>
              <a:rPr lang="en-US" sz="2800" b="1" spc="5" dirty="0" smtClean="0">
                <a:solidFill>
                  <a:srgbClr val="FF0000"/>
                </a:solidFill>
                <a:latin typeface="Century Gothic" panose="020B0502020202020204" pitchFamily="34" charset="0"/>
                <a:cs typeface="Corbel"/>
              </a:rPr>
              <a:t>0:0</a:t>
            </a:r>
            <a:r>
              <a:rPr lang="en-US" sz="2800" b="1" spc="10" dirty="0" smtClean="0">
                <a:solidFill>
                  <a:srgbClr val="FF0000"/>
                </a:solidFill>
                <a:latin typeface="Century Gothic" panose="020B0502020202020204" pitchFamily="34" charset="0"/>
                <a:cs typeface="Corbel"/>
              </a:rPr>
              <a:t>0</a:t>
            </a:r>
            <a:r>
              <a:rPr lang="en-US" sz="2800" b="1" spc="-30" dirty="0" smtClean="0">
                <a:solidFill>
                  <a:srgbClr val="FF0000"/>
                </a:solidFill>
                <a:latin typeface="Century Gothic" panose="020B0502020202020204" pitchFamily="34" charset="0"/>
                <a:cs typeface="Corbel"/>
              </a:rPr>
              <a:t> </a:t>
            </a:r>
            <a:r>
              <a:rPr lang="en-US" sz="2800" b="1" spc="15" dirty="0" smtClean="0">
                <a:solidFill>
                  <a:srgbClr val="FF0000"/>
                </a:solidFill>
                <a:latin typeface="Century Gothic" panose="020B0502020202020204" pitchFamily="34" charset="0"/>
                <a:cs typeface="Corbel"/>
              </a:rPr>
              <a:t>am</a:t>
            </a:r>
            <a:endParaRPr lang="en-US" sz="2800" dirty="0">
              <a:latin typeface="Century Gothic" panose="020B0502020202020204" pitchFamily="34" charset="0"/>
              <a:cs typeface="Corbe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75234"/>
            <a:ext cx="9144000" cy="15483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346657"/>
            <a:ext cx="2790066" cy="766290"/>
          </a:xfrm>
          <a:prstGeom prst="rect">
            <a:avLst/>
          </a:prstGeom>
        </p:spPr>
      </p:pic>
    </p:spTree>
    <p:extLst>
      <p:ext uri="{BB962C8B-B14F-4D97-AF65-F5344CB8AC3E}">
        <p14:creationId xmlns:p14="http://schemas.microsoft.com/office/powerpoint/2010/main" val="226395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F1580-54A5-44CC-BD5E-FD35624FC856}"/>
              </a:ext>
            </a:extLst>
          </p:cNvPr>
          <p:cNvSpPr txBox="1"/>
          <p:nvPr/>
        </p:nvSpPr>
        <p:spPr>
          <a:xfrm>
            <a:off x="453571" y="1371600"/>
            <a:ext cx="8686800" cy="3785652"/>
          </a:xfrm>
          <a:prstGeom prst="rect">
            <a:avLst/>
          </a:prstGeom>
          <a:noFill/>
        </p:spPr>
        <p:txBody>
          <a:bodyPr wrap="square">
            <a:spAutoFit/>
          </a:bodyPr>
          <a:lstStyle/>
          <a:p>
            <a:pPr lvl="0"/>
            <a:r>
              <a:rPr lang="en-US" sz="2400" dirty="0"/>
              <a:t>Focus on improving the quality of life for </a:t>
            </a:r>
            <a:r>
              <a:rPr lang="en-US" sz="2400" b="1" dirty="0"/>
              <a:t>veterans, active-duty members of the Armed Forces</a:t>
            </a:r>
            <a:r>
              <a:rPr lang="en-US" sz="2400" dirty="0"/>
              <a:t>, and their families by recruiting veterans, military spouses, and their older children into national service; </a:t>
            </a:r>
            <a:r>
              <a:rPr lang="en-US" sz="2400" dirty="0" smtClean="0"/>
              <a:t/>
            </a:r>
            <a:br>
              <a:rPr lang="en-US" sz="2400" dirty="0" smtClean="0"/>
            </a:br>
            <a:endParaRPr lang="en-US" sz="2400" dirty="0"/>
          </a:p>
          <a:p>
            <a:pPr lvl="0"/>
            <a:r>
              <a:rPr lang="en-US" sz="2400" dirty="0"/>
              <a:t>Promote </a:t>
            </a:r>
            <a:r>
              <a:rPr lang="en-US" sz="2400" b="1" dirty="0"/>
              <a:t>environmental stewardship </a:t>
            </a:r>
            <a:r>
              <a:rPr lang="en-US" sz="2400" dirty="0"/>
              <a:t>to help communities (especially underserved households and communities) to be more resilient by reducing greenhouse gas emissions, conserving land and water, increasing renewable energy use and improving at-risk ecosystems</a:t>
            </a:r>
            <a:r>
              <a:rPr lang="en-US" sz="2400" dirty="0" smtClean="0"/>
              <a:t>;</a:t>
            </a:r>
            <a:endParaRPr lang="en-US" sz="2400" dirty="0"/>
          </a:p>
        </p:txBody>
      </p:sp>
      <p:sp>
        <p:nvSpPr>
          <p:cNvPr id="5" name="TextBox 4">
            <a:extLst>
              <a:ext uri="{FF2B5EF4-FFF2-40B4-BE49-F238E27FC236}">
                <a16:creationId xmlns:a16="http://schemas.microsoft.com/office/drawing/2014/main" id="{0EE2AC67-F55A-42C6-AB94-D71C9A02AC65}"/>
              </a:ext>
            </a:extLst>
          </p:cNvPr>
          <p:cNvSpPr txBox="1"/>
          <p:nvPr/>
        </p:nvSpPr>
        <p:spPr>
          <a:xfrm>
            <a:off x="1371600" y="457200"/>
            <a:ext cx="6400800" cy="830997"/>
          </a:xfrm>
          <a:prstGeom prst="rect">
            <a:avLst/>
          </a:prstGeom>
          <a:noFill/>
        </p:spPr>
        <p:txBody>
          <a:bodyPr wrap="square">
            <a:spAutoFit/>
          </a:bodyPr>
          <a:lstStyle/>
          <a:p>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Funding priorities (cont.)</a:t>
            </a:r>
            <a:endParaRPr lang="en-US" dirty="0"/>
          </a:p>
        </p:txBody>
      </p:sp>
    </p:spTree>
    <p:extLst>
      <p:ext uri="{BB962C8B-B14F-4D97-AF65-F5344CB8AC3E}">
        <p14:creationId xmlns:p14="http://schemas.microsoft.com/office/powerpoint/2010/main" val="190728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6263640" cy="70399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Funding priorities (cont.)</a:t>
            </a:r>
            <a:endParaRPr lang="en-US" dirty="0"/>
          </a:p>
        </p:txBody>
      </p:sp>
      <p:sp>
        <p:nvSpPr>
          <p:cNvPr id="3" name="Rectangle 2"/>
          <p:cNvSpPr/>
          <p:nvPr/>
        </p:nvSpPr>
        <p:spPr>
          <a:xfrm>
            <a:off x="457200" y="1295400"/>
            <a:ext cx="8458200" cy="5478423"/>
          </a:xfrm>
          <a:prstGeom prst="rect">
            <a:avLst/>
          </a:prstGeom>
        </p:spPr>
        <p:txBody>
          <a:bodyPr wrap="square">
            <a:spAutoFit/>
          </a:bodyPr>
          <a:lstStyle/>
          <a:p>
            <a:pPr fontAlgn="base"/>
            <a:r>
              <a:rPr lang="en-US" sz="2200" dirty="0"/>
              <a:t>Support civic bridge-building programs and projects to reduce polarization and community divisions; and providing training in civic bridge-building skills and techniques to AmeriCorps </a:t>
            </a:r>
            <a:r>
              <a:rPr lang="en-US" sz="2200" dirty="0" smtClean="0"/>
              <a:t>members.</a:t>
            </a:r>
          </a:p>
          <a:p>
            <a:pPr fontAlgn="base"/>
            <a:endParaRPr lang="en-US" sz="2200" dirty="0"/>
          </a:p>
          <a:p>
            <a:pPr fontAlgn="base"/>
            <a:r>
              <a:rPr lang="en-US" sz="2200" b="1" dirty="0" smtClean="0"/>
              <a:t>Benefit </a:t>
            </a:r>
            <a:r>
              <a:rPr lang="en-US" sz="2200" b="1" dirty="0"/>
              <a:t>AmeriCorps Members:</a:t>
            </a:r>
            <a:endParaRPr lang="en-US" sz="2200" dirty="0"/>
          </a:p>
          <a:p>
            <a:pPr lvl="0"/>
            <a:r>
              <a:rPr lang="en-US" sz="2200" b="1" dirty="0"/>
              <a:t>Provide benefits to AmeriCorps members </a:t>
            </a:r>
            <a:r>
              <a:rPr lang="en-US" sz="2200" dirty="0"/>
              <a:t>aimed at enhancing member experience and bolstering member recruitment and retention such as paying more than the minimum living allowance, transportation, housing, food, etc.; </a:t>
            </a:r>
            <a:r>
              <a:rPr lang="en-US" sz="2200" dirty="0" smtClean="0"/>
              <a:t/>
            </a:r>
            <a:br>
              <a:rPr lang="en-US" sz="2200" dirty="0" smtClean="0"/>
            </a:br>
            <a:endParaRPr lang="en-US" sz="2200" dirty="0"/>
          </a:p>
          <a:p>
            <a:pPr lvl="0"/>
            <a:r>
              <a:rPr lang="en-US" sz="2200" b="1" dirty="0"/>
              <a:t>Create workforce pathways </a:t>
            </a:r>
            <a:r>
              <a:rPr lang="en-US" sz="2200" dirty="0"/>
              <a:t>for AmeriCorps members, including deliberate training, certifications, and hiring preferences or support; </a:t>
            </a:r>
          </a:p>
          <a:p>
            <a:pPr lvl="0"/>
            <a:r>
              <a:rPr lang="en-US" sz="2200" dirty="0"/>
              <a:t>Enhance and expand services to </a:t>
            </a:r>
            <a:r>
              <a:rPr lang="en-US" sz="2200" b="1" dirty="0"/>
              <a:t>second chance youth </a:t>
            </a:r>
            <a:r>
              <a:rPr lang="en-US" sz="2200" dirty="0"/>
              <a:t>and/or engage those youth as AmeriCorps members; </a:t>
            </a:r>
            <a:r>
              <a:rPr lang="en-US" sz="2200" dirty="0" smtClean="0"/>
              <a:t/>
            </a:r>
            <a:br>
              <a:rPr lang="en-US" sz="2200" dirty="0" smtClean="0"/>
            </a:br>
            <a:endParaRPr lang="en-US" sz="2200" dirty="0"/>
          </a:p>
          <a:p>
            <a:endParaRPr lang="en-US" sz="2000" dirty="0"/>
          </a:p>
        </p:txBody>
      </p:sp>
    </p:spTree>
    <p:extLst>
      <p:ext uri="{BB962C8B-B14F-4D97-AF65-F5344CB8AC3E}">
        <p14:creationId xmlns:p14="http://schemas.microsoft.com/office/powerpoint/2010/main" val="79934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81000"/>
            <a:ext cx="6263640" cy="70399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Funding priorities (cont.)</a:t>
            </a:r>
            <a:endParaRPr lang="en-US" dirty="0"/>
          </a:p>
        </p:txBody>
      </p:sp>
      <p:sp>
        <p:nvSpPr>
          <p:cNvPr id="4" name="Content Placeholder 2"/>
          <p:cNvSpPr txBox="1">
            <a:spLocks/>
          </p:cNvSpPr>
          <p:nvPr/>
        </p:nvSpPr>
        <p:spPr>
          <a:xfrm>
            <a:off x="457201" y="1828800"/>
            <a:ext cx="8534400" cy="32004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a:t>Develop and train the next generation of </a:t>
            </a:r>
            <a:r>
              <a:rPr lang="en-US" sz="2200" b="1" dirty="0"/>
              <a:t>diverse public health leader</a:t>
            </a:r>
            <a:r>
              <a:rPr lang="en-US" sz="2200" dirty="0"/>
              <a:t>s through service while addressing pressing community health challenges. Review Public Health AmeriCorps Priority in the Mandatory Supplemental Information for eligibility information;  </a:t>
            </a:r>
          </a:p>
          <a:p>
            <a:r>
              <a:rPr lang="en-US" sz="2200" b="1" dirty="0" smtClean="0"/>
              <a:t>Use Evidence</a:t>
            </a:r>
            <a:r>
              <a:rPr lang="en-US" sz="2200" dirty="0" smtClean="0"/>
              <a:t> Utilize reports from the </a:t>
            </a:r>
            <a:r>
              <a:rPr lang="en-US" sz="2200" u="sng" dirty="0" smtClean="0">
                <a:solidFill>
                  <a:schemeClr val="tx1"/>
                </a:solidFill>
                <a:hlinkClick r:id="rId2"/>
              </a:rPr>
              <a:t>AmeriCorps Evidence Exchange</a:t>
            </a:r>
            <a:r>
              <a:rPr lang="en-US" sz="2200" dirty="0" smtClean="0">
                <a:solidFill>
                  <a:schemeClr val="tx1"/>
                </a:solidFill>
                <a:hlinkClick r:id="rId2"/>
              </a:rPr>
              <a:t> </a:t>
            </a:r>
            <a:r>
              <a:rPr lang="en-US" sz="2200" dirty="0" smtClean="0"/>
              <a:t>on programs assessed as having Moderate or Strong evidence to scale, replicate, or adapt the intervention;</a:t>
            </a:r>
            <a:r>
              <a:rPr lang="en-US" sz="2200" baseline="30000" dirty="0" smtClean="0"/>
              <a:t> </a:t>
            </a:r>
            <a:r>
              <a:rPr lang="en-US" sz="2200" dirty="0" smtClean="0"/>
              <a:t> </a:t>
            </a:r>
          </a:p>
          <a:p>
            <a:r>
              <a:rPr lang="en-US" sz="2200" b="1" dirty="0" smtClean="0"/>
              <a:t>Faith-Based</a:t>
            </a:r>
            <a:r>
              <a:rPr lang="en-US" sz="2200" dirty="0"/>
              <a:t/>
            </a:r>
            <a:br>
              <a:rPr lang="en-US" sz="2200" dirty="0"/>
            </a:br>
            <a:r>
              <a:rPr lang="en-US" sz="2200" dirty="0" smtClean="0"/>
              <a:t>Organizations that are faith-based.</a:t>
            </a:r>
          </a:p>
          <a:p>
            <a:endParaRPr lang="en-US" sz="3200" dirty="0"/>
          </a:p>
        </p:txBody>
      </p:sp>
    </p:spTree>
    <p:extLst>
      <p:ext uri="{BB962C8B-B14F-4D97-AF65-F5344CB8AC3E}">
        <p14:creationId xmlns:p14="http://schemas.microsoft.com/office/powerpoint/2010/main" val="195895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1179" y="304800"/>
            <a:ext cx="5349240" cy="551595"/>
          </a:xfrm>
          <a:prstGeom prst="rect">
            <a:avLst/>
          </a:prstGeom>
        </p:spPr>
        <p:txBody>
          <a:bodyPr>
            <a:normAutofit fontScale="8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Funding priorities (cont.)</a:t>
            </a:r>
            <a:endParaRPr lang="en-US" dirty="0"/>
          </a:p>
        </p:txBody>
      </p:sp>
      <p:sp>
        <p:nvSpPr>
          <p:cNvPr id="3" name="Content Placeholder 2"/>
          <p:cNvSpPr txBox="1">
            <a:spLocks/>
          </p:cNvSpPr>
          <p:nvPr/>
        </p:nvSpPr>
        <p:spPr>
          <a:xfrm>
            <a:off x="152400" y="838200"/>
            <a:ext cx="8763000" cy="5334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smtClean="0"/>
              <a:t>American Climate Corps </a:t>
            </a:r>
            <a:endParaRPr lang="en-US" sz="2400" dirty="0" smtClean="0"/>
          </a:p>
          <a:p>
            <a:pPr lvl="1" indent="-274320">
              <a:buFont typeface="Courier New" panose="02070309020205020404" pitchFamily="49" charset="0"/>
              <a:buChar char="o"/>
            </a:pPr>
            <a:r>
              <a:rPr lang="en-US" sz="2300" dirty="0" smtClean="0"/>
              <a:t>Please note that applicants may propose projects to be affiliated with the </a:t>
            </a:r>
            <a:r>
              <a:rPr lang="en-US" sz="2300" b="1" dirty="0" smtClean="0"/>
              <a:t>American Climate Corps (ACC), </a:t>
            </a:r>
            <a:r>
              <a:rPr lang="en-US" sz="2300" dirty="0" smtClean="0"/>
              <a:t>which is a federal government national service and workforce development initiative focused on training young people for the clean energy and climate resilience workforce. Applicants who are interested must demonstrate that their project funds ACC eligible positions meeting the following criteria: </a:t>
            </a:r>
          </a:p>
          <a:p>
            <a:pPr lvl="3">
              <a:buFont typeface="Wingdings" panose="05000000000000000000" pitchFamily="2" charset="2"/>
              <a:buChar char="§"/>
            </a:pPr>
            <a:r>
              <a:rPr lang="en-US" sz="2200" dirty="0" smtClean="0"/>
              <a:t>The position has verifiable </a:t>
            </a:r>
            <a:r>
              <a:rPr lang="en-US" sz="2200" b="1" dirty="0" smtClean="0"/>
              <a:t>climate or environmental impact. </a:t>
            </a:r>
          </a:p>
          <a:p>
            <a:pPr lvl="3">
              <a:buFont typeface="Wingdings" panose="05000000000000000000" pitchFamily="2" charset="2"/>
              <a:buChar char="§"/>
            </a:pPr>
            <a:r>
              <a:rPr lang="en-US" sz="2200" dirty="0" smtClean="0"/>
              <a:t>The position is temporary (term-limited), and the term length is </a:t>
            </a:r>
            <a:r>
              <a:rPr lang="en-US" sz="2200" b="1" dirty="0" smtClean="0"/>
              <a:t>at least 300 hours.</a:t>
            </a:r>
          </a:p>
          <a:p>
            <a:pPr lvl="3">
              <a:buFont typeface="Wingdings" panose="05000000000000000000" pitchFamily="2" charset="2"/>
              <a:buChar char="§"/>
            </a:pPr>
            <a:r>
              <a:rPr lang="en-US" sz="2200" dirty="0" smtClean="0"/>
              <a:t>The position includes </a:t>
            </a:r>
            <a:r>
              <a:rPr lang="en-US" sz="2200" b="1" dirty="0" smtClean="0"/>
              <a:t>skills-based training </a:t>
            </a:r>
            <a:r>
              <a:rPr lang="en-US" sz="2200" dirty="0" smtClean="0"/>
              <a:t>as part of the program and provides a pathway to employment.</a:t>
            </a:r>
          </a:p>
          <a:p>
            <a:pPr lvl="3">
              <a:buFont typeface="Wingdings" panose="05000000000000000000" pitchFamily="2" charset="2"/>
              <a:buChar char="§"/>
            </a:pPr>
            <a:r>
              <a:rPr lang="en-US" sz="2200" dirty="0" smtClean="0"/>
              <a:t>The position must receive a living allowance and, in some cases, may receive additional member benefits.</a:t>
            </a:r>
          </a:p>
          <a:p>
            <a:endParaRPr lang="en-US" sz="2800" dirty="0"/>
          </a:p>
        </p:txBody>
      </p:sp>
    </p:spTree>
    <p:extLst>
      <p:ext uri="{BB962C8B-B14F-4D97-AF65-F5344CB8AC3E}">
        <p14:creationId xmlns:p14="http://schemas.microsoft.com/office/powerpoint/2010/main" val="20705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304800"/>
            <a:ext cx="6096000" cy="707886"/>
          </a:xfrm>
          <a:prstGeom prst="rect">
            <a:avLst/>
          </a:prstGeom>
        </p:spPr>
        <p:txBody>
          <a:bodyPr wrap="square">
            <a:spAutoFit/>
          </a:bodyPr>
          <a:lstStyle/>
          <a:p>
            <a:r>
              <a:rPr lang="en-US" sz="4000" spc="-50" dirty="0">
                <a:solidFill>
                  <a:prstClr val="black">
                    <a:lumMod val="75000"/>
                    <a:lumOff val="25000"/>
                  </a:prstClr>
                </a:solidFill>
                <a:latin typeface="Calibri Light" panose="020F0302020204030204"/>
                <a:ea typeface="+mj-ea"/>
                <a:cs typeface="+mj-cs"/>
              </a:rPr>
              <a:t>Funding priorities (cont.)</a:t>
            </a:r>
            <a:endParaRPr lang="en-US" sz="1400" dirty="0"/>
          </a:p>
        </p:txBody>
      </p:sp>
      <p:sp>
        <p:nvSpPr>
          <p:cNvPr id="6" name="Rectangle 5"/>
          <p:cNvSpPr/>
          <p:nvPr/>
        </p:nvSpPr>
        <p:spPr>
          <a:xfrm>
            <a:off x="304800" y="1295400"/>
            <a:ext cx="8763000" cy="3442994"/>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smtClean="0">
                <a:solidFill>
                  <a:prstClr val="black">
                    <a:lumMod val="75000"/>
                    <a:lumOff val="25000"/>
                  </a:prstClr>
                </a:solidFill>
              </a:rPr>
              <a:t>Applicants submitting a workforce development project to qualify for affiliation with the ACC should note that in their application. Successful applicants will be notified if they are part of the ACC and may be subject to additional reporting requirements.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a:solidFill>
                  <a:prstClr val="black">
                    <a:lumMod val="75000"/>
                    <a:lumOff val="25000"/>
                  </a:prstClr>
                </a:solidFill>
              </a:rPr>
              <a:t>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a:solidFill>
                  <a:prstClr val="black">
                    <a:lumMod val="75000"/>
                    <a:lumOff val="25000"/>
                  </a:prstClr>
                </a:solidFill>
              </a:rPr>
              <a:t>To receive priority consideration, applicants must show that the priority area is a significant part of the program focus and intended outcomes. Proposing programs that receive priority consideration does not guarantee funding. </a:t>
            </a:r>
          </a:p>
        </p:txBody>
      </p:sp>
    </p:spTree>
    <p:extLst>
      <p:ext uri="{BB962C8B-B14F-4D97-AF65-F5344CB8AC3E}">
        <p14:creationId xmlns:p14="http://schemas.microsoft.com/office/powerpoint/2010/main" val="164740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685800"/>
            <a:ext cx="5715000" cy="750847"/>
          </a:xfrm>
          <a:prstGeom prst="rect">
            <a:avLst/>
          </a:prstGeom>
        </p:spPr>
        <p:txBody>
          <a:bodyPr vert="horz" wrap="square" lIns="0" tIns="12065" rIns="0" bIns="0" rtlCol="0">
            <a:spAutoFit/>
          </a:bodyPr>
          <a:lstStyle/>
          <a:p>
            <a:pPr marL="12700">
              <a:lnSpc>
                <a:spcPct val="100000"/>
              </a:lnSpc>
              <a:spcBef>
                <a:spcPts val="95"/>
              </a:spcBef>
            </a:pPr>
            <a:r>
              <a:rPr spc="-20" dirty="0"/>
              <a:t>Performance</a:t>
            </a:r>
            <a:r>
              <a:rPr spc="-75" dirty="0"/>
              <a:t> </a:t>
            </a:r>
            <a:r>
              <a:rPr spc="-5" dirty="0"/>
              <a:t>Measures</a:t>
            </a:r>
          </a:p>
        </p:txBody>
      </p:sp>
      <p:sp>
        <p:nvSpPr>
          <p:cNvPr id="3" name="object 3"/>
          <p:cNvSpPr txBox="1"/>
          <p:nvPr/>
        </p:nvSpPr>
        <p:spPr>
          <a:xfrm>
            <a:off x="838200" y="2057400"/>
            <a:ext cx="7696200" cy="3927998"/>
          </a:xfrm>
          <a:prstGeom prst="rect">
            <a:avLst/>
          </a:prstGeom>
        </p:spPr>
        <p:txBody>
          <a:bodyPr vert="horz" wrap="square" lIns="0" tIns="49530" rIns="0" bIns="0" rtlCol="0">
            <a:spAutoFit/>
          </a:bodyPr>
          <a:lstStyle/>
          <a:p>
            <a:r>
              <a:rPr lang="en-US" sz="2800" dirty="0"/>
              <a:t>All applications must include at least </a:t>
            </a:r>
            <a:r>
              <a:rPr lang="en-US" sz="2800" b="1" dirty="0"/>
              <a:t>one aligned performance measure (output and outcome) </a:t>
            </a:r>
            <a:r>
              <a:rPr lang="en-US" sz="2800" dirty="0"/>
              <a:t>that corresponds to the proposed primary </a:t>
            </a:r>
            <a:r>
              <a:rPr lang="en-US" sz="2800" dirty="0" smtClean="0"/>
              <a:t>intervention.</a:t>
            </a:r>
          </a:p>
          <a:p>
            <a:r>
              <a:rPr lang="en-US" sz="2800" dirty="0" smtClean="0"/>
              <a:t>This </a:t>
            </a:r>
            <a:r>
              <a:rPr lang="en-US" sz="2800" dirty="0"/>
              <a:t>may be a National Performance Measure or an applicant-determined </a:t>
            </a:r>
            <a:r>
              <a:rPr lang="en-US" sz="2800" dirty="0" smtClean="0"/>
              <a:t>measure.</a:t>
            </a:r>
            <a:br>
              <a:rPr lang="en-US" sz="2800" dirty="0" smtClean="0"/>
            </a:br>
            <a:endParaRPr lang="en-US" sz="2800" dirty="0" smtClean="0"/>
          </a:p>
          <a:p>
            <a:r>
              <a:rPr lang="en-US" sz="2800" dirty="0" smtClean="0"/>
              <a:t>See </a:t>
            </a:r>
            <a:r>
              <a:rPr lang="en-US" sz="2800" dirty="0"/>
              <a:t>the Performance Measure Instructions for details about performance measure requirements and selection rules.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6808B-E927-4CBB-91DA-15D5F7F313CD}"/>
              </a:ext>
            </a:extLst>
          </p:cNvPr>
          <p:cNvSpPr txBox="1"/>
          <p:nvPr/>
        </p:nvSpPr>
        <p:spPr>
          <a:xfrm>
            <a:off x="121355" y="1211998"/>
            <a:ext cx="8946445" cy="5142433"/>
          </a:xfrm>
          <a:prstGeom prst="rect">
            <a:avLst/>
          </a:prstGeom>
          <a:noFill/>
        </p:spPr>
        <p:txBody>
          <a:bodyPr wrap="square">
            <a:spAutoFit/>
          </a:bodyPr>
          <a:lstStyle/>
          <a:p>
            <a:pPr marL="299085" marR="0" lvl="0" indent="-287020" algn="l" defTabSz="457200" rtl="0" eaLnBrk="1" fontAlgn="auto" latinLnBrk="0" hangingPunct="1">
              <a:lnSpc>
                <a:spcPct val="100000"/>
              </a:lnSpc>
              <a:spcBef>
                <a:spcPts val="225"/>
              </a:spcBef>
              <a:spcAft>
                <a:spcPts val="0"/>
              </a:spcAft>
              <a:buClr>
                <a:srgbClr val="8D1414"/>
              </a:buClr>
              <a:buSzPct val="145000"/>
              <a:buFont typeface="Arial"/>
              <a:buChar char="•"/>
              <a:tabLst>
                <a:tab pos="299085" algn="l"/>
                <a:tab pos="299720" algn="l"/>
              </a:tabLst>
              <a:defRPr/>
            </a:pP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EGU</a:t>
            </a:r>
            <a:r>
              <a:rPr kumimoji="0" lang="en-US" sz="2000" b="1" i="0" u="none" strike="noStrike" kern="1200" cap="none" spc="-5" normalizeH="0" baseline="0" noProof="0" dirty="0">
                <a:ln>
                  <a:noFill/>
                </a:ln>
                <a:solidFill>
                  <a:srgbClr val="459381"/>
                </a:solidFill>
                <a:effectLst/>
                <a:uLnTx/>
                <a:uFillTx/>
                <a:latin typeface="Corbel"/>
                <a:ea typeface="+mn-ea"/>
                <a:cs typeface="Corbel"/>
              </a:rPr>
              <a:t>L</a:t>
            </a:r>
            <a:r>
              <a:rPr kumimoji="0" lang="en-US" sz="2000" b="1" i="0" u="none" strike="noStrike" kern="1200" cap="none" spc="0" normalizeH="0" baseline="0" noProof="0" dirty="0">
                <a:ln>
                  <a:noFill/>
                </a:ln>
                <a:solidFill>
                  <a:srgbClr val="459381"/>
                </a:solidFill>
                <a:effectLst/>
                <a:uLnTx/>
                <a:uFillTx/>
                <a:latin typeface="Corbel"/>
                <a:ea typeface="+mn-ea"/>
                <a:cs typeface="Corbel"/>
              </a:rPr>
              <a:t>AR</a:t>
            </a:r>
            <a:r>
              <a:rPr kumimoji="0" lang="en-US" sz="2000" b="1" i="0" u="none" strike="noStrike" kern="1200" cap="none" spc="-120" normalizeH="0" baseline="0" noProof="0" dirty="0">
                <a:ln>
                  <a:noFill/>
                </a:ln>
                <a:solidFill>
                  <a:srgbClr val="459381"/>
                </a:solidFill>
                <a:effectLst/>
                <a:uLnTx/>
                <a:uFillTx/>
                <a:latin typeface="Corbel"/>
                <a:ea typeface="+mn-ea"/>
                <a:cs typeface="Corbel"/>
              </a:rPr>
              <a:t> </a:t>
            </a:r>
            <a:r>
              <a:rPr kumimoji="0" lang="en-US" sz="2000" b="1" i="0" u="none" strike="noStrike" kern="1200" cap="none" spc="0" normalizeH="0" baseline="0" noProof="0" dirty="0">
                <a:ln>
                  <a:noFill/>
                </a:ln>
                <a:solidFill>
                  <a:srgbClr val="459381"/>
                </a:solidFill>
                <a:effectLst/>
                <a:uLnTx/>
                <a:uFillTx/>
                <a:latin typeface="Corbel"/>
                <a:ea typeface="+mn-ea"/>
                <a:cs typeface="Corbel"/>
              </a:rPr>
              <a:t>C</a:t>
            </a:r>
            <a:r>
              <a:rPr kumimoji="0" lang="en-US" sz="2000" b="1" i="0" u="none" strike="noStrike" kern="1200" cap="none" spc="-10" normalizeH="0" baseline="0" noProof="0" dirty="0">
                <a:ln>
                  <a:noFill/>
                </a:ln>
                <a:solidFill>
                  <a:srgbClr val="459381"/>
                </a:solidFill>
                <a:effectLst/>
                <a:uLnTx/>
                <a:uFillTx/>
                <a:latin typeface="Corbel"/>
                <a:ea typeface="+mn-ea"/>
                <a:cs typeface="Corbel"/>
              </a:rPr>
              <a:t>O</a:t>
            </a:r>
            <a:r>
              <a:rPr kumimoji="0" lang="en-US" sz="2000" b="1" i="0" u="none" strike="noStrike" kern="1200" cap="none" spc="0" normalizeH="0" baseline="0" noProof="0" dirty="0">
                <a:ln>
                  <a:noFill/>
                </a:ln>
                <a:solidFill>
                  <a:srgbClr val="459381"/>
                </a:solidFill>
                <a:effectLst/>
                <a:uLnTx/>
                <a:uFillTx/>
                <a:latin typeface="Corbel"/>
                <a:ea typeface="+mn-ea"/>
                <a:cs typeface="Corbel"/>
              </a:rPr>
              <a:t>ST </a:t>
            </a: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a:t>
            </a:r>
            <a:r>
              <a:rPr kumimoji="0" lang="en-US" sz="2000" b="1" i="0" u="none" strike="noStrike" kern="1200" cap="none" spc="5" normalizeH="0" baseline="0" noProof="0" dirty="0">
                <a:ln>
                  <a:noFill/>
                </a:ln>
                <a:solidFill>
                  <a:srgbClr val="459381"/>
                </a:solidFill>
                <a:effectLst/>
                <a:uLnTx/>
                <a:uFillTx/>
                <a:latin typeface="Corbel"/>
                <a:ea typeface="+mn-ea"/>
                <a:cs typeface="Corbel"/>
              </a:rPr>
              <a:t>I</a:t>
            </a:r>
            <a:r>
              <a:rPr kumimoji="0" lang="en-US" sz="2000" b="1" i="0" u="none" strike="noStrike" kern="1200" cap="none" spc="-5" normalizeH="0" baseline="0" noProof="0" dirty="0">
                <a:ln>
                  <a:noFill/>
                </a:ln>
                <a:solidFill>
                  <a:srgbClr val="459381"/>
                </a:solidFill>
                <a:effectLst/>
                <a:uLnTx/>
                <a:uFillTx/>
                <a:latin typeface="Corbel"/>
                <a:ea typeface="+mn-ea"/>
                <a:cs typeface="Corbel"/>
              </a:rPr>
              <a:t>MB</a:t>
            </a:r>
            <a:r>
              <a:rPr kumimoji="0" lang="en-US" sz="2000" b="1" i="0" u="none" strike="noStrike" kern="1200" cap="none" spc="0" normalizeH="0" baseline="0" noProof="0" dirty="0">
                <a:ln>
                  <a:noFill/>
                </a:ln>
                <a:solidFill>
                  <a:srgbClr val="459381"/>
                </a:solidFill>
                <a:effectLst/>
                <a:uLnTx/>
                <a:uFillTx/>
                <a:latin typeface="Corbel"/>
                <a:ea typeface="+mn-ea"/>
                <a:cs typeface="Corbel"/>
              </a:rPr>
              <a:t>U</a:t>
            </a:r>
            <a:r>
              <a:rPr kumimoji="0" lang="en-US" sz="2000" b="1" i="0" u="none" strike="noStrike" kern="1200" cap="none" spc="-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SE</a:t>
            </a:r>
            <a:r>
              <a:rPr kumimoji="0" lang="en-US" sz="2000" b="1" i="0" u="none" strike="noStrike" kern="1200" cap="none" spc="-5" normalizeH="0" baseline="0" noProof="0" dirty="0">
                <a:ln>
                  <a:noFill/>
                </a:ln>
                <a:solidFill>
                  <a:srgbClr val="459381"/>
                </a:solidFill>
                <a:effectLst/>
                <a:uLnTx/>
                <a:uFillTx/>
                <a:latin typeface="Corbel"/>
                <a:ea typeface="+mn-ea"/>
                <a:cs typeface="Corbel"/>
              </a:rPr>
              <a:t>M</a:t>
            </a:r>
            <a:r>
              <a:rPr kumimoji="0" lang="en-US" sz="2000" b="1" i="0" u="none" strike="noStrike" kern="1200" cap="none" spc="-10" normalizeH="0" baseline="0" noProof="0" dirty="0">
                <a:ln>
                  <a:noFill/>
                </a:ln>
                <a:solidFill>
                  <a:srgbClr val="459381"/>
                </a:solidFill>
                <a:effectLst/>
                <a:uLnTx/>
                <a:uFillTx/>
                <a:latin typeface="Corbel"/>
                <a:ea typeface="+mn-ea"/>
                <a:cs typeface="Corbel"/>
              </a:rPr>
              <a:t>E</a:t>
            </a:r>
            <a:r>
              <a:rPr kumimoji="0" lang="en-US" sz="2000" b="1" i="0" u="none" strike="noStrike" kern="1200" cap="none" spc="0" normalizeH="0" baseline="0" noProof="0" dirty="0">
                <a:ln>
                  <a:noFill/>
                </a:ln>
                <a:solidFill>
                  <a:srgbClr val="459381"/>
                </a:solidFill>
                <a:effectLst/>
                <a:uLnTx/>
                <a:uFillTx/>
                <a:latin typeface="Corbel"/>
                <a:ea typeface="+mn-ea"/>
                <a:cs typeface="Corbel"/>
              </a:rPr>
              <a:t>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109093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Funds</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 </a:t>
            </a:r>
            <a:r>
              <a:rPr kumimoji="0" lang="en-US" sz="2000" b="0" i="0" u="none" strike="noStrike" kern="1200" cap="none" spc="-5" normalizeH="0" baseline="0" noProof="0" dirty="0">
                <a:ln>
                  <a:noFill/>
                </a:ln>
                <a:solidFill>
                  <a:srgbClr val="000000"/>
                </a:solidFill>
                <a:effectLst/>
                <a:uLnTx/>
                <a:uFillTx/>
                <a:latin typeface="Corbel"/>
                <a:ea typeface="+mn-ea"/>
                <a:cs typeface="Corbel"/>
              </a:rPr>
              <a:t>portion</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program</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costs</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and</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members’</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living </a:t>
            </a:r>
            <a:r>
              <a:rPr kumimoji="0" lang="en-US" sz="2000" b="0" i="0" u="none" strike="noStrike" kern="1200" cap="none" spc="-39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allowance.</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Tx/>
              <a:buSzPct val="145000"/>
              <a:buFont typeface="Arial"/>
              <a:buChar char="•"/>
              <a:tabLst>
                <a:tab pos="299085" algn="l"/>
                <a:tab pos="299720" algn="l"/>
              </a:tabLst>
              <a:defRPr/>
            </a:pPr>
            <a:r>
              <a:rPr kumimoji="0" lang="en-US" sz="2000" b="1" i="0" u="none" strike="noStrike" kern="1200" cap="none" spc="-5" normalizeH="0" baseline="0" noProof="0" dirty="0">
                <a:ln>
                  <a:noFill/>
                </a:ln>
                <a:solidFill>
                  <a:srgbClr val="8D1414"/>
                </a:solidFill>
                <a:effectLst/>
                <a:uLnTx/>
                <a:uFillTx/>
                <a:latin typeface="Corbel"/>
                <a:ea typeface="+mn-ea"/>
                <a:cs typeface="Corbel"/>
              </a:rPr>
              <a:t>PROFESSIONAL</a:t>
            </a:r>
            <a:r>
              <a:rPr kumimoji="0" lang="en-US" sz="2000" b="1" i="0" u="none" strike="noStrike" kern="1200" cap="none" spc="-95" normalizeH="0" baseline="0" noProof="0" dirty="0">
                <a:ln>
                  <a:noFill/>
                </a:ln>
                <a:solidFill>
                  <a:srgbClr val="8D1414"/>
                </a:solidFill>
                <a:effectLst/>
                <a:uLnTx/>
                <a:uFillTx/>
                <a:latin typeface="Corbel"/>
                <a:ea typeface="+mn-ea"/>
                <a:cs typeface="Corbel"/>
              </a:rPr>
              <a:t> </a:t>
            </a:r>
            <a:r>
              <a:rPr kumimoji="0" lang="en-US" sz="2000" b="1" i="0" u="none" strike="noStrike" kern="1200" cap="none" spc="-5" normalizeH="0" baseline="0" noProof="0" dirty="0">
                <a:ln>
                  <a:noFill/>
                </a:ln>
                <a:solidFill>
                  <a:srgbClr val="8D1414"/>
                </a:solidFill>
                <a:effectLst/>
                <a:uLnTx/>
                <a:uFillTx/>
                <a:latin typeface="Corbel"/>
                <a:ea typeface="+mn-ea"/>
                <a:cs typeface="Corbel"/>
              </a:rPr>
              <a:t>CORPS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508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P</a:t>
            </a:r>
            <a:r>
              <a:rPr kumimoji="0" lang="en-US" sz="2000" b="0" i="0" u="none" strike="noStrike" kern="1200" cap="none" spc="0" normalizeH="0" baseline="0" noProof="0" dirty="0">
                <a:ln>
                  <a:noFill/>
                </a:ln>
                <a:solidFill>
                  <a:srgbClr val="000000"/>
                </a:solidFill>
                <a:effectLst/>
                <a:uLnTx/>
                <a:uFillTx/>
                <a:latin typeface="Corbel"/>
                <a:ea typeface="+mn-ea"/>
                <a:cs typeface="Corbel"/>
              </a:rPr>
              <a:t>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al</a:t>
            </a:r>
            <a:r>
              <a:rPr kumimoji="0" lang="en-US" sz="2000" b="0" i="0" u="none" strike="noStrike" kern="1200" cap="none" spc="-1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Cor</a:t>
            </a:r>
            <a:r>
              <a:rPr kumimoji="0" lang="en-US" sz="2000" b="0" i="0" u="none" strike="noStrike" kern="1200" cap="none" spc="0" normalizeH="0" baseline="0" noProof="0" dirty="0">
                <a:ln>
                  <a:noFill/>
                </a:ln>
                <a:solidFill>
                  <a:srgbClr val="000000"/>
                </a:solidFill>
                <a:effectLst/>
                <a:uLnTx/>
                <a:uFillTx/>
                <a:latin typeface="Corbel"/>
                <a:ea typeface="+mn-ea"/>
                <a:cs typeface="Corbel"/>
              </a:rPr>
              <a:t>ps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pla</a:t>
            </a:r>
            <a:r>
              <a:rPr kumimoji="0" lang="en-US" sz="2000" b="0" i="0" u="none" strike="noStrike" kern="1200" cap="none" spc="-5" normalizeH="0" baseline="0" noProof="0" dirty="0">
                <a:ln>
                  <a:noFill/>
                </a:ln>
                <a:solidFill>
                  <a:srgbClr val="000000"/>
                </a:solidFill>
                <a:effectLst/>
                <a:uLnTx/>
                <a:uFillTx/>
                <a:latin typeface="Corbel"/>
                <a:ea typeface="+mn-ea"/>
                <a:cs typeface="Corbel"/>
              </a:rPr>
              <a:t>c</a:t>
            </a:r>
            <a:r>
              <a:rPr kumimoji="0" lang="en-US" sz="2000" b="0" i="0" u="none" strike="noStrike" kern="1200" cap="none" spc="0" normalizeH="0" baseline="0" noProof="0" dirty="0">
                <a:ln>
                  <a:noFill/>
                </a:ln>
                <a:solidFill>
                  <a:srgbClr val="000000"/>
                </a:solidFill>
                <a:effectLst/>
                <a:uLnTx/>
                <a:uFillTx/>
                <a:latin typeface="Corbel"/>
                <a:ea typeface="+mn-ea"/>
                <a:cs typeface="Corbel"/>
              </a:rPr>
              <a:t>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10" normalizeH="0" baseline="0" noProof="0" dirty="0">
                <a:ln>
                  <a:noFill/>
                </a:ln>
                <a:solidFill>
                  <a:srgbClr val="000000"/>
                </a:solidFill>
                <a:effectLst/>
                <a:uLnTx/>
                <a:uFillTx/>
                <a:latin typeface="Corbel"/>
                <a:ea typeface="+mn-ea"/>
                <a:cs typeface="Corbel"/>
              </a:rPr>
              <a:t>l</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in</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a:t>
            </a:r>
            <a:r>
              <a:rPr kumimoji="0" lang="en-US" sz="2000" b="0" i="0" u="none" strike="noStrike" kern="1200" cap="none" spc="-1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10" normalizeH="0" baseline="0" noProof="0" dirty="0">
                <a:ln>
                  <a:noFill/>
                </a:ln>
                <a:solidFill>
                  <a:srgbClr val="000000"/>
                </a:solidFill>
                <a:effectLst/>
                <a:uLnTx/>
                <a:uFillTx/>
                <a:latin typeface="Corbel"/>
                <a:ea typeface="+mn-ea"/>
                <a:cs typeface="Corbel"/>
              </a:rPr>
              <a:t>u</a:t>
            </a:r>
            <a:r>
              <a:rPr kumimoji="0" lang="en-US" sz="2000" b="0" i="0" u="none" strike="noStrike" kern="1200" cap="none" spc="-5" normalizeH="0" baseline="0" noProof="0" dirty="0">
                <a:ln>
                  <a:noFill/>
                </a:ln>
                <a:solidFill>
                  <a:srgbClr val="000000"/>
                </a:solidFill>
                <a:effectLst/>
                <a:uLnTx/>
                <a:uFillTx/>
                <a:latin typeface="Corbel"/>
                <a:ea typeface="+mn-ea"/>
                <a:cs typeface="Corbel"/>
              </a:rPr>
              <a:t>n</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t</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s  where </a:t>
            </a:r>
            <a:r>
              <a:rPr kumimoji="0" lang="en-US" sz="2000" b="0" i="0" u="none" strike="noStrike" kern="1200" cap="none" spc="-5" normalizeH="0" baseline="0" noProof="0" dirty="0">
                <a:ln>
                  <a:noFill/>
                </a:ln>
                <a:solidFill>
                  <a:srgbClr val="000000"/>
                </a:solidFill>
                <a:effectLst/>
                <a:uLnTx/>
                <a:uFillTx/>
                <a:latin typeface="Corbel"/>
                <a:ea typeface="+mn-ea"/>
                <a:cs typeface="Corbel"/>
              </a:rPr>
              <a:t>there</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5" normalizeH="0" baseline="0" noProof="0" dirty="0">
                <a:ln>
                  <a:noFill/>
                </a:ln>
                <a:solidFill>
                  <a:srgbClr val="000000"/>
                </a:solidFill>
                <a:effectLst/>
                <a:uLnTx/>
                <a:uFillTx/>
                <a:latin typeface="Corbel"/>
                <a:ea typeface="+mn-ea"/>
                <a:cs typeface="Corbel"/>
              </a:rPr>
              <a:t> documented</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shortage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such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professionals.</a:t>
            </a: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0" normalizeH="0" baseline="0" noProof="0" dirty="0">
                <a:ln>
                  <a:noFill/>
                </a:ln>
                <a:solidFill>
                  <a:srgbClr val="000000"/>
                </a:solidFill>
                <a:effectLst/>
                <a:uLnTx/>
                <a:uFillTx/>
                <a:latin typeface="Corbel"/>
                <a:ea typeface="+mn-ea"/>
                <a:cs typeface="Corbel"/>
              </a:rPr>
              <a:t>Stipends/salaries</a:t>
            </a:r>
            <a:r>
              <a:rPr kumimoji="0" lang="en-US" sz="2000" b="0" i="0" u="none" strike="noStrike" kern="1200" cap="none" spc="-4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are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paid</a:t>
            </a:r>
            <a:r>
              <a:rPr kumimoji="0" lang="en-US" sz="2000" b="0" i="0" u="none" strike="noStrike" kern="1200" cap="none" spc="-3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by</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organizations.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Can</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either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cost</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reimbursement</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 fixed-amount.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
                <a:srgbClr val="8D1414"/>
              </a:buClr>
              <a:buSzPct val="145000"/>
              <a:buFont typeface="Arial"/>
              <a:buChar char="•"/>
              <a:tabLst>
                <a:tab pos="299085" algn="l"/>
                <a:tab pos="299720" algn="l"/>
              </a:tabLst>
              <a:defRPr/>
            </a:pPr>
            <a:r>
              <a:rPr kumimoji="0" lang="en-US" sz="2000" b="1" i="0" u="none" strike="noStrike" kern="1200" cap="none" spc="0" normalizeH="0" baseline="0" noProof="0" dirty="0">
                <a:ln>
                  <a:noFill/>
                </a:ln>
                <a:solidFill>
                  <a:srgbClr val="00AF50"/>
                </a:solidFill>
                <a:effectLst/>
                <a:uLnTx/>
                <a:uFillTx/>
                <a:latin typeface="Corbel"/>
                <a:ea typeface="+mn-ea"/>
                <a:cs typeface="Corbel"/>
              </a:rPr>
              <a:t>FU</a:t>
            </a:r>
            <a:r>
              <a:rPr kumimoji="0" lang="en-US" sz="2000" b="1" i="0" u="none" strike="noStrike" kern="1200" cap="none" spc="-5" normalizeH="0" baseline="0" noProof="0" dirty="0">
                <a:ln>
                  <a:noFill/>
                </a:ln>
                <a:solidFill>
                  <a:srgbClr val="00AF50"/>
                </a:solidFill>
                <a:effectLst/>
                <a:uLnTx/>
                <a:uFillTx/>
                <a:latin typeface="Corbel"/>
                <a:ea typeface="+mn-ea"/>
                <a:cs typeface="Corbel"/>
              </a:rPr>
              <a:t>L</a:t>
            </a:r>
            <a:r>
              <a:rPr kumimoji="0" lang="en-US" sz="2000" b="1" i="0" u="none" strike="noStrike" kern="1200" cap="none" spc="0" normalizeH="0" baseline="0" noProof="0" dirty="0">
                <a:ln>
                  <a:noFill/>
                </a:ln>
                <a:solidFill>
                  <a:srgbClr val="00AF50"/>
                </a:solidFill>
                <a:effectLst/>
                <a:uLnTx/>
                <a:uFillTx/>
                <a:latin typeface="Corbel"/>
                <a:ea typeface="+mn-ea"/>
                <a:cs typeface="Corbel"/>
              </a:rPr>
              <a:t>L</a:t>
            </a:r>
            <a:r>
              <a:rPr kumimoji="0" lang="en-US" sz="2000" b="1" i="0" u="none" strike="noStrike" kern="1200" cap="none" spc="-10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C</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ST</a:t>
            </a:r>
            <a:r>
              <a:rPr kumimoji="0" lang="en-US" sz="2000" b="1" i="0" u="none" strike="noStrike" kern="1200" cap="none" spc="1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F</a:t>
            </a:r>
            <a:r>
              <a:rPr kumimoji="0" lang="en-US" sz="2000" b="1" i="0" u="none" strike="noStrike" kern="1200" cap="none" spc="5" normalizeH="0" baseline="0" noProof="0" dirty="0">
                <a:ln>
                  <a:noFill/>
                </a:ln>
                <a:solidFill>
                  <a:srgbClr val="00AF50"/>
                </a:solidFill>
                <a:effectLst/>
                <a:uLnTx/>
                <a:uFillTx/>
                <a:latin typeface="Corbel"/>
                <a:ea typeface="+mn-ea"/>
                <a:cs typeface="Corbel"/>
              </a:rPr>
              <a:t>I</a:t>
            </a:r>
            <a:r>
              <a:rPr kumimoji="0" lang="en-US" sz="2000" b="1" i="0" u="none" strike="noStrike" kern="1200" cap="none" spc="-25" normalizeH="0" baseline="0" noProof="0" dirty="0">
                <a:ln>
                  <a:noFill/>
                </a:ln>
                <a:solidFill>
                  <a:srgbClr val="00AF50"/>
                </a:solidFill>
                <a:effectLst/>
                <a:uLnTx/>
                <a:uFillTx/>
                <a:latin typeface="Corbel"/>
                <a:ea typeface="+mn-ea"/>
                <a:cs typeface="Corbel"/>
              </a:rPr>
              <a:t>X</a:t>
            </a:r>
            <a:r>
              <a:rPr kumimoji="0" lang="en-US" sz="2000" b="1" i="0" u="none" strike="noStrike" kern="1200" cap="none" spc="0" normalizeH="0" baseline="0" noProof="0" dirty="0">
                <a:ln>
                  <a:noFill/>
                </a:ln>
                <a:solidFill>
                  <a:srgbClr val="00AF50"/>
                </a:solidFill>
                <a:effectLst/>
                <a:uLnTx/>
                <a:uFillTx/>
                <a:latin typeface="Corbel"/>
                <a:ea typeface="+mn-ea"/>
                <a:cs typeface="Corbel"/>
              </a:rPr>
              <a:t>E</a:t>
            </a:r>
            <a:r>
              <a:rPr kumimoji="0" lang="en-US" sz="2000" b="1" i="0" u="none" strike="noStrike" kern="1200" cap="none" spc="-5" normalizeH="0" baseline="0" noProof="0" dirty="0">
                <a:ln>
                  <a:noFill/>
                </a:ln>
                <a:solidFill>
                  <a:srgbClr val="00AF50"/>
                </a:solidFill>
                <a:effectLst/>
                <a:uLnTx/>
                <a:uFillTx/>
                <a:latin typeface="Corbel"/>
                <a:ea typeface="+mn-ea"/>
                <a:cs typeface="Corbel"/>
              </a:rPr>
              <a:t>D</a:t>
            </a:r>
            <a:r>
              <a:rPr kumimoji="0" lang="en-US" sz="2000" b="1" i="0" u="none" strike="noStrike" kern="1200" cap="none" spc="-10" normalizeH="0" baseline="0" noProof="0" dirty="0">
                <a:ln>
                  <a:noFill/>
                </a:ln>
                <a:solidFill>
                  <a:srgbClr val="00AF50"/>
                </a:solidFill>
                <a:effectLst/>
                <a:uLnTx/>
                <a:uFillTx/>
                <a:latin typeface="Corbel"/>
                <a:ea typeface="+mn-ea"/>
                <a:cs typeface="Corbel"/>
              </a:rPr>
              <a:t>-</a:t>
            </a:r>
            <a:r>
              <a:rPr kumimoji="0" lang="en-US" sz="2000" b="1" i="0" u="none" strike="noStrike" kern="1200" cap="none" spc="0" normalizeH="0" baseline="0" noProof="0" dirty="0">
                <a:ln>
                  <a:noFill/>
                </a:ln>
                <a:solidFill>
                  <a:srgbClr val="00AF50"/>
                </a:solidFill>
                <a:effectLst/>
                <a:uLnTx/>
                <a:uFillTx/>
                <a:latin typeface="Corbel"/>
                <a:ea typeface="+mn-ea"/>
                <a:cs typeface="Corbel"/>
              </a:rPr>
              <a:t>A</a:t>
            </a:r>
            <a:r>
              <a:rPr kumimoji="0" lang="en-US" sz="2000" b="1" i="0" u="none" strike="noStrike" kern="1200" cap="none" spc="-20" normalizeH="0" baseline="0" noProof="0" dirty="0">
                <a:ln>
                  <a:noFill/>
                </a:ln>
                <a:solidFill>
                  <a:srgbClr val="00AF50"/>
                </a:solidFill>
                <a:effectLst/>
                <a:uLnTx/>
                <a:uFillTx/>
                <a:latin typeface="Corbel"/>
                <a:ea typeface="+mn-ea"/>
                <a:cs typeface="Corbel"/>
              </a:rPr>
              <a:t>M</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UNT</a:t>
            </a:r>
            <a:r>
              <a:rPr kumimoji="0" lang="en-US" sz="2000" b="1" i="0" u="none" strike="noStrike" kern="1200" cap="none" spc="-110" normalizeH="0" baseline="0" noProof="0" dirty="0">
                <a:ln>
                  <a:noFill/>
                </a:ln>
                <a:solidFill>
                  <a:srgbClr val="00AF50"/>
                </a:solidFill>
                <a:effectLst/>
                <a:uLnTx/>
                <a:uFillTx/>
                <a:latin typeface="Corbel"/>
                <a:ea typeface="+mn-ea"/>
                <a:cs typeface="Corbel"/>
              </a:rPr>
              <a:t> </a:t>
            </a:r>
            <a:r>
              <a:rPr kumimoji="0" lang="en-US" sz="2000" b="1" i="0" u="none" strike="noStrike" kern="1200" cap="none" spc="-5" normalizeH="0" baseline="0" noProof="0" dirty="0">
                <a:ln>
                  <a:noFill/>
                </a:ln>
                <a:solidFill>
                  <a:srgbClr val="00AF50"/>
                </a:solidFill>
                <a:effectLst/>
                <a:uLnTx/>
                <a:uFillTx/>
                <a:latin typeface="Corbel"/>
                <a:ea typeface="+mn-ea"/>
                <a:cs typeface="Corbel"/>
              </a:rPr>
              <a:t>GR</a:t>
            </a:r>
            <a:r>
              <a:rPr kumimoji="0" lang="en-US" sz="2000" b="1" i="0" u="none" strike="noStrike" kern="1200" cap="none" spc="0" normalizeH="0" baseline="0" noProof="0" dirty="0">
                <a:ln>
                  <a:noFill/>
                </a:ln>
                <a:solidFill>
                  <a:srgbClr val="00AF50"/>
                </a:solidFill>
                <a:effectLst/>
                <a:uLnTx/>
                <a:uFillTx/>
                <a:latin typeface="Corbel"/>
                <a:ea typeface="+mn-ea"/>
                <a:cs typeface="Corbel"/>
              </a:rPr>
              <a:t>AN</a:t>
            </a:r>
            <a:r>
              <a:rPr kumimoji="0" lang="en-US" sz="2000" b="1" i="0" u="none" strike="noStrike" kern="1200" cap="none" spc="-5" normalizeH="0" baseline="0" noProof="0" dirty="0">
                <a:ln>
                  <a:noFill/>
                </a:ln>
                <a:solidFill>
                  <a:srgbClr val="00AF50"/>
                </a:solidFill>
                <a:effectLst/>
                <a:uLnTx/>
                <a:uFillTx/>
                <a:latin typeface="Corbel"/>
                <a:ea typeface="+mn-ea"/>
                <a:cs typeface="Corbel"/>
              </a:rPr>
              <a:t>TS </a:t>
            </a:r>
            <a:r>
              <a:rPr kumimoji="0" lang="en-US" sz="2000" b="0" i="0" u="none" strike="noStrike" kern="1200" cap="none" spc="-5" normalizeH="0" baseline="0" noProof="0" dirty="0">
                <a:ln>
                  <a:noFill/>
                </a:ln>
                <a:solidFill>
                  <a:srgbClr val="BB1C1C"/>
                </a:solidFill>
                <a:effectLst/>
                <a:uLnTx/>
                <a:uFillTx/>
                <a:latin typeface="Corbel"/>
                <a:ea typeface="+mn-ea"/>
                <a:cs typeface="Corbel"/>
              </a:rPr>
              <a:t>(Only</a:t>
            </a:r>
            <a:r>
              <a:rPr kumimoji="0" lang="en-US" sz="2000" b="0" i="0" u="none" strike="noStrike" kern="1200" cap="none" spc="-50" normalizeH="0" baseline="0" noProof="0" dirty="0">
                <a:ln>
                  <a:noFill/>
                </a:ln>
                <a:solidFill>
                  <a:srgbClr val="BB1C1C"/>
                </a:solidFill>
                <a:effectLst/>
                <a:uLnTx/>
                <a:uFillTx/>
                <a:latin typeface="Corbel"/>
                <a:ea typeface="+mn-ea"/>
                <a:cs typeface="Corbel"/>
              </a:rPr>
              <a:t> </a:t>
            </a:r>
            <a:r>
              <a:rPr kumimoji="0" lang="en-US" sz="2000" b="0" i="0" u="none" strike="noStrike" kern="1200" cap="none" spc="0" normalizeH="0" baseline="0" noProof="0" dirty="0">
                <a:ln>
                  <a:noFill/>
                </a:ln>
                <a:solidFill>
                  <a:srgbClr val="BB1C1C"/>
                </a:solidFill>
                <a:effectLst/>
                <a:uLnTx/>
                <a:uFillTx/>
                <a:latin typeface="Corbel"/>
                <a:ea typeface="+mn-ea"/>
                <a:cs typeface="Corbel"/>
              </a:rPr>
              <a:t>available</a:t>
            </a:r>
            <a:r>
              <a:rPr kumimoji="0" lang="en-US" sz="2000" b="0" i="0" u="none" strike="noStrike" kern="1200" cap="none" spc="-75" normalizeH="0" baseline="0" noProof="0" dirty="0">
                <a:ln>
                  <a:noFill/>
                </a:ln>
                <a:solidFill>
                  <a:srgbClr val="BB1C1C"/>
                </a:solidFill>
                <a:effectLst/>
                <a:uLnTx/>
                <a:uFillTx/>
                <a:latin typeface="Corbel"/>
                <a:ea typeface="+mn-ea"/>
                <a:cs typeface="Corbel"/>
              </a:rPr>
              <a:t> </a:t>
            </a:r>
            <a:r>
              <a:rPr kumimoji="0" lang="en-US" sz="2000" b="0" i="0" u="none" strike="noStrike" kern="1200" cap="none" spc="-5" normalizeH="0" baseline="0" noProof="0" dirty="0">
                <a:ln>
                  <a:noFill/>
                </a:ln>
                <a:solidFill>
                  <a:srgbClr val="BB1C1C"/>
                </a:solidFill>
                <a:effectLst/>
                <a:uLnTx/>
                <a:uFillTx/>
                <a:latin typeface="Corbel"/>
                <a:ea typeface="+mn-ea"/>
                <a:cs typeface="Corbel"/>
              </a:rPr>
              <a:t>for </a:t>
            </a:r>
            <a:r>
              <a:rPr kumimoji="0" lang="en-US" sz="2000" b="0" i="0" u="none" strike="noStrike" kern="1200" cap="none" spc="-385" normalizeH="0" baseline="0" noProof="0" dirty="0">
                <a:ln>
                  <a:noFill/>
                </a:ln>
                <a:solidFill>
                  <a:srgbClr val="BB1C1C"/>
                </a:solidFill>
                <a:effectLst/>
                <a:uLnTx/>
                <a:uFillTx/>
                <a:latin typeface="Corbel"/>
                <a:ea typeface="+mn-ea"/>
                <a:cs typeface="Corbel"/>
              </a:rPr>
              <a:t> </a:t>
            </a:r>
            <a:r>
              <a:rPr kumimoji="0" lang="en-US" sz="2000" b="0" i="0" u="none" strike="noStrike" kern="1200" cap="none" spc="-5" normalizeH="0" baseline="0" noProof="0" dirty="0">
                <a:ln>
                  <a:noFill/>
                </a:ln>
                <a:solidFill>
                  <a:srgbClr val="BB1C1C"/>
                </a:solidFill>
                <a:effectLst/>
                <a:uLnTx/>
                <a:uFillTx/>
                <a:latin typeface="Corbel"/>
                <a:ea typeface="+mn-ea"/>
                <a:cs typeface="Corbel"/>
              </a:rPr>
              <a:t>recompeting applications)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10160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 pos="5533390" algn="l"/>
              </a:tabLst>
              <a:defRPr/>
            </a:pPr>
            <a:r>
              <a:rPr kumimoji="0" lang="en-US" sz="2000" b="0" i="0" u="none" strike="noStrike" kern="1200" cap="none" spc="-5" normalizeH="0" baseline="0" noProof="0" dirty="0">
                <a:ln>
                  <a:noFill/>
                </a:ln>
                <a:solidFill>
                  <a:srgbClr val="252525"/>
                </a:solidFill>
                <a:effectLst/>
                <a:uLnTx/>
                <a:uFillTx/>
                <a:latin typeface="Corbel"/>
                <a:ea typeface="+mn-ea"/>
                <a:cs typeface="Corbel"/>
              </a:rPr>
              <a:t>Applicants </a:t>
            </a:r>
            <a:r>
              <a:rPr kumimoji="0" lang="en-US" sz="2000" b="0" i="0" u="none" strike="noStrike" kern="1200" cap="none" spc="0" normalizeH="0" baseline="0" noProof="0" dirty="0">
                <a:ln>
                  <a:noFill/>
                </a:ln>
                <a:solidFill>
                  <a:srgbClr val="252525"/>
                </a:solidFill>
                <a:effectLst/>
                <a:uLnTx/>
                <a:uFillTx/>
                <a:latin typeface="Corbel"/>
                <a:ea typeface="+mn-ea"/>
                <a:cs typeface="Corbel"/>
              </a:rPr>
              <a:t>apply </a:t>
            </a:r>
            <a:r>
              <a:rPr kumimoji="0" lang="en-US" sz="2000" b="0" i="0" u="none" strike="noStrike" kern="1200" cap="none" spc="-5" normalizeH="0" baseline="0" noProof="0" dirty="0">
                <a:ln>
                  <a:noFill/>
                </a:ln>
                <a:solidFill>
                  <a:srgbClr val="252525"/>
                </a:solidFill>
                <a:effectLst/>
                <a:uLnTx/>
                <a:uFillTx/>
                <a:latin typeface="Corbel"/>
                <a:ea typeface="+mn-ea"/>
                <a:cs typeface="Corbel"/>
              </a:rPr>
              <a:t>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a </a:t>
            </a:r>
            <a:r>
              <a:rPr kumimoji="0" lang="en-US" sz="2000" b="0" i="0" u="none" strike="noStrike" kern="1200" cap="none" spc="-5" normalizeH="0" baseline="0" noProof="0" dirty="0">
                <a:ln>
                  <a:noFill/>
                </a:ln>
                <a:solidFill>
                  <a:srgbClr val="252525"/>
                </a:solidFill>
                <a:effectLst/>
                <a:uLnTx/>
                <a:uFillTx/>
                <a:latin typeface="Corbel"/>
                <a:ea typeface="+mn-ea"/>
                <a:cs typeface="Corbel"/>
              </a:rPr>
              <a:t>fixed amount </a:t>
            </a:r>
            <a:r>
              <a:rPr kumimoji="0" lang="en-US" sz="2000" b="0" i="0" u="none" strike="noStrike" kern="1200" cap="none" spc="0" normalizeH="0" baseline="0" noProof="0" dirty="0">
                <a:ln>
                  <a:noFill/>
                </a:ln>
                <a:solidFill>
                  <a:srgbClr val="252525"/>
                </a:solidFill>
                <a:effectLst/>
                <a:uLnTx/>
                <a:uFillTx/>
                <a:latin typeface="Corbel"/>
                <a:ea typeface="+mn-ea"/>
                <a:cs typeface="Corbel"/>
              </a:rPr>
              <a:t>per </a:t>
            </a:r>
            <a:r>
              <a:rPr kumimoji="0" lang="en-US" sz="2000" b="0" i="0" u="none" strike="noStrike" kern="1200" cap="none" spc="-5" normalizeH="0" baseline="0" noProof="0" dirty="0">
                <a:ln>
                  <a:noFill/>
                </a:ln>
                <a:solidFill>
                  <a:srgbClr val="252525"/>
                </a:solidFill>
                <a:effectLst/>
                <a:uLnTx/>
                <a:uFillTx/>
                <a:latin typeface="Corbel"/>
                <a:ea typeface="+mn-ea"/>
                <a:cs typeface="Corbel"/>
              </a:rPr>
              <a:t>MSY* </a:t>
            </a:r>
            <a:r>
              <a:rPr kumimoji="0" lang="en-US" sz="2000" b="0" i="0" u="none" strike="noStrike" kern="1200" cap="none" spc="0" normalizeH="0" baseline="0" noProof="0" dirty="0">
                <a:ln>
                  <a:noFill/>
                </a:ln>
                <a:solidFill>
                  <a:srgbClr val="252525"/>
                </a:solidFill>
                <a:effectLst/>
                <a:uLnTx/>
                <a:uFillTx/>
                <a:latin typeface="Corbel"/>
                <a:ea typeface="+mn-ea"/>
                <a:cs typeface="Corbel"/>
              </a:rPr>
              <a:t>&amp; use </a:t>
            </a:r>
            <a:r>
              <a:rPr kumimoji="0" lang="en-US" sz="2000" b="0" i="0" u="none" strike="noStrike" kern="1200" cap="none" spc="-5" normalizeH="0" baseline="0" noProof="0" dirty="0">
                <a:ln>
                  <a:noFill/>
                </a:ln>
                <a:solidFill>
                  <a:srgbClr val="252525"/>
                </a:solidFill>
                <a:effectLst/>
                <a:uLnTx/>
                <a:uFillTx/>
                <a:latin typeface="Corbel"/>
                <a:ea typeface="+mn-ea"/>
                <a:cs typeface="Corbel"/>
              </a:rPr>
              <a:t>their </a:t>
            </a:r>
            <a:r>
              <a:rPr kumimoji="0" lang="en-US" sz="2000" b="0" i="0" u="none" strike="noStrike" kern="1200" cap="none" spc="0" normalizeH="0" baseline="0" noProof="0" dirty="0">
                <a:ln>
                  <a:noFill/>
                </a:ln>
                <a:solidFill>
                  <a:srgbClr val="252525"/>
                </a:solidFill>
                <a:effectLst/>
                <a:uLnTx/>
                <a:uFillTx/>
                <a:latin typeface="Corbel"/>
                <a:ea typeface="+mn-ea"/>
                <a:cs typeface="Corbel"/>
              </a:rPr>
              <a:t>own </a:t>
            </a:r>
            <a:r>
              <a:rPr kumimoji="0" lang="en-US" sz="2000" b="0" i="0" u="none" strike="noStrike" kern="1200" cap="none" spc="-5" normalizeH="0" baseline="0" noProof="0" dirty="0">
                <a:ln>
                  <a:noFill/>
                </a:ln>
                <a:solidFill>
                  <a:srgbClr val="252525"/>
                </a:solidFill>
                <a:effectLst/>
                <a:uLnTx/>
                <a:uFillTx/>
                <a:latin typeface="Corbel"/>
                <a:ea typeface="+mn-ea"/>
                <a:cs typeface="Corbel"/>
              </a:rPr>
              <a:t>or other resources 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remaining </a:t>
            </a:r>
            <a:r>
              <a:rPr kumimoji="0" lang="en-US" sz="2000" b="0" i="0" u="none" strike="noStrike" kern="1200" cap="none" spc="0" normalizeH="0" baseline="0" noProof="0" dirty="0">
                <a:ln>
                  <a:noFill/>
                </a:ln>
                <a:solidFill>
                  <a:srgbClr val="252525"/>
                </a:solidFill>
                <a:effectLst/>
                <a:uLnTx/>
                <a:uFillTx/>
                <a:latin typeface="Corbel"/>
                <a:ea typeface="+mn-ea"/>
                <a:cs typeface="Corbel"/>
              </a:rPr>
              <a:t>cost </a:t>
            </a:r>
            <a:r>
              <a:rPr kumimoji="0" lang="en-US" sz="2000" b="0" i="0" u="none" strike="noStrike" kern="1200" cap="none" spc="-5" normalizeH="0" baseline="0" noProof="0" dirty="0">
                <a:ln>
                  <a:noFill/>
                </a:ln>
                <a:solidFill>
                  <a:srgbClr val="252525"/>
                </a:solidFill>
                <a:effectLst/>
                <a:uLnTx/>
                <a:uFillTx/>
                <a:latin typeface="Corbel"/>
                <a:ea typeface="+mn-ea"/>
                <a:cs typeface="Corbel"/>
              </a:rPr>
              <a:t>of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program.</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No </a:t>
            </a:r>
            <a:r>
              <a:rPr kumimoji="0" lang="en-US" sz="2000" b="0" i="0" u="none" strike="noStrike" kern="1200" cap="none" spc="-5" normalizeH="0" baseline="0" noProof="0" dirty="0">
                <a:ln>
                  <a:noFill/>
                </a:ln>
                <a:solidFill>
                  <a:srgbClr val="252525"/>
                </a:solidFill>
                <a:effectLst/>
                <a:uLnTx/>
                <a:uFillTx/>
                <a:latin typeface="Corbel"/>
                <a:ea typeface="+mn-ea"/>
                <a:cs typeface="Corbel"/>
              </a:rPr>
              <a:t>match requirements,</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but</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must</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still</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raise</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additional</a:t>
            </a:r>
            <a:r>
              <a:rPr kumimoji="0" lang="en-US" sz="2000" b="0" i="0" u="none" strike="noStrike" kern="1200" cap="none" spc="-2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funds</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needed</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to run</a:t>
            </a:r>
            <a:r>
              <a:rPr kumimoji="0" lang="en-US" sz="2000" b="0" i="0" u="none" strike="noStrike" kern="1200" cap="none" spc="0" normalizeH="0" baseline="0" noProof="0" dirty="0">
                <a:ln>
                  <a:noFill/>
                </a:ln>
                <a:solidFill>
                  <a:srgbClr val="252525"/>
                </a:solidFill>
                <a:effectLst/>
                <a:uLnTx/>
                <a:uFillTx/>
                <a:latin typeface="Corbel"/>
                <a:ea typeface="+mn-ea"/>
                <a:cs typeface="Corbel"/>
              </a:rPr>
              <a:t> the</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br>
              <a:rPr kumimoji="0" lang="en-US" sz="2000" b="0" i="0" u="none" strike="noStrike" kern="1200" cap="none" spc="0" normalizeH="0" baseline="0" noProof="0" dirty="0">
                <a:ln>
                  <a:noFill/>
                </a:ln>
                <a:solidFill>
                  <a:srgbClr val="252525"/>
                </a:solidFill>
                <a:effectLst/>
                <a:uLnTx/>
                <a:uFillTx/>
                <a:latin typeface="Corbel"/>
                <a:ea typeface="+mn-ea"/>
                <a:cs typeface="Corbel"/>
              </a:rPr>
            </a:br>
            <a:r>
              <a:rPr kumimoji="0" lang="en-US" sz="800" b="0" i="0" u="none" strike="noStrike" kern="1200" cap="none" spc="0" normalizeH="0" baseline="0" noProof="0" dirty="0">
                <a:ln>
                  <a:noFill/>
                </a:ln>
                <a:solidFill>
                  <a:srgbClr val="252525"/>
                </a:solidFill>
                <a:effectLst/>
                <a:uLnTx/>
                <a:uFillTx/>
                <a:latin typeface="Corbel"/>
                <a:ea typeface="+mn-ea"/>
                <a:cs typeface="Corbel"/>
              </a:rPr>
              <a:t/>
            </a:r>
            <a:br>
              <a:rPr kumimoji="0" lang="en-US" sz="800" b="0" i="0" u="none" strike="noStrike" kern="1200" cap="none" spc="0" normalizeH="0" baseline="0" noProof="0" dirty="0">
                <a:ln>
                  <a:noFill/>
                </a:ln>
                <a:solidFill>
                  <a:srgbClr val="252525"/>
                </a:solidFill>
                <a:effectLst/>
                <a:uLnTx/>
                <a:uFillTx/>
                <a:latin typeface="Corbel"/>
                <a:ea typeface="+mn-ea"/>
                <a:cs typeface="Corbel"/>
              </a:rPr>
            </a:br>
            <a:r>
              <a:rPr kumimoji="0" lang="en-US" sz="1600" b="0" i="0" u="none" strike="noStrike" kern="1200" cap="none" spc="0" normalizeH="0" baseline="0" noProof="0" dirty="0" smtClean="0">
                <a:ln>
                  <a:noFill/>
                </a:ln>
                <a:solidFill>
                  <a:srgbClr val="252525"/>
                </a:solidFill>
                <a:effectLst/>
                <a:uLnTx/>
                <a:uFillTx/>
                <a:latin typeface="Corbel"/>
                <a:ea typeface="+mn-ea"/>
                <a:cs typeface="Corbel"/>
              </a:rPr>
              <a:t>*MSY = Member </a:t>
            </a:r>
            <a:r>
              <a:rPr kumimoji="0" lang="en-US" sz="1600" b="0" i="0" u="none" strike="noStrike" kern="1200" cap="none" spc="0" normalizeH="0" baseline="0" noProof="0" dirty="0">
                <a:ln>
                  <a:noFill/>
                </a:ln>
                <a:solidFill>
                  <a:srgbClr val="252525"/>
                </a:solidFill>
                <a:effectLst/>
                <a:uLnTx/>
                <a:uFillTx/>
                <a:latin typeface="Corbel"/>
                <a:ea typeface="+mn-ea"/>
                <a:cs typeface="Corbel"/>
              </a:rPr>
              <a:t>Service Year</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p:txBody>
      </p:sp>
      <p:sp>
        <p:nvSpPr>
          <p:cNvPr id="5" name="TextBox 4">
            <a:extLst>
              <a:ext uri="{FF2B5EF4-FFF2-40B4-BE49-F238E27FC236}">
                <a16:creationId xmlns:a16="http://schemas.microsoft.com/office/drawing/2014/main" id="{CA87FD74-65F8-4037-944C-B07F1D15EFED}"/>
              </a:ext>
            </a:extLst>
          </p:cNvPr>
          <p:cNvSpPr txBox="1"/>
          <p:nvPr/>
        </p:nvSpPr>
        <p:spPr>
          <a:xfrm>
            <a:off x="533399" y="381000"/>
            <a:ext cx="8077200" cy="830997"/>
          </a:xfrm>
          <a:prstGeom prst="rect">
            <a:avLst/>
          </a:prstGeom>
          <a:noFill/>
        </p:spPr>
        <p:txBody>
          <a:bodyPr wrap="square">
            <a:spAutoFit/>
          </a:bodyPr>
          <a:lstStyle/>
          <a:p>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D</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eter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mi</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ne</a:t>
            </a:r>
            <a:r>
              <a:rPr kumimoji="0" lang="en-US" sz="4800" b="0" i="0" u="none" strike="noStrike" kern="1200" cap="none" spc="-28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260" normalizeH="0" baseline="0" noProof="0" dirty="0">
                <a:ln>
                  <a:noFill/>
                </a:ln>
                <a:solidFill>
                  <a:srgbClr val="000000">
                    <a:lumMod val="75000"/>
                    <a:lumOff val="25000"/>
                  </a:srgbClr>
                </a:solidFill>
                <a:effectLst/>
                <a:uLnTx/>
                <a:uFillTx/>
                <a:latin typeface="Calibri Light" panose="020F0302020204030204"/>
                <a:ea typeface="+mj-ea"/>
                <a:cs typeface="+mj-cs"/>
              </a:rPr>
              <a:t>T</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ype of</a:t>
            </a: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Progr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a</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m</a:t>
            </a:r>
            <a:endParaRPr lang="en-US" dirty="0"/>
          </a:p>
        </p:txBody>
      </p:sp>
    </p:spTree>
    <p:extLst>
      <p:ext uri="{BB962C8B-B14F-4D97-AF65-F5344CB8AC3E}">
        <p14:creationId xmlns:p14="http://schemas.microsoft.com/office/powerpoint/2010/main" val="367284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94184-F23D-4EDE-A9D7-08B40DF557C1}"/>
              </a:ext>
            </a:extLst>
          </p:cNvPr>
          <p:cNvSpPr txBox="1"/>
          <p:nvPr/>
        </p:nvSpPr>
        <p:spPr>
          <a:xfrm>
            <a:off x="533400" y="228600"/>
            <a:ext cx="7543800" cy="707886"/>
          </a:xfrm>
          <a:prstGeom prst="rect">
            <a:avLst/>
          </a:prstGeom>
          <a:noFill/>
        </p:spPr>
        <p:txBody>
          <a:bodyPr wrap="square">
            <a:spAutoFit/>
          </a:bodyPr>
          <a:lstStyle/>
          <a:p>
            <a:pPr algn="ct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Organizational Eligibility</a:t>
            </a:r>
            <a:r>
              <a:rPr kumimoji="0" lang="en-US" sz="4000" b="1" i="0" u="none" strike="noStrike" kern="1200" cap="none" spc="-2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to</a:t>
            </a:r>
            <a:r>
              <a:rPr kumimoji="0" lang="en-US" sz="4000" b="1" i="0" u="none" strike="noStrike" kern="1200" cap="none" spc="-17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000" b="1"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Apply</a:t>
            </a:r>
            <a:endParaRPr lang="en-US" sz="4000" b="1" dirty="0"/>
          </a:p>
        </p:txBody>
      </p:sp>
      <p:sp>
        <p:nvSpPr>
          <p:cNvPr id="5" name="TextBox 4">
            <a:extLst>
              <a:ext uri="{FF2B5EF4-FFF2-40B4-BE49-F238E27FC236}">
                <a16:creationId xmlns:a16="http://schemas.microsoft.com/office/drawing/2014/main" id="{B6751812-31F4-4911-9336-FE315CD0010A}"/>
              </a:ext>
            </a:extLst>
          </p:cNvPr>
          <p:cNvSpPr txBox="1"/>
          <p:nvPr/>
        </p:nvSpPr>
        <p:spPr>
          <a:xfrm>
            <a:off x="228600" y="1295400"/>
            <a:ext cx="8610600" cy="4201150"/>
          </a:xfrm>
          <a:prstGeom prst="rect">
            <a:avLst/>
          </a:prstGeom>
          <a:noFill/>
        </p:spPr>
        <p:txBody>
          <a:bodyPr wrap="square">
            <a:spAutoFit/>
          </a:bodyPr>
          <a:lstStyle/>
          <a:p>
            <a:pPr marL="821690" marR="0" lvl="0" indent="-91440" algn="l" defTabSz="914400" rtl="0" eaLnBrk="1" fontAlgn="auto" latinLnBrk="0" hangingPunct="1">
              <a:lnSpc>
                <a:spcPct val="100000"/>
              </a:lnSpc>
              <a:spcBef>
                <a:spcPts val="100"/>
              </a:spcBef>
              <a:spcAft>
                <a:spcPts val="200"/>
              </a:spcAft>
              <a:buClr>
                <a:srgbClr val="E48312"/>
              </a:buClr>
              <a:buSzPct val="100000"/>
              <a:buFont typeface="Calibri" panose="020F0502020204030204" pitchFamily="34" charset="0"/>
              <a:buChar char=" "/>
              <a:tabLst/>
              <a:defRPr/>
            </a:pPr>
            <a:r>
              <a:rPr kumimoji="0" lang="en-US" sz="3600" b="1" i="0" u="none" strike="noStrike" kern="1200" cap="none" spc="-5" normalizeH="0" baseline="0" noProof="0" dirty="0">
                <a:ln>
                  <a:noFill/>
                </a:ln>
                <a:solidFill>
                  <a:srgbClr val="000000">
                    <a:lumMod val="75000"/>
                    <a:lumOff val="25000"/>
                  </a:srgbClr>
                </a:solidFill>
                <a:effectLst/>
                <a:uLnTx/>
                <a:uFillTx/>
                <a:latin typeface="Corbel"/>
                <a:cs typeface="Corbel"/>
              </a:rPr>
              <a:t>Eligibility</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 is</a:t>
            </a:r>
            <a:r>
              <a:rPr kumimoji="0" lang="en-US" sz="3600" b="1" i="0" u="none" strike="noStrike" kern="1200" cap="none" spc="-10" normalizeH="0" baseline="0" noProof="0" dirty="0">
                <a:ln>
                  <a:noFill/>
                </a:ln>
                <a:solidFill>
                  <a:srgbClr val="000000">
                    <a:lumMod val="75000"/>
                    <a:lumOff val="25000"/>
                  </a:srgbClr>
                </a:solidFill>
                <a:effectLst/>
                <a:uLnTx/>
                <a:uFillTx/>
                <a:latin typeface="Corbel"/>
                <a:cs typeface="Corbel"/>
              </a:rPr>
              <a:t> </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open</a:t>
            </a:r>
            <a:r>
              <a:rPr kumimoji="0" lang="en-US" sz="3600" b="1" i="0" u="none" strike="noStrike" kern="1200" cap="none" spc="-10" normalizeH="0" baseline="0" noProof="0" dirty="0">
                <a:ln>
                  <a:noFill/>
                </a:ln>
                <a:solidFill>
                  <a:srgbClr val="000000">
                    <a:lumMod val="75000"/>
                    <a:lumOff val="25000"/>
                  </a:srgbClr>
                </a:solidFill>
                <a:effectLst/>
                <a:uLnTx/>
                <a:uFillTx/>
                <a:latin typeface="Corbel"/>
                <a:cs typeface="Corbel"/>
              </a:rPr>
              <a:t> </a:t>
            </a:r>
            <a:r>
              <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rPr>
              <a:t>to</a:t>
            </a:r>
            <a:r>
              <a:rPr kumimoji="0" lang="en-US" sz="3600" b="1" i="0" u="none" strike="noStrike" kern="1200" cap="none" spc="0" normalizeH="0" baseline="0" noProof="0" dirty="0" smtClean="0">
                <a:ln>
                  <a:noFill/>
                </a:ln>
                <a:solidFill>
                  <a:srgbClr val="000000">
                    <a:lumMod val="75000"/>
                    <a:lumOff val="25000"/>
                  </a:srgbClr>
                </a:solidFill>
                <a:effectLst/>
                <a:uLnTx/>
                <a:uFillTx/>
                <a:latin typeface="Corbel"/>
                <a:cs typeface="Corbel"/>
              </a:rPr>
              <a:t>:</a:t>
            </a:r>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a:t>Indian Tribes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institutions </a:t>
            </a:r>
            <a:r>
              <a:rPr lang="en-US" sz="3600" dirty="0"/>
              <a:t>of higher education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local </a:t>
            </a:r>
            <a:r>
              <a:rPr lang="en-US" sz="3600" dirty="0"/>
              <a:t>governments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nonprofit </a:t>
            </a:r>
            <a:r>
              <a:rPr lang="en-US" sz="3600" dirty="0"/>
              <a:t>organizations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state </a:t>
            </a:r>
            <a:r>
              <a:rPr lang="en-US" sz="3600" dirty="0"/>
              <a:t>service commissions </a:t>
            </a:r>
            <a:endParaRPr lang="en-US" sz="3600" dirty="0" smtClean="0"/>
          </a:p>
          <a:p>
            <a:pPr marL="1301750" lvl="0" indent="-571500" defTabSz="914400">
              <a:spcBef>
                <a:spcPts val="100"/>
              </a:spcBef>
              <a:spcAft>
                <a:spcPts val="200"/>
              </a:spcAft>
              <a:buClr>
                <a:srgbClr val="E48312"/>
              </a:buClr>
              <a:buSzPct val="100000"/>
              <a:buFont typeface="Arial" panose="020B0604020202020204" pitchFamily="34" charset="0"/>
              <a:buChar char="•"/>
              <a:defRPr/>
            </a:pPr>
            <a:r>
              <a:rPr lang="en-US" sz="3600" dirty="0" smtClean="0"/>
              <a:t>states </a:t>
            </a:r>
            <a:r>
              <a:rPr lang="en-US" sz="3600" dirty="0"/>
              <a:t>and US Territories</a:t>
            </a:r>
            <a:endParaRPr kumimoji="0" lang="en-US" sz="3600" b="1" i="0" u="none" strike="noStrike" kern="1200" cap="none" spc="0" normalizeH="0" baseline="0" noProof="0" dirty="0">
              <a:ln>
                <a:noFill/>
              </a:ln>
              <a:solidFill>
                <a:srgbClr val="000000">
                  <a:lumMod val="75000"/>
                  <a:lumOff val="25000"/>
                </a:srgbClr>
              </a:solidFill>
              <a:effectLst/>
              <a:uLnTx/>
              <a:uFillTx/>
              <a:latin typeface="Corbel"/>
              <a:cs typeface="Corbel"/>
            </a:endParaRPr>
          </a:p>
        </p:txBody>
      </p:sp>
    </p:spTree>
    <p:extLst>
      <p:ext uri="{BB962C8B-B14F-4D97-AF65-F5344CB8AC3E}">
        <p14:creationId xmlns:p14="http://schemas.microsoft.com/office/powerpoint/2010/main" val="403817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51FBC-A333-433D-97B9-FE05BA1D9DD2}"/>
              </a:ext>
            </a:extLst>
          </p:cNvPr>
          <p:cNvSpPr txBox="1"/>
          <p:nvPr/>
        </p:nvSpPr>
        <p:spPr>
          <a:xfrm>
            <a:off x="533400" y="2286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Page</a:t>
            </a:r>
            <a:r>
              <a:rPr kumimoji="0" lang="en-US" sz="4800" b="0" i="0" u="none" strike="noStrike" kern="1200" cap="none" spc="-6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Limitations</a:t>
            </a:r>
            <a:endParaRPr lang="en-US" dirty="0"/>
          </a:p>
        </p:txBody>
      </p:sp>
      <p:sp>
        <p:nvSpPr>
          <p:cNvPr id="5" name="TextBox 4">
            <a:extLst>
              <a:ext uri="{FF2B5EF4-FFF2-40B4-BE49-F238E27FC236}">
                <a16:creationId xmlns:a16="http://schemas.microsoft.com/office/drawing/2014/main" id="{F01479EA-740A-4C2B-B4EF-3F8EB4E9A9CF}"/>
              </a:ext>
            </a:extLst>
          </p:cNvPr>
          <p:cNvSpPr txBox="1"/>
          <p:nvPr/>
        </p:nvSpPr>
        <p:spPr>
          <a:xfrm>
            <a:off x="266700" y="1059597"/>
            <a:ext cx="8610600" cy="4914166"/>
          </a:xfrm>
          <a:prstGeom prst="rect">
            <a:avLst/>
          </a:prstGeom>
          <a:noFill/>
        </p:spPr>
        <p:txBody>
          <a:bodyPr wrap="square">
            <a:spAutoFit/>
          </a:bodyPr>
          <a:lstStyle/>
          <a:p>
            <a:pPr marL="299085" indent="-287020">
              <a:lnSpc>
                <a:spcPts val="3080"/>
              </a:lnSpc>
              <a:spcBef>
                <a:spcPts val="100"/>
              </a:spcBef>
              <a:buClr>
                <a:srgbClr val="8D1414"/>
              </a:buClr>
              <a:buSzPct val="144444"/>
              <a:buFont typeface="Arial"/>
              <a:buChar char="•"/>
              <a:tabLst>
                <a:tab pos="299720" algn="l"/>
              </a:tabLst>
            </a:pPr>
            <a:r>
              <a:rPr lang="en-US" sz="1800" spc="-5" dirty="0">
                <a:latin typeface="Corbel"/>
                <a:cs typeface="Corbel"/>
              </a:rPr>
              <a:t>There</a:t>
            </a:r>
            <a:r>
              <a:rPr lang="en-US" sz="1800" spc="-30"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two sections with mandatory page limits: </a:t>
            </a:r>
            <a:r>
              <a:rPr lang="en-US" sz="1800" b="1" dirty="0">
                <a:latin typeface="Corbel"/>
                <a:cs typeface="Corbel"/>
              </a:rPr>
              <a:t>Narrative</a:t>
            </a:r>
            <a:r>
              <a:rPr lang="en-US" sz="1800" b="1" spc="-15" dirty="0">
                <a:latin typeface="Corbel"/>
                <a:cs typeface="Corbel"/>
              </a:rPr>
              <a:t> </a:t>
            </a:r>
            <a:r>
              <a:rPr lang="en-US" sz="1800" spc="-5" dirty="0">
                <a:latin typeface="Corbel"/>
                <a:cs typeface="Corbel"/>
              </a:rPr>
              <a:t>and</a:t>
            </a:r>
            <a:r>
              <a:rPr lang="en-US" sz="1800" spc="-10" dirty="0">
                <a:latin typeface="Corbel"/>
                <a:cs typeface="Corbel"/>
              </a:rPr>
              <a:t> </a:t>
            </a:r>
            <a:r>
              <a:rPr lang="en-US" sz="1800" b="1" dirty="0">
                <a:latin typeface="Corbel"/>
                <a:cs typeface="Corbel"/>
              </a:rPr>
              <a:t>Logic</a:t>
            </a:r>
            <a:r>
              <a:rPr lang="en-US" sz="1800" b="1" spc="-20" dirty="0">
                <a:latin typeface="Corbel"/>
                <a:cs typeface="Corbel"/>
              </a:rPr>
              <a:t> </a:t>
            </a:r>
            <a:r>
              <a:rPr lang="en-US" sz="1800" b="1" spc="-5" dirty="0">
                <a:latin typeface="Corbel"/>
                <a:cs typeface="Corbel"/>
              </a:rPr>
              <a:t>Model.</a:t>
            </a:r>
            <a:endParaRPr lang="en-US" sz="1800" dirty="0">
              <a:latin typeface="Corbel"/>
              <a:cs typeface="Corbel"/>
            </a:endParaRPr>
          </a:p>
          <a:p>
            <a:pPr marL="299085" marR="1124585" indent="-287020">
              <a:lnSpc>
                <a:spcPts val="2920"/>
              </a:lnSpc>
              <a:spcBef>
                <a:spcPts val="1285"/>
              </a:spcBef>
              <a:buClr>
                <a:srgbClr val="8D1414"/>
              </a:buClr>
              <a:buSzPct val="144444"/>
              <a:buFont typeface="Arial"/>
              <a:buChar char="•"/>
              <a:tabLst>
                <a:tab pos="299720" algn="l"/>
              </a:tabLst>
            </a:pPr>
            <a:r>
              <a:rPr lang="en-US" sz="1800" spc="-5" dirty="0">
                <a:latin typeface="Corbel"/>
                <a:cs typeface="Corbel"/>
              </a:rPr>
              <a:t>Applications </a:t>
            </a:r>
            <a:r>
              <a:rPr lang="en-US" sz="1800" spc="-10" dirty="0">
                <a:latin typeface="Corbel"/>
                <a:cs typeface="Corbel"/>
              </a:rPr>
              <a:t>must </a:t>
            </a:r>
            <a:r>
              <a:rPr lang="en-US" sz="1800" spc="-5" dirty="0">
                <a:latin typeface="Corbel"/>
                <a:cs typeface="Corbel"/>
              </a:rPr>
              <a:t>not exceed </a:t>
            </a:r>
            <a:r>
              <a:rPr lang="en-US" sz="1800" dirty="0">
                <a:latin typeface="Corbel"/>
                <a:cs typeface="Corbel"/>
              </a:rPr>
              <a:t>10 </a:t>
            </a:r>
            <a:r>
              <a:rPr lang="en-US" sz="1800" spc="-5" dirty="0">
                <a:latin typeface="Corbel"/>
                <a:cs typeface="Corbel"/>
              </a:rPr>
              <a:t>pages </a:t>
            </a:r>
            <a:r>
              <a:rPr lang="en-US" sz="1800" dirty="0">
                <a:latin typeface="Corbel"/>
                <a:cs typeface="Corbel"/>
              </a:rPr>
              <a:t>for </a:t>
            </a:r>
            <a:r>
              <a:rPr lang="en-US" sz="1800" spc="-5" dirty="0">
                <a:latin typeface="Corbel"/>
                <a:cs typeface="Corbel"/>
              </a:rPr>
              <a:t>the </a:t>
            </a:r>
            <a:r>
              <a:rPr lang="en-US" sz="1800" spc="-5" dirty="0" smtClean="0">
                <a:latin typeface="Corbel"/>
                <a:cs typeface="Corbel"/>
              </a:rPr>
              <a:t>Narrative.</a:t>
            </a:r>
            <a:r>
              <a:rPr lang="en-US" dirty="0" smtClean="0"/>
              <a:t> </a:t>
            </a:r>
          </a:p>
          <a:p>
            <a:pPr marL="299085" marR="1124585" indent="-287020">
              <a:lnSpc>
                <a:spcPts val="2920"/>
              </a:lnSpc>
              <a:spcBef>
                <a:spcPts val="1285"/>
              </a:spcBef>
              <a:buClr>
                <a:srgbClr val="8D1414"/>
              </a:buClr>
              <a:buSzPct val="144444"/>
              <a:buFont typeface="Arial"/>
              <a:buChar char="•"/>
              <a:tabLst>
                <a:tab pos="299720" algn="l"/>
              </a:tabLst>
            </a:pPr>
            <a:r>
              <a:rPr lang="en-US" sz="1800" spc="-5" dirty="0" smtClean="0">
                <a:latin typeface="Corbel"/>
                <a:cs typeface="Corbel"/>
              </a:rPr>
              <a:t>In</a:t>
            </a:r>
            <a:r>
              <a:rPr lang="en-US" sz="1800" spc="-20" dirty="0" smtClean="0">
                <a:latin typeface="Corbel"/>
                <a:cs typeface="Corbel"/>
              </a:rPr>
              <a:t> </a:t>
            </a:r>
            <a:r>
              <a:rPr lang="en-US" sz="1800" spc="-5" dirty="0">
                <a:latin typeface="Corbel"/>
                <a:cs typeface="Corbel"/>
              </a:rPr>
              <a:t>determining</a:t>
            </a:r>
            <a:r>
              <a:rPr lang="en-US" sz="1800" spc="30" dirty="0">
                <a:latin typeface="Corbel"/>
                <a:cs typeface="Corbel"/>
              </a:rPr>
              <a:t> </a:t>
            </a:r>
            <a:r>
              <a:rPr lang="en-US" sz="1800" spc="-5" dirty="0">
                <a:latin typeface="Corbel"/>
                <a:cs typeface="Corbel"/>
              </a:rPr>
              <a:t>whether</a:t>
            </a:r>
            <a:r>
              <a:rPr lang="en-US" sz="1800" spc="10" dirty="0">
                <a:latin typeface="Corbel"/>
                <a:cs typeface="Corbel"/>
              </a:rPr>
              <a:t> </a:t>
            </a:r>
            <a:r>
              <a:rPr lang="en-US" sz="1800" dirty="0">
                <a:latin typeface="Corbel"/>
                <a:cs typeface="Corbel"/>
              </a:rPr>
              <a:t>an</a:t>
            </a:r>
            <a:r>
              <a:rPr lang="en-US" sz="1800" spc="-10" dirty="0">
                <a:latin typeface="Corbel"/>
                <a:cs typeface="Corbel"/>
              </a:rPr>
              <a:t> </a:t>
            </a:r>
            <a:r>
              <a:rPr lang="en-US" sz="1800" spc="-5" dirty="0">
                <a:latin typeface="Corbel"/>
                <a:cs typeface="Corbel"/>
              </a:rPr>
              <a:t>application</a:t>
            </a:r>
            <a:r>
              <a:rPr lang="en-US" sz="1800" spc="15" dirty="0">
                <a:latin typeface="Corbel"/>
                <a:cs typeface="Corbel"/>
              </a:rPr>
              <a:t> </a:t>
            </a:r>
            <a:r>
              <a:rPr lang="en-US" sz="1800" spc="-5" dirty="0">
                <a:latin typeface="Corbel"/>
                <a:cs typeface="Corbel"/>
              </a:rPr>
              <a:t>complies</a:t>
            </a:r>
            <a:r>
              <a:rPr lang="en-US" sz="1800" dirty="0">
                <a:latin typeface="Corbel"/>
                <a:cs typeface="Corbel"/>
              </a:rPr>
              <a:t> </a:t>
            </a:r>
            <a:r>
              <a:rPr lang="en-US" sz="1800" spc="-5" dirty="0">
                <a:latin typeface="Corbel"/>
                <a:cs typeface="Corbel"/>
              </a:rPr>
              <a:t>with</a:t>
            </a:r>
            <a:r>
              <a:rPr lang="en-US" sz="1800" spc="15" dirty="0">
                <a:latin typeface="Corbel"/>
                <a:cs typeface="Corbel"/>
              </a:rPr>
              <a:t> </a:t>
            </a:r>
            <a:r>
              <a:rPr lang="en-US" sz="1800" spc="-5" dirty="0">
                <a:latin typeface="Corbel"/>
                <a:cs typeface="Corbel"/>
              </a:rPr>
              <a:t>page </a:t>
            </a:r>
            <a:r>
              <a:rPr lang="en-US" sz="1800" spc="-465" dirty="0">
                <a:latin typeface="Corbel"/>
                <a:cs typeface="Corbel"/>
              </a:rPr>
              <a:t> </a:t>
            </a:r>
            <a:r>
              <a:rPr lang="en-US" sz="1800" spc="-5" dirty="0">
                <a:latin typeface="Corbel"/>
                <a:cs typeface="Corbel"/>
              </a:rPr>
              <a:t>limits, </a:t>
            </a:r>
            <a:r>
              <a:rPr lang="en-US" spc="-10" dirty="0" smtClean="0">
                <a:latin typeface="Corbel"/>
                <a:cs typeface="Corbel"/>
              </a:rPr>
              <a:t>ASN </a:t>
            </a:r>
            <a:r>
              <a:rPr lang="en-US" sz="1800" spc="-5" dirty="0" smtClean="0">
                <a:latin typeface="Corbel"/>
                <a:cs typeface="Corbel"/>
              </a:rPr>
              <a:t>will </a:t>
            </a:r>
            <a:r>
              <a:rPr lang="en-US" sz="1800" spc="-5" dirty="0">
                <a:latin typeface="Corbel"/>
                <a:cs typeface="Corbel"/>
              </a:rPr>
              <a:t>count </a:t>
            </a:r>
            <a:r>
              <a:rPr lang="en-US" sz="1800" spc="-10" dirty="0">
                <a:latin typeface="Corbel"/>
                <a:cs typeface="Corbel"/>
              </a:rPr>
              <a:t>the </a:t>
            </a:r>
            <a:r>
              <a:rPr lang="en-US" sz="1800" spc="-5" dirty="0">
                <a:latin typeface="Corbel"/>
                <a:cs typeface="Corbel"/>
              </a:rPr>
              <a:t>following </a:t>
            </a:r>
            <a:r>
              <a:rPr lang="en-US" sz="1800" dirty="0">
                <a:latin typeface="Corbel"/>
                <a:cs typeface="Corbel"/>
              </a:rPr>
              <a:t>for </a:t>
            </a:r>
            <a:r>
              <a:rPr lang="en-US" sz="1800" spc="-10" dirty="0">
                <a:latin typeface="Corbel"/>
                <a:cs typeface="Corbel"/>
              </a:rPr>
              <a:t>the </a:t>
            </a:r>
            <a:r>
              <a:rPr lang="en-US" sz="1800" b="1" spc="-5" dirty="0">
                <a:latin typeface="Corbel"/>
                <a:cs typeface="Corbel"/>
              </a:rPr>
              <a:t>N</a:t>
            </a:r>
            <a:r>
              <a:rPr lang="en-US" sz="1800" b="1" dirty="0">
                <a:latin typeface="Corbel"/>
                <a:cs typeface="Corbel"/>
              </a:rPr>
              <a:t>arrative:</a:t>
            </a:r>
            <a:endParaRPr lang="en-US" sz="1800" dirty="0">
              <a:latin typeface="Corbel"/>
              <a:cs typeface="Corbel"/>
            </a:endParaRPr>
          </a:p>
          <a:p>
            <a:pPr marL="299085" marR="141605" indent="-287020">
              <a:lnSpc>
                <a:spcPts val="2590"/>
              </a:lnSpc>
              <a:spcBef>
                <a:spcPts val="1185"/>
              </a:spcBef>
              <a:buClr>
                <a:srgbClr val="8D1414"/>
              </a:buClr>
              <a:buSzPct val="143750"/>
              <a:buFont typeface="Arial"/>
              <a:buChar char="•"/>
              <a:tabLst>
                <a:tab pos="299720" algn="l"/>
              </a:tabLst>
            </a:pPr>
            <a:r>
              <a:rPr lang="en-US" sz="1800" spc="-5" dirty="0">
                <a:latin typeface="Corbel"/>
                <a:cs typeface="Corbel"/>
              </a:rPr>
              <a:t>The </a:t>
            </a:r>
            <a:r>
              <a:rPr lang="en-US" sz="1800" spc="-10" dirty="0">
                <a:latin typeface="Corbel"/>
                <a:cs typeface="Corbel"/>
              </a:rPr>
              <a:t>application’s </a:t>
            </a:r>
            <a:r>
              <a:rPr lang="en-US" sz="1800" spc="-5" dirty="0">
                <a:latin typeface="Corbel"/>
                <a:cs typeface="Corbel"/>
              </a:rPr>
              <a:t>Executive </a:t>
            </a:r>
            <a:r>
              <a:rPr lang="en-US" sz="1800" spc="-15" dirty="0">
                <a:latin typeface="Corbel"/>
                <a:cs typeface="Corbel"/>
              </a:rPr>
              <a:t>Summary, </a:t>
            </a:r>
            <a:r>
              <a:rPr lang="en-US" sz="1800" spc="-5" dirty="0">
                <a:latin typeface="Corbel"/>
                <a:cs typeface="Corbel"/>
              </a:rPr>
              <a:t>SF 424 </a:t>
            </a:r>
            <a:r>
              <a:rPr lang="en-US" sz="1800" spc="-5" dirty="0" err="1">
                <a:latin typeface="Corbel"/>
                <a:cs typeface="Corbel"/>
              </a:rPr>
              <a:t>Facesheet</a:t>
            </a:r>
            <a:r>
              <a:rPr lang="en-US" sz="1800" spc="-5" dirty="0">
                <a:latin typeface="Corbel"/>
                <a:cs typeface="Corbel"/>
              </a:rPr>
              <a:t>, </a:t>
            </a:r>
            <a:r>
              <a:rPr lang="en-US" sz="1800" spc="-10" dirty="0">
                <a:latin typeface="Corbel"/>
                <a:cs typeface="Corbel"/>
              </a:rPr>
              <a:t>and </a:t>
            </a:r>
            <a:r>
              <a:rPr lang="en-US" sz="1800" spc="-470" dirty="0">
                <a:latin typeface="Corbel"/>
                <a:cs typeface="Corbel"/>
              </a:rPr>
              <a:t> </a:t>
            </a:r>
            <a:r>
              <a:rPr lang="en-US" sz="1800" spc="-5" dirty="0">
                <a:latin typeface="Corbel"/>
                <a:cs typeface="Corbel"/>
              </a:rPr>
              <a:t>The Narrative</a:t>
            </a:r>
            <a:r>
              <a:rPr lang="en-US" sz="1800" spc="25" dirty="0">
                <a:latin typeface="Corbel"/>
                <a:cs typeface="Corbel"/>
              </a:rPr>
              <a:t> </a:t>
            </a:r>
            <a:r>
              <a:rPr lang="en-US" sz="1800" spc="-5" dirty="0">
                <a:latin typeface="Corbel"/>
                <a:cs typeface="Corbel"/>
              </a:rPr>
              <a:t>portions</a:t>
            </a:r>
            <a:r>
              <a:rPr lang="en-US" sz="1800" dirty="0">
                <a:latin typeface="Corbel"/>
                <a:cs typeface="Corbel"/>
              </a:rPr>
              <a:t> </a:t>
            </a:r>
            <a:r>
              <a:rPr lang="en-US" sz="1800" spc="-5" dirty="0">
                <a:latin typeface="Corbel"/>
                <a:cs typeface="Corbel"/>
              </a:rPr>
              <a:t>contained</a:t>
            </a:r>
            <a:r>
              <a:rPr lang="en-US" sz="1800" spc="5" dirty="0">
                <a:latin typeface="Corbel"/>
                <a:cs typeface="Corbel"/>
              </a:rPr>
              <a:t> </a:t>
            </a:r>
            <a:r>
              <a:rPr lang="en-US" sz="1800" spc="-5" dirty="0">
                <a:latin typeface="Corbel"/>
                <a:cs typeface="Corbel"/>
              </a:rPr>
              <a:t>in </a:t>
            </a:r>
            <a:r>
              <a:rPr lang="en-US" sz="1800" spc="-10" dirty="0">
                <a:latin typeface="Corbel"/>
                <a:cs typeface="Corbel"/>
              </a:rPr>
              <a:t>the</a:t>
            </a:r>
            <a:r>
              <a:rPr lang="en-US" sz="1800" spc="15" dirty="0">
                <a:latin typeface="Corbel"/>
                <a:cs typeface="Corbel"/>
              </a:rPr>
              <a:t> </a:t>
            </a:r>
            <a:r>
              <a:rPr lang="en-US" sz="1800" spc="-5" dirty="0">
                <a:latin typeface="Corbel"/>
                <a:cs typeface="Corbel"/>
              </a:rPr>
              <a:t>Program</a:t>
            </a:r>
            <a:r>
              <a:rPr lang="en-US" sz="1800" spc="-15" dirty="0">
                <a:latin typeface="Corbel"/>
                <a:cs typeface="Corbel"/>
              </a:rPr>
              <a:t> </a:t>
            </a:r>
            <a:r>
              <a:rPr lang="en-US" sz="1800" spc="-5" dirty="0">
                <a:latin typeface="Corbel"/>
                <a:cs typeface="Corbel"/>
              </a:rPr>
              <a:t>Design, </a:t>
            </a:r>
            <a:r>
              <a:rPr lang="en-US" sz="1800" dirty="0">
                <a:latin typeface="Corbel"/>
                <a:cs typeface="Corbel"/>
              </a:rPr>
              <a:t> </a:t>
            </a:r>
            <a:r>
              <a:rPr lang="en-US" sz="1800" spc="-5" dirty="0">
                <a:latin typeface="Corbel"/>
                <a:cs typeface="Corbel"/>
              </a:rPr>
              <a:t>Organizational </a:t>
            </a:r>
            <a:r>
              <a:rPr lang="en-US" sz="1800" spc="-15" dirty="0">
                <a:latin typeface="Corbel"/>
                <a:cs typeface="Corbel"/>
              </a:rPr>
              <a:t>Capacity, </a:t>
            </a:r>
            <a:r>
              <a:rPr lang="en-US" sz="1800" spc="-5" dirty="0">
                <a:latin typeface="Corbel"/>
                <a:cs typeface="Corbel"/>
              </a:rPr>
              <a:t>and </a:t>
            </a:r>
            <a:r>
              <a:rPr lang="en-US" sz="1800" dirty="0">
                <a:latin typeface="Corbel"/>
                <a:cs typeface="Corbel"/>
              </a:rPr>
              <a:t>Cost </a:t>
            </a:r>
            <a:r>
              <a:rPr lang="en-US" sz="1800" spc="-5" dirty="0">
                <a:latin typeface="Corbel"/>
                <a:cs typeface="Corbel"/>
              </a:rPr>
              <a:t>Effectiveness and </a:t>
            </a:r>
            <a:r>
              <a:rPr lang="en-US" sz="1800" dirty="0">
                <a:latin typeface="Corbel"/>
                <a:cs typeface="Corbel"/>
              </a:rPr>
              <a:t>Budget </a:t>
            </a:r>
            <a:r>
              <a:rPr lang="en-US" sz="1800" spc="5" dirty="0">
                <a:latin typeface="Corbel"/>
                <a:cs typeface="Corbel"/>
              </a:rPr>
              <a:t> </a:t>
            </a:r>
            <a:r>
              <a:rPr lang="en-US" sz="1800" dirty="0">
                <a:latin typeface="Corbel"/>
                <a:cs typeface="Corbel"/>
              </a:rPr>
              <a:t>Adequacy</a:t>
            </a:r>
            <a:r>
              <a:rPr lang="en-US" sz="1800" spc="-20" dirty="0">
                <a:latin typeface="Corbel"/>
                <a:cs typeface="Corbel"/>
              </a:rPr>
              <a:t> </a:t>
            </a:r>
            <a:r>
              <a:rPr lang="en-US" sz="1800" spc="-5" dirty="0">
                <a:latin typeface="Corbel"/>
                <a:cs typeface="Corbel"/>
              </a:rPr>
              <a:t>sections</a:t>
            </a:r>
            <a:r>
              <a:rPr lang="en-US" sz="1800" dirty="0">
                <a:latin typeface="Corbel"/>
                <a:cs typeface="Corbel"/>
              </a:rPr>
              <a:t> of</a:t>
            </a:r>
            <a:r>
              <a:rPr lang="en-US" sz="1800" spc="-10" dirty="0">
                <a:latin typeface="Corbel"/>
                <a:cs typeface="Corbel"/>
              </a:rPr>
              <a:t> the</a:t>
            </a:r>
            <a:r>
              <a:rPr lang="en-US" sz="1800" spc="5" dirty="0">
                <a:latin typeface="Corbel"/>
                <a:cs typeface="Corbel"/>
              </a:rPr>
              <a:t> </a:t>
            </a:r>
            <a:r>
              <a:rPr lang="en-US" sz="1800" spc="-5" dirty="0">
                <a:latin typeface="Corbel"/>
                <a:cs typeface="Corbel"/>
              </a:rPr>
              <a:t>application.</a:t>
            </a:r>
            <a:endParaRPr lang="en-US" sz="1800" dirty="0">
              <a:latin typeface="Corbel"/>
              <a:cs typeface="Corbel"/>
            </a:endParaRPr>
          </a:p>
          <a:p>
            <a:pPr marL="299085" marR="5080" indent="-287020">
              <a:lnSpc>
                <a:spcPts val="2590"/>
              </a:lnSpc>
              <a:spcBef>
                <a:spcPts val="1180"/>
              </a:spcBef>
              <a:buClr>
                <a:srgbClr val="8D1414"/>
              </a:buClr>
              <a:buSzPct val="143750"/>
              <a:buFont typeface="Arial"/>
              <a:buChar char="•"/>
              <a:tabLst>
                <a:tab pos="299720" algn="l"/>
              </a:tabLst>
            </a:pPr>
            <a:r>
              <a:rPr lang="en-US" spc="-5" dirty="0" smtClean="0">
                <a:latin typeface="Corbel"/>
                <a:cs typeface="Corbel"/>
              </a:rPr>
              <a:t>ASN</a:t>
            </a:r>
            <a:r>
              <a:rPr lang="en-US" sz="1800" spc="-5" dirty="0" smtClean="0">
                <a:latin typeface="Corbel"/>
                <a:cs typeface="Corbel"/>
              </a:rPr>
              <a:t> </a:t>
            </a:r>
            <a:r>
              <a:rPr lang="en-US" sz="1800" spc="-5" dirty="0">
                <a:latin typeface="Corbel"/>
                <a:cs typeface="Corbel"/>
              </a:rPr>
              <a:t>strongly </a:t>
            </a:r>
            <a:r>
              <a:rPr lang="en-US" sz="1800" dirty="0">
                <a:latin typeface="Corbel"/>
                <a:cs typeface="Corbel"/>
              </a:rPr>
              <a:t>encourages </a:t>
            </a:r>
            <a:r>
              <a:rPr lang="en-US" sz="1800" spc="-5" dirty="0">
                <a:latin typeface="Corbel"/>
                <a:cs typeface="Corbel"/>
              </a:rPr>
              <a:t>applicants to print </a:t>
            </a:r>
            <a:r>
              <a:rPr lang="en-US" sz="1800" dirty="0">
                <a:latin typeface="Corbel"/>
                <a:cs typeface="Corbel"/>
              </a:rPr>
              <a:t>out </a:t>
            </a:r>
            <a:r>
              <a:rPr lang="en-US" sz="1800" spc="-10" dirty="0">
                <a:latin typeface="Corbel"/>
                <a:cs typeface="Corbel"/>
              </a:rPr>
              <a:t>the</a:t>
            </a:r>
            <a:r>
              <a:rPr lang="en-US" sz="1800" spc="15"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dirty="0">
                <a:latin typeface="Corbel"/>
                <a:cs typeface="Corbel"/>
              </a:rPr>
              <a:t>from</a:t>
            </a:r>
            <a:r>
              <a:rPr lang="en-US" sz="1800" spc="-25" dirty="0">
                <a:latin typeface="Corbel"/>
                <a:cs typeface="Corbel"/>
              </a:rPr>
              <a:t> </a:t>
            </a:r>
            <a:r>
              <a:rPr lang="en-US" sz="1800" spc="-10" dirty="0">
                <a:latin typeface="Corbel"/>
                <a:cs typeface="Corbel"/>
              </a:rPr>
              <a:t>the</a:t>
            </a:r>
            <a:r>
              <a:rPr lang="en-US" sz="1800" spc="5" dirty="0">
                <a:latin typeface="Corbel"/>
                <a:cs typeface="Corbel"/>
              </a:rPr>
              <a:t> </a:t>
            </a:r>
            <a:r>
              <a:rPr lang="en-US" sz="1800" spc="-10" dirty="0">
                <a:latin typeface="Corbel"/>
                <a:cs typeface="Corbel"/>
              </a:rPr>
              <a:t>“</a:t>
            </a:r>
            <a:r>
              <a:rPr lang="en-US" sz="1800" b="1" spc="-10" dirty="0">
                <a:latin typeface="Corbel"/>
                <a:cs typeface="Corbel"/>
              </a:rPr>
              <a:t>Review”</a:t>
            </a:r>
            <a:r>
              <a:rPr lang="en-US" sz="1800" b="1" spc="-40" dirty="0">
                <a:latin typeface="Corbel"/>
                <a:cs typeface="Corbel"/>
              </a:rPr>
              <a:t> </a:t>
            </a:r>
            <a:r>
              <a:rPr lang="en-US" sz="1800" spc="-5" dirty="0">
                <a:latin typeface="Corbel"/>
                <a:cs typeface="Corbel"/>
              </a:rPr>
              <a:t>tab</a:t>
            </a:r>
            <a:r>
              <a:rPr lang="en-US" sz="1800" dirty="0">
                <a:latin typeface="Corbel"/>
                <a:cs typeface="Corbel"/>
              </a:rPr>
              <a:t> </a:t>
            </a:r>
            <a:r>
              <a:rPr lang="en-US" sz="1800" spc="-5" dirty="0">
                <a:latin typeface="Corbel"/>
                <a:cs typeface="Corbel"/>
              </a:rPr>
              <a:t>prior to submission</a:t>
            </a:r>
            <a:r>
              <a:rPr lang="en-US" sz="1800" spc="10" dirty="0">
                <a:latin typeface="Corbel"/>
                <a:cs typeface="Corbel"/>
              </a:rPr>
              <a:t> </a:t>
            </a:r>
            <a:r>
              <a:rPr lang="en-US" sz="1800" spc="-10" dirty="0">
                <a:latin typeface="Corbel"/>
                <a:cs typeface="Corbel"/>
              </a:rPr>
              <a:t>to </a:t>
            </a:r>
            <a:r>
              <a:rPr lang="en-US" sz="1800" spc="-5" dirty="0">
                <a:latin typeface="Corbel"/>
                <a:cs typeface="Corbel"/>
              </a:rPr>
              <a:t> check </a:t>
            </a:r>
            <a:r>
              <a:rPr lang="en-US" sz="1800" spc="-10" dirty="0">
                <a:latin typeface="Corbel"/>
                <a:cs typeface="Corbel"/>
              </a:rPr>
              <a:t>that the </a:t>
            </a:r>
            <a:r>
              <a:rPr lang="en-US" sz="1800" spc="-5" dirty="0">
                <a:latin typeface="Corbel"/>
                <a:cs typeface="Corbel"/>
              </a:rPr>
              <a:t>application </a:t>
            </a:r>
            <a:r>
              <a:rPr lang="en-US" sz="1800" dirty="0">
                <a:latin typeface="Corbel"/>
                <a:cs typeface="Corbel"/>
              </a:rPr>
              <a:t>does </a:t>
            </a:r>
            <a:r>
              <a:rPr lang="en-US" sz="1800" spc="-5" dirty="0">
                <a:latin typeface="Corbel"/>
                <a:cs typeface="Corbel"/>
              </a:rPr>
              <a:t>not </a:t>
            </a:r>
            <a:r>
              <a:rPr lang="en-US" sz="1800" dirty="0">
                <a:latin typeface="Corbel"/>
                <a:cs typeface="Corbel"/>
              </a:rPr>
              <a:t>exceed </a:t>
            </a:r>
            <a:r>
              <a:rPr lang="en-US" sz="1800" spc="-10" dirty="0">
                <a:latin typeface="Corbel"/>
                <a:cs typeface="Corbel"/>
              </a:rPr>
              <a:t>the </a:t>
            </a:r>
            <a:r>
              <a:rPr lang="en-US" sz="1800" spc="-5" dirty="0">
                <a:latin typeface="Corbel"/>
                <a:cs typeface="Corbel"/>
              </a:rPr>
              <a:t>page limit. </a:t>
            </a:r>
            <a:r>
              <a:rPr lang="en-US" sz="1800" spc="-10" dirty="0">
                <a:latin typeface="Corbel"/>
                <a:cs typeface="Corbel"/>
              </a:rPr>
              <a:t>The </a:t>
            </a:r>
            <a:r>
              <a:rPr lang="en-US" sz="1800" spc="-470"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spc="-5" dirty="0">
                <a:latin typeface="Corbel"/>
                <a:cs typeface="Corbel"/>
              </a:rPr>
              <a:t>page</a:t>
            </a:r>
            <a:r>
              <a:rPr lang="en-US" sz="1800" spc="5" dirty="0">
                <a:latin typeface="Corbel"/>
                <a:cs typeface="Corbel"/>
              </a:rPr>
              <a:t> </a:t>
            </a:r>
            <a:r>
              <a:rPr lang="en-US" sz="1800" spc="-5" dirty="0">
                <a:latin typeface="Corbel"/>
                <a:cs typeface="Corbel"/>
              </a:rPr>
              <a:t>limit</a:t>
            </a:r>
            <a:r>
              <a:rPr lang="en-US" sz="1800" spc="35" dirty="0">
                <a:latin typeface="Corbel"/>
                <a:cs typeface="Corbel"/>
              </a:rPr>
              <a:t> </a:t>
            </a:r>
            <a:r>
              <a:rPr lang="en-US" sz="1800" u="heavy" spc="-5" dirty="0">
                <a:uFill>
                  <a:solidFill>
                    <a:srgbClr val="000000"/>
                  </a:solidFill>
                </a:uFill>
                <a:latin typeface="Corbel"/>
                <a:cs typeface="Corbel"/>
              </a:rPr>
              <a:t>does</a:t>
            </a:r>
            <a:r>
              <a:rPr lang="en-US" sz="1800" u="heavy" spc="-10" dirty="0">
                <a:uFill>
                  <a:solidFill>
                    <a:srgbClr val="000000"/>
                  </a:solidFill>
                </a:uFill>
                <a:latin typeface="Corbel"/>
                <a:cs typeface="Corbel"/>
              </a:rPr>
              <a:t> </a:t>
            </a:r>
            <a:r>
              <a:rPr lang="en-US" sz="1800" u="heavy" spc="-5" dirty="0">
                <a:uFill>
                  <a:solidFill>
                    <a:srgbClr val="000000"/>
                  </a:solidFill>
                </a:uFill>
                <a:latin typeface="Corbel"/>
                <a:cs typeface="Corbel"/>
              </a:rPr>
              <a:t>not</a:t>
            </a:r>
            <a:r>
              <a:rPr lang="en-US" sz="1800" u="heavy" dirty="0">
                <a:uFill>
                  <a:solidFill>
                    <a:srgbClr val="000000"/>
                  </a:solidFill>
                </a:uFill>
                <a:latin typeface="Corbel"/>
                <a:cs typeface="Corbel"/>
              </a:rPr>
              <a:t> </a:t>
            </a:r>
            <a:r>
              <a:rPr lang="en-US" sz="1800" spc="-5" dirty="0">
                <a:latin typeface="Corbel"/>
                <a:cs typeface="Corbel"/>
              </a:rPr>
              <a:t>include</a:t>
            </a:r>
            <a:r>
              <a:rPr lang="en-US" sz="1800" spc="20"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Budget,</a:t>
            </a:r>
            <a:r>
              <a:rPr lang="en-US" sz="1800" spc="5" dirty="0">
                <a:latin typeface="Corbel"/>
                <a:cs typeface="Corbel"/>
              </a:rPr>
              <a:t> </a:t>
            </a:r>
            <a:r>
              <a:rPr lang="en-US" sz="1800" spc="-10" dirty="0">
                <a:latin typeface="Corbel"/>
                <a:cs typeface="Corbel"/>
              </a:rPr>
              <a:t>narrative</a:t>
            </a:r>
            <a:r>
              <a:rPr lang="en-US" sz="1800" spc="-5" dirty="0">
                <a:latin typeface="Corbel"/>
                <a:cs typeface="Corbel"/>
              </a:rPr>
              <a:t> portion</a:t>
            </a:r>
            <a:r>
              <a:rPr lang="en-US" sz="1800" spc="-10" dirty="0">
                <a:latin typeface="Corbel"/>
                <a:cs typeface="Corbel"/>
              </a:rPr>
              <a:t> </a:t>
            </a:r>
            <a:r>
              <a:rPr lang="en-US" sz="1800" dirty="0">
                <a:latin typeface="Corbel"/>
                <a:cs typeface="Corbel"/>
              </a:rPr>
              <a:t>of</a:t>
            </a:r>
            <a:r>
              <a:rPr lang="en-US" sz="1800" spc="-1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Evaluation</a:t>
            </a:r>
            <a:r>
              <a:rPr lang="en-US" sz="1800" spc="15" dirty="0">
                <a:latin typeface="Corbel"/>
                <a:cs typeface="Corbel"/>
              </a:rPr>
              <a:t> </a:t>
            </a:r>
            <a:r>
              <a:rPr lang="en-US" sz="1800" spc="-5" dirty="0">
                <a:latin typeface="Corbel"/>
                <a:cs typeface="Corbel"/>
              </a:rPr>
              <a:t>Plan,</a:t>
            </a:r>
            <a:r>
              <a:rPr lang="en-US" sz="1800" spc="15"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Logic</a:t>
            </a:r>
            <a:r>
              <a:rPr lang="en-US" sz="1800" spc="5" dirty="0">
                <a:latin typeface="Corbel"/>
                <a:cs typeface="Corbel"/>
              </a:rPr>
              <a:t> </a:t>
            </a:r>
            <a:r>
              <a:rPr lang="en-US" sz="1800" spc="-5" dirty="0">
                <a:latin typeface="Corbel"/>
                <a:cs typeface="Corbel"/>
              </a:rPr>
              <a:t>Model,</a:t>
            </a:r>
            <a:r>
              <a:rPr lang="en-US" sz="1800" spc="10" dirty="0">
                <a:latin typeface="Corbel"/>
                <a:cs typeface="Corbel"/>
              </a:rPr>
              <a:t> </a:t>
            </a:r>
            <a:r>
              <a:rPr lang="en-US" sz="1800" spc="-5" dirty="0">
                <a:latin typeface="Corbel"/>
                <a:cs typeface="Corbel"/>
              </a:rPr>
              <a:t>performance </a:t>
            </a:r>
            <a:r>
              <a:rPr lang="en-US" sz="1800" dirty="0">
                <a:latin typeface="Corbel"/>
                <a:cs typeface="Corbel"/>
              </a:rPr>
              <a:t> measures,</a:t>
            </a:r>
            <a:r>
              <a:rPr lang="en-US" sz="1800" spc="-10" dirty="0">
                <a:latin typeface="Corbel"/>
                <a:cs typeface="Corbel"/>
              </a:rPr>
              <a:t> </a:t>
            </a:r>
            <a:r>
              <a:rPr lang="en-US" sz="1800" dirty="0">
                <a:latin typeface="Corbel"/>
                <a:cs typeface="Corbel"/>
              </a:rPr>
              <a:t>or</a:t>
            </a:r>
            <a:r>
              <a:rPr lang="en-US" sz="1800" spc="-2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supplementary</a:t>
            </a:r>
            <a:r>
              <a:rPr lang="en-US" sz="1800" dirty="0">
                <a:latin typeface="Corbel"/>
                <a:cs typeface="Corbel"/>
              </a:rPr>
              <a:t> </a:t>
            </a:r>
            <a:r>
              <a:rPr lang="en-US" sz="1800" spc="-5" dirty="0">
                <a:latin typeface="Corbel"/>
                <a:cs typeface="Corbel"/>
              </a:rPr>
              <a:t>materials,</a:t>
            </a:r>
            <a:r>
              <a:rPr lang="en-US" sz="1800" spc="25" dirty="0">
                <a:latin typeface="Corbel"/>
                <a:cs typeface="Corbel"/>
              </a:rPr>
              <a:t> </a:t>
            </a:r>
            <a:r>
              <a:rPr lang="en-US" sz="1800" spc="-5" dirty="0">
                <a:latin typeface="Corbel"/>
                <a:cs typeface="Corbel"/>
              </a:rPr>
              <a:t>if</a:t>
            </a:r>
            <a:r>
              <a:rPr lang="en-US" sz="1800" spc="5" dirty="0">
                <a:latin typeface="Corbel"/>
                <a:cs typeface="Corbel"/>
              </a:rPr>
              <a:t> </a:t>
            </a:r>
            <a:r>
              <a:rPr lang="en-US" sz="1800" spc="-5" dirty="0">
                <a:latin typeface="Corbel"/>
                <a:cs typeface="Corbel"/>
              </a:rPr>
              <a:t>applicable.</a:t>
            </a:r>
            <a:endParaRPr lang="en-US" sz="1800" dirty="0">
              <a:latin typeface="Corbel"/>
              <a:cs typeface="Corbel"/>
            </a:endParaRPr>
          </a:p>
        </p:txBody>
      </p:sp>
    </p:spTree>
    <p:extLst>
      <p:ext uri="{BB962C8B-B14F-4D97-AF65-F5344CB8AC3E}">
        <p14:creationId xmlns:p14="http://schemas.microsoft.com/office/powerpoint/2010/main" val="383484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64243" y="304800"/>
            <a:ext cx="4343400" cy="750888"/>
          </a:xfrm>
          <a:prstGeom prst="rect">
            <a:avLst/>
          </a:prstGeom>
        </p:spPr>
        <p:txBody>
          <a:bodyPr vert="horz" wrap="square" lIns="0" tIns="12065" rIns="0" bIns="0" rtlCol="0">
            <a:spAutoFit/>
          </a:bodyPr>
          <a:lstStyle/>
          <a:p>
            <a:pPr marL="12700">
              <a:lnSpc>
                <a:spcPct val="100000"/>
              </a:lnSpc>
              <a:spcBef>
                <a:spcPts val="95"/>
              </a:spcBef>
            </a:pPr>
            <a:r>
              <a:rPr spc="-5" dirty="0"/>
              <a:t>Page</a:t>
            </a:r>
            <a:r>
              <a:rPr spc="-65" dirty="0"/>
              <a:t> </a:t>
            </a:r>
            <a:r>
              <a:rPr spc="-5" dirty="0"/>
              <a:t>Limitations</a:t>
            </a:r>
          </a:p>
        </p:txBody>
      </p:sp>
      <p:sp>
        <p:nvSpPr>
          <p:cNvPr id="3" name="object 3"/>
          <p:cNvSpPr txBox="1"/>
          <p:nvPr/>
        </p:nvSpPr>
        <p:spPr>
          <a:xfrm>
            <a:off x="564243" y="1219200"/>
            <a:ext cx="8001000" cy="4819909"/>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4444"/>
              <a:buFont typeface="Arial"/>
              <a:buChar char="•"/>
              <a:tabLst>
                <a:tab pos="299720" algn="l"/>
              </a:tabLst>
            </a:pPr>
            <a:r>
              <a:rPr lang="en-US" sz="2400" b="1" spc="-5" dirty="0">
                <a:latin typeface="Corbel"/>
                <a:cs typeface="Corbel"/>
              </a:rPr>
              <a:t>LOGIC</a:t>
            </a:r>
            <a:r>
              <a:rPr lang="en-US" sz="2400" b="1" spc="-20" dirty="0">
                <a:latin typeface="Corbel"/>
                <a:cs typeface="Corbel"/>
              </a:rPr>
              <a:t> </a:t>
            </a:r>
            <a:r>
              <a:rPr lang="en-US" sz="2400" b="1" spc="-5" dirty="0">
                <a:latin typeface="Corbel"/>
                <a:cs typeface="Corbel"/>
              </a:rPr>
              <a:t>MODEL</a:t>
            </a:r>
            <a:r>
              <a:rPr lang="en-US" sz="2250" b="1" dirty="0">
                <a:latin typeface="Corbel"/>
                <a:cs typeface="Corbel"/>
              </a:rPr>
              <a:t/>
            </a:r>
            <a:br>
              <a:rPr lang="en-US" sz="2250" b="1" dirty="0">
                <a:latin typeface="Corbel"/>
                <a:cs typeface="Corbel"/>
              </a:rPr>
            </a:br>
            <a:r>
              <a:rPr sz="2250" spc="-5" dirty="0">
                <a:latin typeface="Corbel"/>
                <a:cs typeface="Corbel"/>
              </a:rPr>
              <a:t>The </a:t>
            </a:r>
            <a:r>
              <a:rPr sz="2250" dirty="0">
                <a:latin typeface="Corbel"/>
                <a:cs typeface="Corbel"/>
              </a:rPr>
              <a:t>Logic Model may </a:t>
            </a:r>
            <a:r>
              <a:rPr sz="2250" spc="-5" dirty="0">
                <a:latin typeface="Corbel"/>
                <a:cs typeface="Corbel"/>
              </a:rPr>
              <a:t>not </a:t>
            </a:r>
            <a:r>
              <a:rPr sz="2250" spc="5" dirty="0">
                <a:latin typeface="Corbel"/>
                <a:cs typeface="Corbel"/>
              </a:rPr>
              <a:t>exceed </a:t>
            </a:r>
            <a:r>
              <a:rPr lang="en-US" sz="2250" u="heavy" spc="-5" dirty="0" smtClean="0">
                <a:uFill>
                  <a:solidFill>
                    <a:srgbClr val="000000"/>
                  </a:solidFill>
                </a:uFill>
                <a:latin typeface="Corbel"/>
                <a:cs typeface="Corbel"/>
              </a:rPr>
              <a:t>eight</a:t>
            </a:r>
            <a:r>
              <a:rPr sz="2250" u="heavy" spc="-5" dirty="0" smtClean="0">
                <a:uFill>
                  <a:solidFill>
                    <a:srgbClr val="000000"/>
                  </a:solidFill>
                </a:uFill>
                <a:latin typeface="Corbel"/>
                <a:cs typeface="Corbel"/>
              </a:rPr>
              <a:t> </a:t>
            </a:r>
            <a:r>
              <a:rPr sz="2250" u="heavy" dirty="0">
                <a:uFill>
                  <a:solidFill>
                    <a:srgbClr val="000000"/>
                  </a:solidFill>
                </a:uFill>
                <a:latin typeface="Corbel"/>
                <a:cs typeface="Corbel"/>
              </a:rPr>
              <a:t>pages</a:t>
            </a:r>
            <a:r>
              <a:rPr sz="2250" dirty="0">
                <a:uFill>
                  <a:solidFill>
                    <a:srgbClr val="000000"/>
                  </a:solidFill>
                </a:uFill>
                <a:latin typeface="Corbel"/>
                <a:cs typeface="Corbel"/>
              </a:rPr>
              <a:t> </a:t>
            </a:r>
            <a:r>
              <a:rPr sz="2250" dirty="0">
                <a:latin typeface="Corbel"/>
                <a:cs typeface="Corbel"/>
              </a:rPr>
              <a:t>when printed with </a:t>
            </a:r>
            <a:r>
              <a:rPr sz="2250" spc="-440" dirty="0">
                <a:latin typeface="Corbel"/>
                <a:cs typeface="Corbel"/>
              </a:rPr>
              <a:t> </a:t>
            </a:r>
            <a:r>
              <a:rPr sz="2250" spc="-5" dirty="0">
                <a:latin typeface="Corbel"/>
                <a:cs typeface="Corbel"/>
              </a:rPr>
              <a:t>the </a:t>
            </a:r>
            <a:r>
              <a:rPr sz="2250" dirty="0">
                <a:latin typeface="Corbel"/>
                <a:cs typeface="Corbel"/>
              </a:rPr>
              <a:t>application</a:t>
            </a:r>
            <a:r>
              <a:rPr sz="2250" spc="-20" dirty="0">
                <a:latin typeface="Corbel"/>
                <a:cs typeface="Corbel"/>
              </a:rPr>
              <a:t> </a:t>
            </a:r>
            <a:r>
              <a:rPr sz="2250" dirty="0">
                <a:latin typeface="Corbel"/>
                <a:cs typeface="Corbel"/>
              </a:rPr>
              <a:t>from</a:t>
            </a:r>
            <a:r>
              <a:rPr sz="2250" spc="-30" dirty="0">
                <a:latin typeface="Corbel"/>
                <a:cs typeface="Corbel"/>
              </a:rPr>
              <a:t> </a:t>
            </a:r>
            <a:r>
              <a:rPr sz="2250" spc="-5" dirty="0">
                <a:latin typeface="Corbel"/>
                <a:cs typeface="Corbel"/>
              </a:rPr>
              <a:t>the </a:t>
            </a:r>
            <a:r>
              <a:rPr sz="2250" spc="-10" dirty="0">
                <a:latin typeface="Corbel"/>
                <a:cs typeface="Corbel"/>
              </a:rPr>
              <a:t>“Review” </a:t>
            </a:r>
            <a:r>
              <a:rPr sz="2250" spc="-5" dirty="0">
                <a:latin typeface="Corbel"/>
                <a:cs typeface="Corbel"/>
              </a:rPr>
              <a:t>tab</a:t>
            </a:r>
            <a:r>
              <a:rPr sz="2250" spc="-30" dirty="0">
                <a:latin typeface="Corbel"/>
                <a:cs typeface="Corbel"/>
              </a:rPr>
              <a:t> </a:t>
            </a:r>
            <a:r>
              <a:rPr sz="2250" dirty="0">
                <a:latin typeface="Corbel"/>
                <a:cs typeface="Corbel"/>
              </a:rPr>
              <a:t>in</a:t>
            </a:r>
            <a:r>
              <a:rPr sz="2250" spc="-10" dirty="0">
                <a:latin typeface="Corbel"/>
                <a:cs typeface="Corbel"/>
              </a:rPr>
              <a:t> </a:t>
            </a:r>
            <a:r>
              <a:rPr sz="2250" dirty="0">
                <a:latin typeface="Corbel"/>
                <a:cs typeface="Corbel"/>
              </a:rPr>
              <a:t>eGrants.</a:t>
            </a:r>
          </a:p>
          <a:p>
            <a:pPr marL="12065" marR="5080">
              <a:lnSpc>
                <a:spcPct val="100000"/>
              </a:lnSpc>
              <a:spcBef>
                <a:spcPts val="1140"/>
              </a:spcBef>
              <a:buClr>
                <a:srgbClr val="8D1414"/>
              </a:buClr>
              <a:buSzPct val="144444"/>
              <a:tabLst>
                <a:tab pos="299720" algn="l"/>
              </a:tabLst>
            </a:pPr>
            <a:r>
              <a:rPr sz="2250" b="1" spc="-5" dirty="0">
                <a:latin typeface="Corbel"/>
                <a:cs typeface="Corbel"/>
              </a:rPr>
              <a:t>Please note the length </a:t>
            </a:r>
            <a:r>
              <a:rPr sz="2250" b="1" dirty="0">
                <a:latin typeface="Corbel"/>
                <a:cs typeface="Corbel"/>
              </a:rPr>
              <a:t>of a </a:t>
            </a:r>
            <a:r>
              <a:rPr sz="2250" b="1" spc="-5" dirty="0">
                <a:latin typeface="Corbel"/>
                <a:cs typeface="Corbel"/>
              </a:rPr>
              <a:t>document </a:t>
            </a:r>
            <a:r>
              <a:rPr sz="2250" b="1" dirty="0">
                <a:latin typeface="Corbel"/>
                <a:cs typeface="Corbel"/>
              </a:rPr>
              <a:t>in word processing </a:t>
            </a:r>
            <a:r>
              <a:rPr sz="2250" b="1" spc="5" dirty="0">
                <a:latin typeface="Corbel"/>
                <a:cs typeface="Corbel"/>
              </a:rPr>
              <a:t> </a:t>
            </a:r>
            <a:r>
              <a:rPr sz="2250" b="1" dirty="0">
                <a:latin typeface="Corbel"/>
                <a:cs typeface="Corbel"/>
              </a:rPr>
              <a:t>software may be different than what </a:t>
            </a:r>
            <a:r>
              <a:rPr sz="2250" b="1" spc="-5" dirty="0">
                <a:latin typeface="Corbel"/>
                <a:cs typeface="Corbel"/>
              </a:rPr>
              <a:t>will </a:t>
            </a:r>
            <a:r>
              <a:rPr sz="2250" b="1" dirty="0">
                <a:latin typeface="Corbel"/>
                <a:cs typeface="Corbel"/>
              </a:rPr>
              <a:t>print </a:t>
            </a:r>
            <a:r>
              <a:rPr sz="2250" b="1" spc="-5" dirty="0">
                <a:latin typeface="Corbel"/>
                <a:cs typeface="Corbel"/>
              </a:rPr>
              <a:t>out </a:t>
            </a:r>
            <a:r>
              <a:rPr sz="2250" b="1" dirty="0">
                <a:latin typeface="Corbel"/>
                <a:cs typeface="Corbel"/>
              </a:rPr>
              <a:t>in </a:t>
            </a:r>
            <a:r>
              <a:rPr sz="2250" b="1" spc="-5" dirty="0">
                <a:latin typeface="Corbel"/>
                <a:cs typeface="Corbel"/>
              </a:rPr>
              <a:t>the </a:t>
            </a:r>
            <a:r>
              <a:rPr sz="2250" b="1" dirty="0">
                <a:latin typeface="Corbel"/>
                <a:cs typeface="Corbel"/>
              </a:rPr>
              <a:t> </a:t>
            </a:r>
            <a:r>
              <a:rPr lang="en-US" sz="2250" b="1" spc="-20" dirty="0">
                <a:latin typeface="Corbel"/>
                <a:cs typeface="Corbel"/>
              </a:rPr>
              <a:t>AmeriCorps' </a:t>
            </a:r>
            <a:r>
              <a:rPr sz="2250" b="1" dirty="0">
                <a:latin typeface="Corbel"/>
                <a:cs typeface="Corbel"/>
              </a:rPr>
              <a:t>web-based </a:t>
            </a:r>
            <a:r>
              <a:rPr sz="2250" b="1" dirty="0" smtClean="0">
                <a:latin typeface="Corbel"/>
                <a:cs typeface="Corbel"/>
              </a:rPr>
              <a:t>system.</a:t>
            </a:r>
            <a:endParaRPr lang="en-US" sz="2250" b="1" dirty="0" smtClean="0">
              <a:latin typeface="Corbel"/>
              <a:cs typeface="Corbel"/>
            </a:endParaRPr>
          </a:p>
          <a:p>
            <a:pPr marL="12065" marR="5080">
              <a:lnSpc>
                <a:spcPct val="100000"/>
              </a:lnSpc>
              <a:spcBef>
                <a:spcPts val="1140"/>
              </a:spcBef>
              <a:buClr>
                <a:srgbClr val="8D1414"/>
              </a:buClr>
              <a:buSzPct val="144444"/>
              <a:tabLst>
                <a:tab pos="299720" algn="l"/>
              </a:tabLst>
            </a:pPr>
            <a:r>
              <a:rPr sz="2250" spc="-5" dirty="0" smtClean="0">
                <a:latin typeface="Corbel"/>
                <a:cs typeface="Corbel"/>
              </a:rPr>
              <a:t>Reviewers </a:t>
            </a:r>
            <a:r>
              <a:rPr sz="2250" dirty="0">
                <a:latin typeface="Corbel"/>
                <a:cs typeface="Corbel"/>
              </a:rPr>
              <a:t>will </a:t>
            </a:r>
            <a:r>
              <a:rPr sz="2250" spc="-5" dirty="0">
                <a:latin typeface="Corbel"/>
                <a:cs typeface="Corbel"/>
              </a:rPr>
              <a:t>not </a:t>
            </a:r>
            <a:r>
              <a:rPr sz="2250" dirty="0">
                <a:latin typeface="Corbel"/>
                <a:cs typeface="Corbel"/>
              </a:rPr>
              <a:t>consider </a:t>
            </a:r>
            <a:r>
              <a:rPr sz="2250" spc="-5" dirty="0">
                <a:latin typeface="Corbel"/>
                <a:cs typeface="Corbel"/>
              </a:rPr>
              <a:t>any </a:t>
            </a:r>
            <a:r>
              <a:rPr sz="2250" dirty="0">
                <a:latin typeface="Corbel"/>
                <a:cs typeface="Corbel"/>
              </a:rPr>
              <a:t>submitted material </a:t>
            </a:r>
            <a:r>
              <a:rPr sz="2250" spc="-5" dirty="0">
                <a:latin typeface="Corbel"/>
                <a:cs typeface="Corbel"/>
              </a:rPr>
              <a:t>that </a:t>
            </a:r>
            <a:r>
              <a:rPr sz="2250" spc="5" dirty="0">
                <a:latin typeface="Corbel"/>
                <a:cs typeface="Corbel"/>
              </a:rPr>
              <a:t>exceeds </a:t>
            </a:r>
            <a:r>
              <a:rPr sz="2250" spc="-5" dirty="0">
                <a:latin typeface="Corbel"/>
                <a:cs typeface="Corbel"/>
              </a:rPr>
              <a:t>the </a:t>
            </a:r>
            <a:r>
              <a:rPr sz="2250" dirty="0">
                <a:latin typeface="Corbel"/>
                <a:cs typeface="Corbel"/>
              </a:rPr>
              <a:t>page limits in </a:t>
            </a:r>
            <a:r>
              <a:rPr sz="2250" spc="-5" dirty="0">
                <a:latin typeface="Corbel"/>
                <a:cs typeface="Corbel"/>
              </a:rPr>
              <a:t>the </a:t>
            </a:r>
            <a:r>
              <a:rPr sz="2250" dirty="0">
                <a:latin typeface="Corbel"/>
                <a:cs typeface="Corbel"/>
              </a:rPr>
              <a:t>printed report, </a:t>
            </a:r>
            <a:r>
              <a:rPr sz="2250" spc="-5" dirty="0">
                <a:latin typeface="Corbel"/>
                <a:cs typeface="Corbel"/>
              </a:rPr>
              <a:t>also, </a:t>
            </a:r>
            <a:r>
              <a:rPr sz="2250" b="1" spc="-5" dirty="0">
                <a:solidFill>
                  <a:srgbClr val="BB1C1C"/>
                </a:solidFill>
                <a:latin typeface="Corbel"/>
                <a:cs typeface="Corbel"/>
              </a:rPr>
              <a:t>note </a:t>
            </a:r>
            <a:r>
              <a:rPr sz="2250" b="1" dirty="0">
                <a:solidFill>
                  <a:srgbClr val="BB1C1C"/>
                </a:solidFill>
                <a:latin typeface="Corbel"/>
                <a:cs typeface="Corbel"/>
              </a:rPr>
              <a:t>that </a:t>
            </a:r>
            <a:r>
              <a:rPr sz="2250" b="1" spc="-5" dirty="0">
                <a:solidFill>
                  <a:srgbClr val="BB1C1C"/>
                </a:solidFill>
                <a:latin typeface="Corbel"/>
                <a:cs typeface="Corbel"/>
              </a:rPr>
              <a:t>the </a:t>
            </a:r>
            <a:r>
              <a:rPr sz="2250" b="1" dirty="0">
                <a:solidFill>
                  <a:srgbClr val="BB1C1C"/>
                </a:solidFill>
                <a:latin typeface="Corbel"/>
                <a:cs typeface="Corbel"/>
              </a:rPr>
              <a:t>system </a:t>
            </a:r>
            <a:r>
              <a:rPr sz="2250" b="1" spc="-5" dirty="0">
                <a:solidFill>
                  <a:srgbClr val="BB1C1C"/>
                </a:solidFill>
                <a:latin typeface="Corbel"/>
                <a:cs typeface="Corbel"/>
              </a:rPr>
              <a:t>will not prevent </a:t>
            </a:r>
            <a:r>
              <a:rPr sz="2250" b="1" dirty="0">
                <a:solidFill>
                  <a:srgbClr val="BB1C1C"/>
                </a:solidFill>
                <a:latin typeface="Corbel"/>
                <a:cs typeface="Corbel"/>
              </a:rPr>
              <a:t>an </a:t>
            </a:r>
            <a:r>
              <a:rPr sz="2250" b="1" spc="-5" dirty="0">
                <a:solidFill>
                  <a:srgbClr val="BB1C1C"/>
                </a:solidFill>
                <a:latin typeface="Corbel"/>
                <a:cs typeface="Corbel"/>
              </a:rPr>
              <a:t>applicant </a:t>
            </a:r>
            <a:r>
              <a:rPr sz="2250" b="1" spc="-450" dirty="0">
                <a:solidFill>
                  <a:srgbClr val="BB1C1C"/>
                </a:solidFill>
                <a:latin typeface="Corbel"/>
                <a:cs typeface="Corbel"/>
              </a:rPr>
              <a:t> </a:t>
            </a:r>
            <a:r>
              <a:rPr sz="2250" b="1" dirty="0">
                <a:solidFill>
                  <a:srgbClr val="BB1C1C"/>
                </a:solidFill>
                <a:latin typeface="Corbel"/>
                <a:cs typeface="Corbel"/>
              </a:rPr>
              <a:t>from </a:t>
            </a:r>
            <a:r>
              <a:rPr sz="2250" b="1" spc="-5" dirty="0">
                <a:solidFill>
                  <a:srgbClr val="BB1C1C"/>
                </a:solidFill>
                <a:latin typeface="Corbel"/>
                <a:cs typeface="Corbel"/>
              </a:rPr>
              <a:t>entering </a:t>
            </a:r>
            <a:r>
              <a:rPr sz="2250" b="1" dirty="0">
                <a:solidFill>
                  <a:srgbClr val="BB1C1C"/>
                </a:solidFill>
                <a:latin typeface="Corbel"/>
                <a:cs typeface="Corbel"/>
              </a:rPr>
              <a:t>text that </a:t>
            </a:r>
            <a:r>
              <a:rPr sz="2250" b="1" spc="-5" dirty="0">
                <a:solidFill>
                  <a:srgbClr val="BB1C1C"/>
                </a:solidFill>
                <a:latin typeface="Corbel"/>
                <a:cs typeface="Corbel"/>
              </a:rPr>
              <a:t>will </a:t>
            </a:r>
            <a:r>
              <a:rPr sz="2250" b="1" spc="-10" dirty="0">
                <a:solidFill>
                  <a:srgbClr val="BB1C1C"/>
                </a:solidFill>
                <a:latin typeface="Corbel"/>
                <a:cs typeface="Corbel"/>
              </a:rPr>
              <a:t>exceed </a:t>
            </a:r>
            <a:r>
              <a:rPr sz="2250" b="1" dirty="0">
                <a:solidFill>
                  <a:srgbClr val="BB1C1C"/>
                </a:solidFill>
                <a:latin typeface="Corbel"/>
                <a:cs typeface="Corbel"/>
              </a:rPr>
              <a:t>page </a:t>
            </a:r>
            <a:r>
              <a:rPr sz="2250" b="1" spc="-5" dirty="0">
                <a:solidFill>
                  <a:srgbClr val="BB1C1C"/>
                </a:solidFill>
                <a:latin typeface="Corbel"/>
                <a:cs typeface="Corbel"/>
              </a:rPr>
              <a:t>limitations. </a:t>
            </a:r>
            <a:r>
              <a:rPr lang="en-US" sz="2250" b="1" spc="-5" dirty="0">
                <a:solidFill>
                  <a:srgbClr val="BB1C1C"/>
                </a:solidFill>
                <a:latin typeface="Corbel"/>
                <a:cs typeface="Corbel"/>
              </a:rPr>
              <a:t/>
            </a:r>
            <a:br>
              <a:rPr lang="en-US" sz="2250" b="1" spc="-5" dirty="0">
                <a:solidFill>
                  <a:srgbClr val="BB1C1C"/>
                </a:solidFill>
                <a:latin typeface="Corbel"/>
                <a:cs typeface="Corbel"/>
              </a:rPr>
            </a:br>
            <a:r>
              <a:rPr lang="en-US" sz="2250" b="1" spc="-5" dirty="0">
                <a:solidFill>
                  <a:srgbClr val="BB1C1C"/>
                </a:solidFill>
                <a:latin typeface="Corbel"/>
                <a:cs typeface="Corbel"/>
              </a:rPr>
              <a:t/>
            </a:r>
            <a:br>
              <a:rPr lang="en-US" sz="2250" b="1" spc="-5" dirty="0">
                <a:solidFill>
                  <a:srgbClr val="BB1C1C"/>
                </a:solidFill>
                <a:latin typeface="Corbel"/>
                <a:cs typeface="Corbel"/>
              </a:rPr>
            </a:br>
            <a:r>
              <a:rPr sz="2250" dirty="0">
                <a:latin typeface="Corbel"/>
                <a:cs typeface="Corbel"/>
              </a:rPr>
              <a:t>This</a:t>
            </a:r>
            <a:r>
              <a:rPr sz="2250" spc="5" dirty="0">
                <a:latin typeface="Corbel"/>
                <a:cs typeface="Corbel"/>
              </a:rPr>
              <a:t> </a:t>
            </a:r>
            <a:r>
              <a:rPr sz="2250" dirty="0">
                <a:latin typeface="Corbel"/>
                <a:cs typeface="Corbel"/>
              </a:rPr>
              <a:t>applies to both </a:t>
            </a:r>
            <a:r>
              <a:rPr sz="2250" spc="-5" dirty="0">
                <a:latin typeface="Corbel"/>
                <a:cs typeface="Corbel"/>
              </a:rPr>
              <a:t>the </a:t>
            </a:r>
            <a:r>
              <a:rPr sz="2250" dirty="0">
                <a:latin typeface="Corbel"/>
                <a:cs typeface="Corbel"/>
              </a:rPr>
              <a:t>application page limit </a:t>
            </a:r>
            <a:r>
              <a:rPr sz="2250" spc="-5" dirty="0">
                <a:latin typeface="Corbel"/>
                <a:cs typeface="Corbel"/>
              </a:rPr>
              <a:t>and the </a:t>
            </a:r>
            <a:r>
              <a:rPr sz="2250" dirty="0">
                <a:latin typeface="Corbel"/>
                <a:cs typeface="Corbel"/>
              </a:rPr>
              <a:t>Logic </a:t>
            </a:r>
            <a:r>
              <a:rPr sz="2250" spc="5" dirty="0">
                <a:latin typeface="Corbel"/>
                <a:cs typeface="Corbel"/>
              </a:rPr>
              <a:t>Model</a:t>
            </a:r>
            <a:r>
              <a:rPr sz="2250" spc="10" dirty="0">
                <a:latin typeface="Corbel"/>
                <a:cs typeface="Corbel"/>
              </a:rPr>
              <a:t> </a:t>
            </a:r>
            <a:r>
              <a:rPr sz="2250" dirty="0">
                <a:latin typeface="Corbel"/>
                <a:cs typeface="Corbel"/>
              </a:rPr>
              <a:t>page</a:t>
            </a:r>
            <a:r>
              <a:rPr sz="2250" spc="-5" dirty="0">
                <a:latin typeface="Corbel"/>
                <a:cs typeface="Corbel"/>
              </a:rPr>
              <a:t> </a:t>
            </a:r>
            <a:r>
              <a:rPr sz="2250" dirty="0">
                <a:latin typeface="Corbel"/>
                <a:cs typeface="Corbel"/>
              </a:rPr>
              <a:t>limit.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4207929"/>
              </p:ext>
            </p:extLst>
          </p:nvPr>
        </p:nvGraphicFramePr>
        <p:xfrm>
          <a:off x="304800" y="1"/>
          <a:ext cx="8626258" cy="6800886"/>
        </p:xfrm>
        <a:graphic>
          <a:graphicData uri="http://schemas.openxmlformats.org/drawingml/2006/table">
            <a:tbl>
              <a:tblPr firstRow="1" firstCol="1" bandRow="1">
                <a:tableStyleId>{5C22544A-7EE6-4342-B048-85BDC9FD1C3A}</a:tableStyleId>
              </a:tblPr>
              <a:tblGrid>
                <a:gridCol w="1487133">
                  <a:extLst>
                    <a:ext uri="{9D8B030D-6E8A-4147-A177-3AD203B41FA5}">
                      <a16:colId xmlns:a16="http://schemas.microsoft.com/office/drawing/2014/main" val="3123154481"/>
                    </a:ext>
                  </a:extLst>
                </a:gridCol>
                <a:gridCol w="7139125">
                  <a:extLst>
                    <a:ext uri="{9D8B030D-6E8A-4147-A177-3AD203B41FA5}">
                      <a16:colId xmlns:a16="http://schemas.microsoft.com/office/drawing/2014/main" val="2427349328"/>
                    </a:ext>
                  </a:extLst>
                </a:gridCol>
              </a:tblGrid>
              <a:tr h="535078">
                <a:tc gridSpan="2">
                  <a:txBody>
                    <a:bodyPr/>
                    <a:lstStyle/>
                    <a:p>
                      <a:pPr marL="0" marR="0" algn="ctr">
                        <a:lnSpc>
                          <a:spcPct val="107000"/>
                        </a:lnSpc>
                        <a:spcBef>
                          <a:spcPts val="0"/>
                        </a:spcBef>
                        <a:spcAft>
                          <a:spcPts val="0"/>
                        </a:spcAft>
                      </a:pPr>
                      <a:r>
                        <a:rPr lang="en-US" sz="1600" dirty="0">
                          <a:effectLst/>
                        </a:rPr>
                        <a:t>FY25.26 COMPETITIVE NOFO</a:t>
                      </a:r>
                      <a:br>
                        <a:rPr lang="en-US" sz="1600" dirty="0">
                          <a:effectLst/>
                        </a:rPr>
                      </a:br>
                      <a:r>
                        <a:rPr lang="en-US" sz="1600" dirty="0">
                          <a:effectLst/>
                        </a:rPr>
                        <a:t>GRANT APPLICATION TIMELINE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hMerge="1">
                  <a:txBody>
                    <a:bodyPr/>
                    <a:lstStyle/>
                    <a:p>
                      <a:endParaRPr lang="en-US"/>
                    </a:p>
                  </a:txBody>
                  <a:tcPr/>
                </a:tc>
                <a:extLst>
                  <a:ext uri="{0D108BD9-81ED-4DB2-BD59-A6C34878D82A}">
                    <a16:rowId xmlns:a16="http://schemas.microsoft.com/office/drawing/2014/main" val="866311471"/>
                  </a:ext>
                </a:extLst>
              </a:tr>
              <a:tr h="267539">
                <a:tc>
                  <a:txBody>
                    <a:bodyPr/>
                    <a:lstStyle/>
                    <a:p>
                      <a:pPr marL="0" marR="0" algn="ctr">
                        <a:lnSpc>
                          <a:spcPct val="107000"/>
                        </a:lnSpc>
                        <a:spcBef>
                          <a:spcPts val="0"/>
                        </a:spcBef>
                        <a:spcAft>
                          <a:spcPts val="0"/>
                        </a:spcAft>
                      </a:pPr>
                      <a:r>
                        <a:rPr lang="en-US" sz="16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gn="ctr">
                        <a:lnSpc>
                          <a:spcPct val="107000"/>
                        </a:lnSpc>
                        <a:spcBef>
                          <a:spcPts val="0"/>
                        </a:spcBef>
                        <a:spcAft>
                          <a:spcPts val="0"/>
                        </a:spcAft>
                      </a:pPr>
                      <a:r>
                        <a:rPr lang="en-US" sz="1600">
                          <a:effectLst/>
                        </a:rPr>
                        <a:t>ACTIVITY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3023567472"/>
                  </a:ext>
                </a:extLst>
              </a:tr>
              <a:tr h="802617">
                <a:tc>
                  <a:txBody>
                    <a:bodyPr/>
                    <a:lstStyle/>
                    <a:p>
                      <a:pPr marL="0" marR="0">
                        <a:lnSpc>
                          <a:spcPct val="107000"/>
                        </a:lnSpc>
                        <a:spcBef>
                          <a:spcPts val="0"/>
                        </a:spcBef>
                        <a:spcAft>
                          <a:spcPts val="0"/>
                        </a:spcAft>
                      </a:pPr>
                      <a:r>
                        <a:rPr lang="en-US" sz="1600" dirty="0">
                          <a:effectLst/>
                        </a:rPr>
                        <a:t>September </a:t>
                      </a:r>
                      <a:r>
                        <a:rPr lang="en-US" sz="1600" dirty="0" smtClean="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Dissemination of NOFO flyer announcing the 2025/26 Competitive AmeriCorps Grants competition.  NOFO goes live on the NJ DOS website: </a:t>
                      </a:r>
                      <a:r>
                        <a:rPr lang="en-US" sz="1600" u="sng" dirty="0">
                          <a:effectLst/>
                          <a:hlinkClick r:id="rId3"/>
                        </a:rPr>
                        <a:t>https://www.state.nj.us/state/volunteer-grant-opportunities.shtml</a:t>
                      </a:r>
                      <a:r>
                        <a:rPr lang="en-US" sz="1600" dirty="0">
                          <a:effectLst/>
                          <a:hlinkClick r:id="rId3"/>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267161176"/>
                  </a:ext>
                </a:extLst>
              </a:tr>
              <a:tr h="1070156">
                <a:tc>
                  <a:txBody>
                    <a:bodyPr/>
                    <a:lstStyle/>
                    <a:p>
                      <a:pPr marL="0" marR="0">
                        <a:lnSpc>
                          <a:spcPct val="107000"/>
                        </a:lnSpc>
                        <a:spcBef>
                          <a:spcPts val="0"/>
                        </a:spcBef>
                        <a:spcAft>
                          <a:spcPts val="0"/>
                        </a:spcAft>
                      </a:pPr>
                      <a:r>
                        <a:rPr lang="en-US" sz="1600" dirty="0">
                          <a:effectLst/>
                        </a:rPr>
                        <a:t>October 10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General Technical Assistance Session via ZOOM.  Live at 10:00 am. Register </a:t>
                      </a:r>
                      <a:r>
                        <a:rPr lang="en-US" sz="1600" u="sng" dirty="0">
                          <a:effectLst/>
                          <a:hlinkClick r:id="rId4"/>
                        </a:rPr>
                        <a:t>here</a:t>
                      </a:r>
                      <a:r>
                        <a:rPr lang="en-US" sz="1600" dirty="0">
                          <a:effectLst/>
                        </a:rPr>
                        <a:t> to attend the live session. Session will be recorded and available at the NJ Department of State AmeriCorps grants website within 24 hours. Mandatory for Competitive applicants.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3387025539"/>
                  </a:ext>
                </a:extLst>
              </a:tr>
              <a:tr h="267539">
                <a:tc>
                  <a:txBody>
                    <a:bodyPr/>
                    <a:lstStyle/>
                    <a:p>
                      <a:pPr marL="0" marR="0">
                        <a:lnSpc>
                          <a:spcPct val="107000"/>
                        </a:lnSpc>
                        <a:spcBef>
                          <a:spcPts val="0"/>
                        </a:spcBef>
                        <a:spcAft>
                          <a:spcPts val="0"/>
                        </a:spcAft>
                      </a:pPr>
                      <a:r>
                        <a:rPr lang="en-US" sz="1600" dirty="0">
                          <a:effectLst/>
                        </a:rPr>
                        <a:t>November 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Notice of Intent to Apply due to Commission.  Form available </a:t>
                      </a:r>
                      <a:r>
                        <a:rPr lang="en-US" sz="1600" u="sng" dirty="0">
                          <a:effectLst/>
                          <a:hlinkClick r:id="rId5"/>
                        </a:rPr>
                        <a:t>here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1794206362"/>
                  </a:ext>
                </a:extLst>
              </a:tr>
              <a:tr h="396494">
                <a:tc>
                  <a:txBody>
                    <a:bodyPr/>
                    <a:lstStyle/>
                    <a:p>
                      <a:pPr marL="0" marR="0">
                        <a:lnSpc>
                          <a:spcPct val="107000"/>
                        </a:lnSpc>
                        <a:spcBef>
                          <a:spcPts val="0"/>
                        </a:spcBef>
                        <a:spcAft>
                          <a:spcPts val="0"/>
                        </a:spcAft>
                      </a:pPr>
                      <a:r>
                        <a:rPr lang="en-US" sz="1600">
                          <a:effectLst/>
                        </a:rPr>
                        <a:t>November 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Competitive applications due to Commission on </a:t>
                      </a:r>
                      <a:r>
                        <a:rPr lang="en-US" sz="1600" u="sng" dirty="0">
                          <a:effectLst/>
                          <a:hlinkClick r:id="rId6"/>
                        </a:rPr>
                        <a:t>eGrants</a:t>
                      </a:r>
                      <a:r>
                        <a:rPr lang="en-US" sz="1600" dirty="0">
                          <a:effectLst/>
                        </a:rPr>
                        <a:t> by 4:00 pm EST.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3556668512"/>
                  </a:ext>
                </a:extLst>
              </a:tr>
              <a:tr h="266776">
                <a:tc>
                  <a:txBody>
                    <a:bodyPr/>
                    <a:lstStyle/>
                    <a:p>
                      <a:pPr marL="0" marR="0">
                        <a:lnSpc>
                          <a:spcPct val="107000"/>
                        </a:lnSpc>
                        <a:spcBef>
                          <a:spcPts val="0"/>
                        </a:spcBef>
                        <a:spcAft>
                          <a:spcPts val="0"/>
                        </a:spcAft>
                      </a:pPr>
                      <a:r>
                        <a:rPr lang="en-US" sz="1600">
                          <a:effectLst/>
                        </a:rPr>
                        <a:t>December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smtClean="0">
                          <a:effectLst/>
                        </a:rPr>
                        <a:t>Staff </a:t>
                      </a:r>
                      <a:r>
                        <a:rPr lang="en-US" sz="1600" dirty="0">
                          <a:effectLst/>
                        </a:rPr>
                        <a:t>and Independent Readers review of applications and budgets are begun.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1114465070"/>
                  </a:ext>
                </a:extLst>
              </a:tr>
              <a:tr h="535078">
                <a:tc>
                  <a:txBody>
                    <a:bodyPr/>
                    <a:lstStyle/>
                    <a:p>
                      <a:pPr marL="0" marR="0">
                        <a:lnSpc>
                          <a:spcPct val="107000"/>
                        </a:lnSpc>
                        <a:spcBef>
                          <a:spcPts val="0"/>
                        </a:spcBef>
                        <a:spcAft>
                          <a:spcPts val="0"/>
                        </a:spcAft>
                      </a:pPr>
                      <a:r>
                        <a:rPr lang="en-US" sz="1600">
                          <a:effectLst/>
                        </a:rPr>
                        <a:t>December 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Competitive Applications Reader Arena 11A via ZOOM.  Arena scores and final rankings.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2334416846"/>
                  </a:ext>
                </a:extLst>
              </a:tr>
              <a:tr h="735522">
                <a:tc>
                  <a:txBody>
                    <a:bodyPr/>
                    <a:lstStyle/>
                    <a:p>
                      <a:pPr marL="0" marR="0">
                        <a:lnSpc>
                          <a:spcPct val="107000"/>
                        </a:lnSpc>
                        <a:spcBef>
                          <a:spcPts val="0"/>
                        </a:spcBef>
                        <a:spcAft>
                          <a:spcPts val="0"/>
                        </a:spcAft>
                      </a:pPr>
                      <a:r>
                        <a:rPr lang="en-US" sz="1600">
                          <a:effectLst/>
                        </a:rPr>
                        <a:t>December 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Notification of Competitive Applicants selected for submission to national competition.  Staff and reader revisions requested for applications recommended for national competition.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2574575622"/>
                  </a:ext>
                </a:extLst>
              </a:tr>
              <a:tr h="267539">
                <a:tc>
                  <a:txBody>
                    <a:bodyPr/>
                    <a:lstStyle/>
                    <a:p>
                      <a:pPr marL="0" marR="0">
                        <a:lnSpc>
                          <a:spcPct val="107000"/>
                        </a:lnSpc>
                        <a:spcBef>
                          <a:spcPts val="0"/>
                        </a:spcBef>
                        <a:spcAft>
                          <a:spcPts val="0"/>
                        </a:spcAft>
                      </a:pPr>
                      <a:r>
                        <a:rPr lang="en-US" sz="1600">
                          <a:effectLst/>
                        </a:rPr>
                        <a:t>January 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Final revisions from applicants due back in eGrants.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2408783298"/>
                  </a:ext>
                </a:extLst>
              </a:tr>
              <a:tr h="267539">
                <a:tc>
                  <a:txBody>
                    <a:bodyPr/>
                    <a:lstStyle/>
                    <a:p>
                      <a:pPr marL="0" marR="0">
                        <a:lnSpc>
                          <a:spcPct val="107000"/>
                        </a:lnSpc>
                        <a:spcBef>
                          <a:spcPts val="0"/>
                        </a:spcBef>
                        <a:spcAft>
                          <a:spcPts val="0"/>
                        </a:spcAft>
                      </a:pPr>
                      <a:r>
                        <a:rPr lang="en-US" sz="1600">
                          <a:effectLst/>
                        </a:rPr>
                        <a:t>January 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Final staff review on revisions.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2204866302"/>
                  </a:ext>
                </a:extLst>
              </a:tr>
              <a:tr h="267539">
                <a:tc>
                  <a:txBody>
                    <a:bodyPr/>
                    <a:lstStyle/>
                    <a:p>
                      <a:pPr marL="0" marR="0">
                        <a:lnSpc>
                          <a:spcPct val="107000"/>
                        </a:lnSpc>
                        <a:spcBef>
                          <a:spcPts val="0"/>
                        </a:spcBef>
                        <a:spcAft>
                          <a:spcPts val="0"/>
                        </a:spcAft>
                      </a:pPr>
                      <a:r>
                        <a:rPr lang="en-US" sz="1600">
                          <a:effectLst/>
                        </a:rPr>
                        <a:t>January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NJ Commission board vote on selected applicants.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416588941"/>
                  </a:ext>
                </a:extLst>
              </a:tr>
              <a:tr h="535078">
                <a:tc>
                  <a:txBody>
                    <a:bodyPr/>
                    <a:lstStyle/>
                    <a:p>
                      <a:pPr marL="0" marR="0">
                        <a:lnSpc>
                          <a:spcPct val="107000"/>
                        </a:lnSpc>
                        <a:spcBef>
                          <a:spcPts val="0"/>
                        </a:spcBef>
                        <a:spcAft>
                          <a:spcPts val="0"/>
                        </a:spcAft>
                      </a:pPr>
                      <a:r>
                        <a:rPr lang="en-US" sz="1600">
                          <a:effectLst/>
                        </a:rPr>
                        <a:t>January 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NJ Commission target date for submission of Competitive packages to AmeriCorps. (ASN due date is January 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46599770"/>
                  </a:ext>
                </a:extLst>
              </a:tr>
              <a:tr h="271610">
                <a:tc>
                  <a:txBody>
                    <a:bodyPr/>
                    <a:lstStyle/>
                    <a:p>
                      <a:pPr marL="0" marR="0">
                        <a:lnSpc>
                          <a:spcPct val="107000"/>
                        </a:lnSpc>
                        <a:spcBef>
                          <a:spcPts val="0"/>
                        </a:spcBef>
                        <a:spcAft>
                          <a:spcPts val="0"/>
                        </a:spcAft>
                      </a:pPr>
                      <a:r>
                        <a:rPr lang="en-US" sz="1600">
                          <a:effectLst/>
                        </a:rPr>
                        <a:t>Mid-April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Successful Competitive applicants to be notified by AmeriCorps 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1243270768"/>
                  </a:ext>
                </a:extLst>
              </a:tr>
              <a:tr h="267539">
                <a:tc>
                  <a:txBody>
                    <a:bodyPr/>
                    <a:lstStyle/>
                    <a:p>
                      <a:pPr marL="0" marR="0">
                        <a:lnSpc>
                          <a:spcPct val="107000"/>
                        </a:lnSpc>
                        <a:spcBef>
                          <a:spcPts val="0"/>
                        </a:spcBef>
                        <a:spcAft>
                          <a:spcPts val="0"/>
                        </a:spcAft>
                      </a:pPr>
                      <a:r>
                        <a:rPr lang="en-US" sz="1600">
                          <a:effectLst/>
                        </a:rPr>
                        <a:t>Mid-July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tc>
                  <a:txBody>
                    <a:bodyPr/>
                    <a:lstStyle/>
                    <a:p>
                      <a:pPr marL="0" marR="0">
                        <a:lnSpc>
                          <a:spcPct val="107000"/>
                        </a:lnSpc>
                        <a:spcBef>
                          <a:spcPts val="0"/>
                        </a:spcBef>
                        <a:spcAft>
                          <a:spcPts val="0"/>
                        </a:spcAft>
                      </a:pPr>
                      <a:r>
                        <a:rPr lang="en-US" sz="1600" dirty="0">
                          <a:effectLst/>
                        </a:rPr>
                        <a:t>Successful Competitive applicants to be issued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562" marR="31562" marT="0" marB="0"/>
                </a:tc>
                <a:extLst>
                  <a:ext uri="{0D108BD9-81ED-4DB2-BD59-A6C34878D82A}">
                    <a16:rowId xmlns:a16="http://schemas.microsoft.com/office/drawing/2014/main" val="454816612"/>
                  </a:ext>
                </a:extLst>
              </a:tr>
            </a:tbl>
          </a:graphicData>
        </a:graphic>
      </p:graphicFrame>
    </p:spTree>
    <p:extLst>
      <p:ext uri="{BB962C8B-B14F-4D97-AF65-F5344CB8AC3E}">
        <p14:creationId xmlns:p14="http://schemas.microsoft.com/office/powerpoint/2010/main" val="360457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CE960-6D67-413E-B73F-07B9C12DB5CB}"/>
              </a:ext>
            </a:extLst>
          </p:cNvPr>
          <p:cNvSpPr txBox="1"/>
          <p:nvPr/>
        </p:nvSpPr>
        <p:spPr>
          <a:xfrm>
            <a:off x="304800" y="298510"/>
            <a:ext cx="40386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Funding</a:t>
            </a:r>
            <a:r>
              <a:rPr kumimoji="0" lang="en-US" sz="4800" b="0" i="0" u="none" strike="noStrike" kern="1200" cap="none" spc="-70"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35" normalizeH="0" baseline="0" noProof="0" dirty="0">
                <a:ln>
                  <a:noFill/>
                </a:ln>
                <a:solidFill>
                  <a:srgbClr val="000000">
                    <a:lumMod val="75000"/>
                    <a:lumOff val="25000"/>
                  </a:srgbClr>
                </a:solidFill>
                <a:effectLst/>
                <a:uLnTx/>
                <a:uFillTx/>
                <a:latin typeface="Calibri Light" panose="020F0302020204030204"/>
                <a:ea typeface="+mj-ea"/>
                <a:cs typeface="+mj-cs"/>
              </a:rPr>
              <a:t>Period</a:t>
            </a:r>
            <a:endParaRPr lang="en-US" dirty="0"/>
          </a:p>
        </p:txBody>
      </p:sp>
      <p:sp>
        <p:nvSpPr>
          <p:cNvPr id="7" name="TextBox 6">
            <a:extLst>
              <a:ext uri="{FF2B5EF4-FFF2-40B4-BE49-F238E27FC236}">
                <a16:creationId xmlns:a16="http://schemas.microsoft.com/office/drawing/2014/main" id="{9CBA4091-8FD4-43FF-9056-DD93BF65409E}"/>
              </a:ext>
            </a:extLst>
          </p:cNvPr>
          <p:cNvSpPr txBox="1"/>
          <p:nvPr/>
        </p:nvSpPr>
        <p:spPr>
          <a:xfrm>
            <a:off x="381000" y="1219200"/>
            <a:ext cx="8382000" cy="2677656"/>
          </a:xfrm>
          <a:prstGeom prst="rect">
            <a:avLst/>
          </a:prstGeom>
          <a:noFill/>
        </p:spPr>
        <p:txBody>
          <a:bodyPr wrap="square">
            <a:spAutoFit/>
          </a:bodyPr>
          <a:lstStyle/>
          <a:p>
            <a:r>
              <a:rPr lang="en-US" sz="2400" dirty="0"/>
              <a:t>For New or Re-competing applications, this is Year 1 of 3 of a multi-year grant period covering the following funding periods:</a:t>
            </a:r>
          </a:p>
          <a:p>
            <a:r>
              <a:rPr lang="en-US" sz="2400" dirty="0"/>
              <a:t> </a:t>
            </a:r>
          </a:p>
          <a:p>
            <a:pPr marL="800100" lvl="1" indent="-342900">
              <a:buSzPct val="105000"/>
              <a:buFont typeface="Courier New" panose="02070309020205020404" pitchFamily="49" charset="0"/>
              <a:buChar char="o"/>
            </a:pPr>
            <a:r>
              <a:rPr lang="en-US" sz="2400" dirty="0"/>
              <a:t>Year 1	September 1, 2025 to August 31, 2026</a:t>
            </a:r>
          </a:p>
          <a:p>
            <a:pPr marL="800100" lvl="1" indent="-342900">
              <a:buSzPct val="105000"/>
              <a:buFont typeface="Courier New" panose="02070309020205020404" pitchFamily="49" charset="0"/>
              <a:buChar char="o"/>
            </a:pPr>
            <a:r>
              <a:rPr lang="en-US" sz="2400" dirty="0"/>
              <a:t>Year 2	September 1, 2026 to August 31, 2027 </a:t>
            </a:r>
          </a:p>
          <a:p>
            <a:pPr marL="800100" lvl="1" indent="-342900">
              <a:buSzPct val="105000"/>
              <a:buFont typeface="Courier New" panose="02070309020205020404" pitchFamily="49" charset="0"/>
              <a:buChar char="o"/>
            </a:pPr>
            <a:r>
              <a:rPr lang="en-US" sz="2400" dirty="0"/>
              <a:t>Year 3	September 1, 2027 to August 31, 2028</a:t>
            </a:r>
          </a:p>
          <a:p>
            <a:endParaRPr lang="en-US" sz="2400" dirty="0"/>
          </a:p>
        </p:txBody>
      </p:sp>
      <p:pic>
        <p:nvPicPr>
          <p:cNvPr id="8" name="Picture 7">
            <a:extLst>
              <a:ext uri="{FF2B5EF4-FFF2-40B4-BE49-F238E27FC236}">
                <a16:creationId xmlns:a16="http://schemas.microsoft.com/office/drawing/2014/main" id="{75AB770C-63C0-4AD0-9609-A364F3A6B2D5}"/>
              </a:ext>
            </a:extLst>
          </p:cNvPr>
          <p:cNvPicPr>
            <a:picLocks noChangeAspect="1"/>
          </p:cNvPicPr>
          <p:nvPr/>
        </p:nvPicPr>
        <p:blipFill>
          <a:blip r:embed="rId2"/>
          <a:stretch>
            <a:fillRect/>
          </a:stretch>
        </p:blipFill>
        <p:spPr>
          <a:xfrm>
            <a:off x="4648200" y="3733800"/>
            <a:ext cx="3324016" cy="2499375"/>
          </a:xfrm>
          <a:prstGeom prst="rect">
            <a:avLst/>
          </a:prstGeom>
        </p:spPr>
      </p:pic>
    </p:spTree>
    <p:extLst>
      <p:ext uri="{BB962C8B-B14F-4D97-AF65-F5344CB8AC3E}">
        <p14:creationId xmlns:p14="http://schemas.microsoft.com/office/powerpoint/2010/main" val="309889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85800" y="196891"/>
            <a:ext cx="6110288" cy="750847"/>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Not</a:t>
            </a:r>
            <a:r>
              <a:rPr spc="-10" dirty="0">
                <a:solidFill>
                  <a:srgbClr val="2B8DAF"/>
                </a:solidFill>
              </a:rPr>
              <a:t>ic</a:t>
            </a:r>
            <a:r>
              <a:rPr spc="-5" dirty="0">
                <a:solidFill>
                  <a:srgbClr val="2B8DAF"/>
                </a:solidFill>
              </a:rPr>
              <a:t>e of</a:t>
            </a:r>
            <a:r>
              <a:rPr dirty="0">
                <a:solidFill>
                  <a:srgbClr val="2B8DAF"/>
                </a:solidFill>
              </a:rPr>
              <a:t> </a:t>
            </a:r>
            <a:r>
              <a:rPr spc="-5" dirty="0">
                <a:solidFill>
                  <a:srgbClr val="2B8DAF"/>
                </a:solidFill>
              </a:rPr>
              <a:t>Inte</a:t>
            </a:r>
            <a:r>
              <a:rPr dirty="0">
                <a:solidFill>
                  <a:srgbClr val="2B8DAF"/>
                </a:solidFill>
              </a:rPr>
              <a:t>n</a:t>
            </a:r>
            <a:r>
              <a:rPr spc="-5" dirty="0">
                <a:solidFill>
                  <a:srgbClr val="2B8DAF"/>
                </a:solidFill>
              </a:rPr>
              <a:t>t</a:t>
            </a:r>
            <a:r>
              <a:rPr spc="-285" dirty="0">
                <a:solidFill>
                  <a:srgbClr val="2B8DAF"/>
                </a:solidFill>
              </a:rPr>
              <a:t> </a:t>
            </a:r>
            <a:r>
              <a:rPr spc="-260" dirty="0">
                <a:solidFill>
                  <a:srgbClr val="2B8DAF"/>
                </a:solidFill>
              </a:rPr>
              <a:t>T</a:t>
            </a:r>
            <a:r>
              <a:rPr spc="-5" dirty="0">
                <a:solidFill>
                  <a:srgbClr val="2B8DAF"/>
                </a:solidFill>
              </a:rPr>
              <a:t>o</a:t>
            </a:r>
            <a:r>
              <a:rPr spc="-165" dirty="0">
                <a:solidFill>
                  <a:srgbClr val="2B8DAF"/>
                </a:solidFill>
              </a:rPr>
              <a:t> </a:t>
            </a:r>
            <a:r>
              <a:rPr dirty="0" smtClean="0">
                <a:solidFill>
                  <a:srgbClr val="2B8DAF"/>
                </a:solidFill>
              </a:rPr>
              <a:t>A</a:t>
            </a:r>
            <a:r>
              <a:rPr spc="-5" dirty="0" smtClean="0">
                <a:solidFill>
                  <a:srgbClr val="2B8DAF"/>
                </a:solidFill>
              </a:rPr>
              <a:t>pp</a:t>
            </a:r>
            <a:r>
              <a:rPr spc="-10" dirty="0" smtClean="0">
                <a:solidFill>
                  <a:srgbClr val="2B8DAF"/>
                </a:solidFill>
              </a:rPr>
              <a:t>l</a:t>
            </a:r>
            <a:r>
              <a:rPr spc="-5" dirty="0" smtClean="0">
                <a:solidFill>
                  <a:srgbClr val="2B8DAF"/>
                </a:solidFill>
              </a:rPr>
              <a:t>y</a:t>
            </a:r>
            <a:endParaRPr spc="-5" dirty="0">
              <a:solidFill>
                <a:srgbClr val="2B8DAF"/>
              </a:solidFill>
            </a:endParaRPr>
          </a:p>
        </p:txBody>
      </p:sp>
      <p:sp>
        <p:nvSpPr>
          <p:cNvPr id="3" name="object 3"/>
          <p:cNvSpPr txBox="1"/>
          <p:nvPr/>
        </p:nvSpPr>
        <p:spPr>
          <a:xfrm>
            <a:off x="381000" y="1085290"/>
            <a:ext cx="6796088" cy="4758354"/>
          </a:xfrm>
          <a:prstGeom prst="rect">
            <a:avLst/>
          </a:prstGeom>
        </p:spPr>
        <p:txBody>
          <a:bodyPr vert="horz" wrap="square" lIns="0" tIns="76835" rIns="0" bIns="0" rtlCol="0">
            <a:spAutoFit/>
          </a:bodyPr>
          <a:lstStyle/>
          <a:p>
            <a:pPr marL="12065" marR="5080">
              <a:lnSpc>
                <a:spcPts val="2110"/>
              </a:lnSpc>
              <a:spcBef>
                <a:spcPts val="605"/>
              </a:spcBef>
              <a:buClr>
                <a:srgbClr val="8D1414"/>
              </a:buClr>
              <a:buSzPct val="145454"/>
              <a:tabLst>
                <a:tab pos="299720" algn="l"/>
              </a:tabLst>
            </a:pPr>
            <a:r>
              <a:rPr sz="2200" spc="-5" dirty="0">
                <a:latin typeface="Corbel"/>
                <a:cs typeface="Corbel"/>
              </a:rPr>
              <a:t>Applicants</a:t>
            </a:r>
            <a:r>
              <a:rPr lang="en-US" sz="2200" spc="-5" dirty="0">
                <a:latin typeface="Corbel"/>
                <a:cs typeface="Corbel"/>
              </a:rPr>
              <a:t> must</a:t>
            </a:r>
            <a:r>
              <a:rPr sz="2200" spc="-10" dirty="0">
                <a:latin typeface="Corbel"/>
                <a:cs typeface="Corbel"/>
              </a:rPr>
              <a:t> </a:t>
            </a:r>
            <a:r>
              <a:rPr lang="en-US" sz="2200" spc="-5" dirty="0">
                <a:latin typeface="Corbel"/>
                <a:cs typeface="Corbel"/>
              </a:rPr>
              <a:t>fill out and submit the online  </a:t>
            </a:r>
            <a:r>
              <a:rPr lang="en-US" sz="2200" b="1" spc="-5" dirty="0">
                <a:latin typeface="Corbel"/>
                <a:cs typeface="Corbel"/>
              </a:rPr>
              <a:t>Intent</a:t>
            </a:r>
            <a:r>
              <a:rPr lang="en-US" sz="2200" b="1" spc="10" dirty="0">
                <a:latin typeface="Corbel"/>
                <a:cs typeface="Corbel"/>
              </a:rPr>
              <a:t> </a:t>
            </a:r>
            <a:r>
              <a:rPr lang="en-US" sz="2200" b="1" spc="-15" dirty="0">
                <a:latin typeface="Corbel"/>
                <a:cs typeface="Corbel"/>
              </a:rPr>
              <a:t>to </a:t>
            </a:r>
            <a:r>
              <a:rPr lang="en-US" sz="2200" b="1" spc="-10" dirty="0">
                <a:latin typeface="Corbel"/>
                <a:cs typeface="Corbel"/>
              </a:rPr>
              <a:t> </a:t>
            </a:r>
            <a:r>
              <a:rPr lang="en-US" sz="2200" b="1" spc="-5" dirty="0">
                <a:latin typeface="Corbel"/>
                <a:cs typeface="Corbel"/>
              </a:rPr>
              <a:t>Apply</a:t>
            </a:r>
            <a:r>
              <a:rPr lang="en-US" sz="2200" spc="-5" dirty="0">
                <a:latin typeface="Corbel"/>
                <a:cs typeface="Corbel"/>
              </a:rPr>
              <a:t> f</a:t>
            </a:r>
            <a:r>
              <a:rPr lang="en-US" sz="2200" dirty="0">
                <a:latin typeface="Corbel"/>
                <a:cs typeface="Corbel"/>
              </a:rPr>
              <a:t>orm </a:t>
            </a:r>
            <a:r>
              <a:rPr lang="en-US" sz="2200" spc="-5" dirty="0">
                <a:latin typeface="Corbel"/>
                <a:cs typeface="Corbel"/>
              </a:rPr>
              <a:t>by  </a:t>
            </a:r>
            <a:r>
              <a:rPr lang="en-US" sz="2200" b="1" spc="-5" dirty="0" smtClean="0">
                <a:solidFill>
                  <a:srgbClr val="FF0000"/>
                </a:solidFill>
                <a:latin typeface="Corbel"/>
                <a:cs typeface="Corbel"/>
              </a:rPr>
              <a:t>Wednesday</a:t>
            </a:r>
            <a:r>
              <a:rPr lang="en-US" sz="2200" b="1" spc="-15" dirty="0" smtClean="0">
                <a:solidFill>
                  <a:srgbClr val="FF0000"/>
                </a:solidFill>
                <a:latin typeface="Corbel"/>
                <a:cs typeface="Corbel"/>
              </a:rPr>
              <a:t>, November 13, 2024</a:t>
            </a:r>
            <a:r>
              <a:rPr sz="2200" i="1" spc="-35" dirty="0" smtClean="0">
                <a:latin typeface="Corbel"/>
                <a:cs typeface="Corbel"/>
              </a:rPr>
              <a:t>,</a:t>
            </a:r>
            <a:r>
              <a:rPr sz="2200" i="1" spc="35" dirty="0" smtClean="0">
                <a:latin typeface="Corbel"/>
                <a:cs typeface="Corbel"/>
              </a:rPr>
              <a:t> </a:t>
            </a:r>
            <a:r>
              <a:rPr sz="2200" spc="-5" dirty="0">
                <a:latin typeface="Corbel"/>
                <a:cs typeface="Corbel"/>
              </a:rPr>
              <a:t>4:00</a:t>
            </a:r>
            <a:r>
              <a:rPr sz="2200" spc="-20" dirty="0">
                <a:latin typeface="Corbel"/>
                <a:cs typeface="Corbel"/>
              </a:rPr>
              <a:t> </a:t>
            </a:r>
            <a:r>
              <a:rPr sz="2200" spc="-5" dirty="0">
                <a:latin typeface="Corbel"/>
                <a:cs typeface="Corbel"/>
              </a:rPr>
              <a:t>p.m.</a:t>
            </a:r>
            <a:endParaRPr sz="2200" dirty="0">
              <a:latin typeface="Corbel"/>
              <a:cs typeface="Corbel"/>
            </a:endParaRPr>
          </a:p>
          <a:p>
            <a:pPr marL="12065">
              <a:lnSpc>
                <a:spcPct val="100000"/>
              </a:lnSpc>
              <a:spcBef>
                <a:spcPts val="625"/>
              </a:spcBef>
              <a:buClr>
                <a:srgbClr val="8D1414"/>
              </a:buClr>
              <a:buSzPct val="145454"/>
              <a:tabLst>
                <a:tab pos="299720" algn="l"/>
              </a:tabLst>
            </a:pPr>
            <a:r>
              <a:rPr lang="en-US" sz="2200" spc="-5" dirty="0">
                <a:latin typeface="Corbel"/>
                <a:cs typeface="Corbel"/>
              </a:rPr>
              <a:t>The following</a:t>
            </a:r>
            <a:r>
              <a:rPr lang="en-US" sz="2200" spc="20" dirty="0">
                <a:latin typeface="Corbel"/>
                <a:cs typeface="Corbel"/>
              </a:rPr>
              <a:t> </a:t>
            </a:r>
            <a:r>
              <a:rPr lang="en-US" sz="2200" spc="-5" dirty="0">
                <a:latin typeface="Corbel"/>
                <a:cs typeface="Corbel"/>
              </a:rPr>
              <a:t>information is required</a:t>
            </a:r>
            <a:r>
              <a:rPr sz="2200" spc="-5" dirty="0">
                <a:latin typeface="Corbel"/>
                <a:cs typeface="Corbel"/>
              </a:rPr>
              <a:t>:</a:t>
            </a:r>
            <a:endParaRPr sz="2200" dirty="0">
              <a:latin typeface="Corbel"/>
              <a:cs typeface="Corbel"/>
            </a:endParaRPr>
          </a:p>
          <a:p>
            <a:pPr marL="633413" lvl="1" indent="-282575">
              <a:lnSpc>
                <a:spcPct val="100000"/>
              </a:lnSpc>
              <a:spcBef>
                <a:spcPts val="615"/>
              </a:spcBef>
              <a:buClr>
                <a:srgbClr val="8D1414"/>
              </a:buClr>
              <a:buSzPct val="144444"/>
              <a:buFont typeface="Arial"/>
              <a:buChar char="•"/>
              <a:tabLst>
                <a:tab pos="520700" algn="l"/>
              </a:tabLst>
            </a:pPr>
            <a:r>
              <a:rPr sz="1800" spc="-5" dirty="0">
                <a:latin typeface="Corbel"/>
                <a:cs typeface="Corbel"/>
              </a:rPr>
              <a:t>Organization</a:t>
            </a:r>
            <a:r>
              <a:rPr sz="1800" spc="-1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Address</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Contact</a:t>
            </a:r>
            <a:r>
              <a:rPr sz="1800" spc="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E-</a:t>
            </a:r>
            <a:r>
              <a:rPr sz="1800" spc="-5" dirty="0">
                <a:latin typeface="Corbel"/>
                <a:cs typeface="Corbel"/>
              </a:rPr>
              <a:t>m</a:t>
            </a:r>
            <a:r>
              <a:rPr sz="1800" spc="-10" dirty="0">
                <a:latin typeface="Corbel"/>
                <a:cs typeface="Corbel"/>
              </a:rPr>
              <a:t>a</a:t>
            </a:r>
            <a:r>
              <a:rPr sz="1800" dirty="0">
                <a:latin typeface="Corbel"/>
                <a:cs typeface="Corbel"/>
              </a:rPr>
              <a:t>il</a:t>
            </a:r>
            <a:r>
              <a:rPr sz="1800" spc="-85" dirty="0">
                <a:latin typeface="Corbel"/>
                <a:cs typeface="Corbel"/>
              </a:rPr>
              <a:t> </a:t>
            </a:r>
            <a:r>
              <a:rPr sz="1800" spc="-5" dirty="0">
                <a:latin typeface="Corbel"/>
                <a:cs typeface="Corbel"/>
              </a:rPr>
              <a:t>A</a:t>
            </a:r>
            <a:r>
              <a:rPr sz="1800" spc="-10" dirty="0">
                <a:latin typeface="Corbel"/>
                <a:cs typeface="Corbel"/>
              </a:rPr>
              <a:t>d</a:t>
            </a:r>
            <a:r>
              <a:rPr sz="1800" spc="-5" dirty="0">
                <a:latin typeface="Corbel"/>
                <a:cs typeface="Corbel"/>
              </a:rPr>
              <a:t>dr</a:t>
            </a:r>
            <a:r>
              <a:rPr sz="1800" dirty="0">
                <a:latin typeface="Corbel"/>
                <a:cs typeface="Corbel"/>
              </a:rPr>
              <a:t>ess</a:t>
            </a: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Phone</a:t>
            </a:r>
            <a:r>
              <a:rPr sz="1800" spc="-15" dirty="0">
                <a:latin typeface="Corbel"/>
                <a:cs typeface="Corbel"/>
              </a:rPr>
              <a:t> </a:t>
            </a:r>
            <a:r>
              <a:rPr sz="1800" spc="-5" dirty="0">
                <a:latin typeface="Corbel"/>
                <a:cs typeface="Corbel"/>
              </a:rPr>
              <a:t>Number</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Focus</a:t>
            </a:r>
            <a:r>
              <a:rPr sz="1800" spc="-10" dirty="0">
                <a:latin typeface="Corbel"/>
                <a:cs typeface="Corbel"/>
              </a:rPr>
              <a:t> </a:t>
            </a:r>
            <a:r>
              <a:rPr sz="1800" spc="-5" dirty="0">
                <a:latin typeface="Corbel"/>
                <a:cs typeface="Corbel"/>
              </a:rPr>
              <a:t>area</a:t>
            </a:r>
            <a:r>
              <a:rPr lang="en-US" sz="1800" spc="-5" dirty="0">
                <a:latin typeface="Corbel"/>
                <a:cs typeface="Corbel"/>
              </a:rPr>
              <a:t>/s</a:t>
            </a:r>
            <a:r>
              <a:rPr sz="1800" spc="10" dirty="0">
                <a:latin typeface="Corbel"/>
                <a:cs typeface="Corbel"/>
              </a:rPr>
              <a:t> </a:t>
            </a:r>
            <a:r>
              <a:rPr sz="1800" spc="-5" dirty="0">
                <a:latin typeface="Corbel"/>
                <a:cs typeface="Corbel"/>
              </a:rPr>
              <a:t>application</a:t>
            </a:r>
            <a:r>
              <a:rPr sz="1800" spc="-35" dirty="0">
                <a:latin typeface="Corbel"/>
                <a:cs typeface="Corbel"/>
              </a:rPr>
              <a:t> </a:t>
            </a:r>
            <a:r>
              <a:rPr sz="1800" dirty="0">
                <a:latin typeface="Corbel"/>
                <a:cs typeface="Corbel"/>
              </a:rPr>
              <a:t>will</a:t>
            </a:r>
            <a:r>
              <a:rPr sz="1800" spc="-15" dirty="0">
                <a:latin typeface="Corbel"/>
                <a:cs typeface="Corbel"/>
              </a:rPr>
              <a:t> </a:t>
            </a:r>
            <a:r>
              <a:rPr sz="1800" spc="-5" dirty="0">
                <a:latin typeface="Corbel"/>
                <a:cs typeface="Corbel"/>
              </a:rPr>
              <a:t>address</a:t>
            </a:r>
            <a:endParaRPr sz="1800" dirty="0">
              <a:latin typeface="Corbel"/>
              <a:cs typeface="Corbel"/>
            </a:endParaRPr>
          </a:p>
          <a:p>
            <a:pPr marL="633413" marR="180340" lvl="1" indent="-282575" algn="just">
              <a:lnSpc>
                <a:spcPts val="1730"/>
              </a:lnSpc>
              <a:spcBef>
                <a:spcPts val="1015"/>
              </a:spcBef>
              <a:buClr>
                <a:srgbClr val="8D1414"/>
              </a:buClr>
              <a:buSzPct val="144444"/>
              <a:buFont typeface="Arial"/>
              <a:buChar char="•"/>
              <a:tabLst>
                <a:tab pos="520700" algn="l"/>
              </a:tabLst>
            </a:pPr>
            <a:r>
              <a:rPr sz="1800" spc="-5" dirty="0">
                <a:latin typeface="Corbel"/>
                <a:cs typeface="Corbel"/>
              </a:rPr>
              <a:t>Applying as New </a:t>
            </a:r>
            <a:r>
              <a:rPr sz="1800" dirty="0">
                <a:latin typeface="Corbel"/>
                <a:cs typeface="Corbel"/>
              </a:rPr>
              <a:t>or </a:t>
            </a:r>
            <a:r>
              <a:rPr sz="1800" spc="-5" dirty="0" smtClean="0">
                <a:latin typeface="Corbel"/>
                <a:cs typeface="Corbel"/>
              </a:rPr>
              <a:t>Continuation</a:t>
            </a: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r>
              <a:rPr lang="en-US" sz="2000" spc="-5" dirty="0">
                <a:latin typeface="Corbel"/>
                <a:cs typeface="Corbel"/>
              </a:rPr>
              <a:t>Click here to complete:</a:t>
            </a:r>
            <a:br>
              <a:rPr lang="en-US" sz="2000" spc="-5" dirty="0">
                <a:latin typeface="Corbel"/>
                <a:cs typeface="Corbel"/>
              </a:rPr>
            </a:br>
            <a:r>
              <a:rPr lang="en-US" sz="2000" spc="-5" dirty="0">
                <a:latin typeface="Corbel"/>
                <a:cs typeface="Corbel"/>
              </a:rPr>
              <a:t> </a:t>
            </a:r>
            <a:r>
              <a:rPr lang="en-US" sz="2000" spc="-5" dirty="0">
                <a:latin typeface="Corbel"/>
                <a:cs typeface="Corbel"/>
                <a:hlinkClick r:id="rId3"/>
              </a:rPr>
              <a:t>NOTICE OF INTENT TO APPLY form</a:t>
            </a:r>
            <a:endParaRPr lang="en-US" sz="2000" spc="-5" dirty="0">
              <a:solidFill>
                <a:srgbClr val="0070C0"/>
              </a:solidFill>
              <a:latin typeface="Corbel"/>
              <a:cs typeface="Corbel"/>
            </a:endParaRPr>
          </a:p>
          <a:p>
            <a:pPr marL="334962" marR="180340" lvl="1" algn="ctr">
              <a:lnSpc>
                <a:spcPts val="1730"/>
              </a:lnSpc>
              <a:spcBef>
                <a:spcPts val="1015"/>
              </a:spcBef>
              <a:buClr>
                <a:srgbClr val="8D1414"/>
              </a:buClr>
              <a:buSzPct val="144444"/>
              <a:tabLst>
                <a:tab pos="463550" algn="l"/>
              </a:tabLst>
            </a:pPr>
            <a:r>
              <a:rPr lang="en-US" spc="-5" dirty="0">
                <a:solidFill>
                  <a:srgbClr val="0070C0"/>
                </a:solidFill>
                <a:latin typeface="Corbel"/>
                <a:cs typeface="Corbel"/>
              </a:rPr>
              <a:t>(The form can be also be found on our website)</a:t>
            </a:r>
            <a:endParaRPr sz="1600" spc="-5" dirty="0">
              <a:latin typeface="Corbel"/>
              <a:cs typeface="Corbel"/>
            </a:endParaRPr>
          </a:p>
        </p:txBody>
      </p:sp>
      <p:grpSp>
        <p:nvGrpSpPr>
          <p:cNvPr id="4" name="object 4"/>
          <p:cNvGrpSpPr/>
          <p:nvPr/>
        </p:nvGrpSpPr>
        <p:grpSpPr>
          <a:xfrm>
            <a:off x="6400800" y="2590800"/>
            <a:ext cx="2514600" cy="2895600"/>
            <a:chOff x="6400800" y="2286000"/>
            <a:chExt cx="2514600" cy="3200400"/>
          </a:xfrm>
        </p:grpSpPr>
        <p:sp>
          <p:nvSpPr>
            <p:cNvPr id="5" name="object 5"/>
            <p:cNvSpPr/>
            <p:nvPr/>
          </p:nvSpPr>
          <p:spPr>
            <a:xfrm>
              <a:off x="6400800" y="2286000"/>
              <a:ext cx="2514600" cy="3200400"/>
            </a:xfrm>
            <a:custGeom>
              <a:avLst/>
              <a:gdLst/>
              <a:ahLst/>
              <a:cxnLst/>
              <a:rect l="l" t="t" r="r" b="b"/>
              <a:pathLst>
                <a:path w="2514600" h="3200400">
                  <a:moveTo>
                    <a:pt x="2514600" y="0"/>
                  </a:moveTo>
                  <a:lnTo>
                    <a:pt x="0" y="0"/>
                  </a:lnTo>
                  <a:lnTo>
                    <a:pt x="0" y="3200400"/>
                  </a:lnTo>
                  <a:lnTo>
                    <a:pt x="2514600" y="3200400"/>
                  </a:lnTo>
                  <a:lnTo>
                    <a:pt x="2514600" y="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6589776" y="2438400"/>
              <a:ext cx="2171699" cy="2895599"/>
            </a:xfrm>
            <a:prstGeom prst="rect">
              <a:avLst/>
            </a:prstGeom>
          </p:spPr>
        </p:pic>
      </p:grpSp>
    </p:spTree>
    <p:extLst>
      <p:ext uri="{BB962C8B-B14F-4D97-AF65-F5344CB8AC3E}">
        <p14:creationId xmlns:p14="http://schemas.microsoft.com/office/powerpoint/2010/main" val="421145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661812"/>
            <a:ext cx="7482840" cy="2349500"/>
          </a:xfrm>
          <a:prstGeom prst="rect">
            <a:avLst/>
          </a:prstGeom>
        </p:spPr>
        <p:txBody>
          <a:bodyPr vert="horz" wrap="square" lIns="0" tIns="19050" rIns="0" bIns="0" rtlCol="0">
            <a:spAutoFit/>
          </a:bodyPr>
          <a:lstStyle/>
          <a:p>
            <a:pPr marL="299085" marR="5080" indent="-287020">
              <a:lnSpc>
                <a:spcPct val="98600"/>
              </a:lnSpc>
              <a:spcBef>
                <a:spcPts val="150"/>
              </a:spcBef>
              <a:buClr>
                <a:srgbClr val="8D1414"/>
              </a:buClr>
              <a:buSzPct val="145000"/>
              <a:buFont typeface="Arial"/>
              <a:buChar char="•"/>
              <a:tabLst>
                <a:tab pos="299720" algn="l"/>
              </a:tabLst>
            </a:pPr>
            <a:r>
              <a:rPr sz="3000" spc="-5" dirty="0">
                <a:latin typeface="Corbel"/>
                <a:cs typeface="Corbel"/>
              </a:rPr>
              <a:t>Applications</a:t>
            </a:r>
            <a:r>
              <a:rPr sz="3000" spc="-15" dirty="0">
                <a:latin typeface="Corbel"/>
                <a:cs typeface="Corbel"/>
              </a:rPr>
              <a:t> </a:t>
            </a:r>
            <a:r>
              <a:rPr sz="3000" spc="-5" dirty="0">
                <a:latin typeface="Corbel"/>
                <a:cs typeface="Corbel"/>
              </a:rPr>
              <a:t>must</a:t>
            </a:r>
            <a:r>
              <a:rPr sz="3000" spc="5" dirty="0">
                <a:latin typeface="Corbel"/>
                <a:cs typeface="Corbel"/>
              </a:rPr>
              <a:t> </a:t>
            </a:r>
            <a:r>
              <a:rPr sz="3000" dirty="0">
                <a:latin typeface="Corbel"/>
                <a:cs typeface="Corbel"/>
              </a:rPr>
              <a:t>be</a:t>
            </a:r>
            <a:r>
              <a:rPr sz="3000" spc="10" dirty="0">
                <a:latin typeface="Corbel"/>
                <a:cs typeface="Corbel"/>
              </a:rPr>
              <a:t> </a:t>
            </a:r>
            <a:r>
              <a:rPr sz="3000" spc="-5" dirty="0">
                <a:latin typeface="Corbel"/>
                <a:cs typeface="Corbel"/>
              </a:rPr>
              <a:t>submitted</a:t>
            </a:r>
            <a:r>
              <a:rPr sz="3000" spc="5" dirty="0">
                <a:latin typeface="Corbel"/>
                <a:cs typeface="Corbel"/>
              </a:rPr>
              <a:t> </a:t>
            </a:r>
            <a:r>
              <a:rPr sz="3000" spc="-5" dirty="0">
                <a:latin typeface="Corbel"/>
                <a:cs typeface="Corbel"/>
              </a:rPr>
              <a:t>electronically </a:t>
            </a:r>
            <a:r>
              <a:rPr sz="3000" spc="-585" dirty="0">
                <a:latin typeface="Corbel"/>
                <a:cs typeface="Corbel"/>
              </a:rPr>
              <a:t> </a:t>
            </a:r>
            <a:r>
              <a:rPr sz="3000" spc="-5" dirty="0">
                <a:latin typeface="Corbel"/>
                <a:cs typeface="Corbel"/>
              </a:rPr>
              <a:t>on</a:t>
            </a:r>
            <a:r>
              <a:rPr sz="3000" spc="5" dirty="0">
                <a:latin typeface="Corbel"/>
                <a:cs typeface="Corbel"/>
              </a:rPr>
              <a:t> </a:t>
            </a:r>
            <a:r>
              <a:rPr sz="4050" b="1" spc="-5" dirty="0">
                <a:latin typeface="Corbel"/>
                <a:cs typeface="Corbel"/>
                <a:hlinkClick r:id="rId3"/>
              </a:rPr>
              <a:t>eGrants</a:t>
            </a:r>
            <a:endParaRPr sz="4050" dirty="0">
              <a:latin typeface="Corbel"/>
              <a:cs typeface="Corbel"/>
            </a:endParaRPr>
          </a:p>
          <a:p>
            <a:pPr marL="433705" algn="ctr">
              <a:lnSpc>
                <a:spcPct val="100000"/>
              </a:lnSpc>
              <a:spcBef>
                <a:spcPts val="1385"/>
              </a:spcBef>
            </a:pPr>
            <a:r>
              <a:rPr sz="3000" b="1" dirty="0">
                <a:latin typeface="Corbel"/>
                <a:cs typeface="Corbel"/>
              </a:rPr>
              <a:t>NO</a:t>
            </a:r>
            <a:r>
              <a:rPr sz="3000" b="1" spc="-5" dirty="0">
                <a:latin typeface="Corbel"/>
                <a:cs typeface="Corbel"/>
              </a:rPr>
              <a:t> L</a:t>
            </a:r>
            <a:r>
              <a:rPr sz="3000" b="1" spc="-160" dirty="0">
                <a:latin typeface="Corbel"/>
                <a:cs typeface="Corbel"/>
              </a:rPr>
              <a:t>A</a:t>
            </a:r>
            <a:r>
              <a:rPr sz="3000" b="1" spc="5" dirty="0">
                <a:latin typeface="Corbel"/>
                <a:cs typeface="Corbel"/>
              </a:rPr>
              <a:t>T</a:t>
            </a:r>
            <a:r>
              <a:rPr sz="3000" b="1" spc="-5" dirty="0">
                <a:latin typeface="Corbel"/>
                <a:cs typeface="Corbel"/>
              </a:rPr>
              <a:t>E</a:t>
            </a:r>
            <a:r>
              <a:rPr sz="3000" b="1" dirty="0">
                <a:latin typeface="Corbel"/>
                <a:cs typeface="Corbel"/>
              </a:rPr>
              <a:t>R</a:t>
            </a:r>
            <a:r>
              <a:rPr sz="3000" b="1" spc="-210" dirty="0">
                <a:latin typeface="Corbel"/>
                <a:cs typeface="Corbel"/>
              </a:rPr>
              <a:t> </a:t>
            </a:r>
            <a:r>
              <a:rPr lang="en-US" sz="3000" b="1" spc="-210" dirty="0">
                <a:latin typeface="Corbel"/>
                <a:cs typeface="Corbel"/>
              </a:rPr>
              <a:t> </a:t>
            </a:r>
            <a:r>
              <a:rPr sz="3000" b="1" spc="5" dirty="0">
                <a:latin typeface="Corbel"/>
                <a:cs typeface="Corbel"/>
              </a:rPr>
              <a:t>TH</a:t>
            </a:r>
            <a:r>
              <a:rPr sz="3000" b="1" spc="-5" dirty="0">
                <a:latin typeface="Corbel"/>
                <a:cs typeface="Corbel"/>
              </a:rPr>
              <a:t>A</a:t>
            </a:r>
            <a:r>
              <a:rPr sz="3000" b="1" dirty="0">
                <a:latin typeface="Corbel"/>
                <a:cs typeface="Corbel"/>
              </a:rPr>
              <a:t>N</a:t>
            </a:r>
            <a:endParaRPr sz="3000" dirty="0">
              <a:latin typeface="Corbel"/>
              <a:cs typeface="Corbel"/>
            </a:endParaRPr>
          </a:p>
          <a:p>
            <a:pPr marL="434340" algn="ctr">
              <a:lnSpc>
                <a:spcPct val="100000"/>
              </a:lnSpc>
              <a:spcBef>
                <a:spcPts val="1320"/>
              </a:spcBef>
            </a:pPr>
            <a:r>
              <a:rPr lang="en-US" sz="3000" b="1" spc="-40" dirty="0" smtClean="0">
                <a:solidFill>
                  <a:srgbClr val="FF0000"/>
                </a:solidFill>
                <a:latin typeface="Corbel"/>
                <a:cs typeface="Corbel"/>
              </a:rPr>
              <a:t>Wednesday</a:t>
            </a:r>
            <a:r>
              <a:rPr sz="3000" b="1" spc="-40" dirty="0" smtClean="0">
                <a:solidFill>
                  <a:srgbClr val="FF0000"/>
                </a:solidFill>
                <a:latin typeface="Corbel"/>
                <a:cs typeface="Corbel"/>
              </a:rPr>
              <a:t>,</a:t>
            </a:r>
            <a:r>
              <a:rPr sz="3000" b="1" spc="5" dirty="0" smtClean="0">
                <a:solidFill>
                  <a:srgbClr val="FF0000"/>
                </a:solidFill>
                <a:latin typeface="Corbel"/>
                <a:cs typeface="Corbel"/>
              </a:rPr>
              <a:t> </a:t>
            </a:r>
            <a:r>
              <a:rPr lang="en-US" sz="3000" b="1" spc="-5" dirty="0">
                <a:solidFill>
                  <a:srgbClr val="FF0000"/>
                </a:solidFill>
                <a:latin typeface="Corbel"/>
                <a:cs typeface="Corbel"/>
              </a:rPr>
              <a:t>November </a:t>
            </a:r>
            <a:r>
              <a:rPr lang="en-US" sz="3000" b="1" spc="-5" dirty="0" smtClean="0">
                <a:solidFill>
                  <a:srgbClr val="FF0000"/>
                </a:solidFill>
                <a:latin typeface="Corbel"/>
                <a:cs typeface="Corbel"/>
              </a:rPr>
              <a:t>27</a:t>
            </a:r>
            <a:r>
              <a:rPr sz="3000" b="1" spc="-25" dirty="0" smtClean="0">
                <a:solidFill>
                  <a:srgbClr val="FF0000"/>
                </a:solidFill>
                <a:latin typeface="Corbel"/>
                <a:cs typeface="Corbel"/>
              </a:rPr>
              <a:t>,</a:t>
            </a:r>
            <a:r>
              <a:rPr sz="3000" b="1" spc="-15" dirty="0" smtClean="0">
                <a:solidFill>
                  <a:srgbClr val="FF0000"/>
                </a:solidFill>
                <a:latin typeface="Corbel"/>
                <a:cs typeface="Corbel"/>
              </a:rPr>
              <a:t> </a:t>
            </a:r>
            <a:r>
              <a:rPr sz="3000" b="1" spc="-30" dirty="0" smtClean="0">
                <a:solidFill>
                  <a:srgbClr val="FF0000"/>
                </a:solidFill>
                <a:latin typeface="Corbel"/>
                <a:cs typeface="Corbel"/>
              </a:rPr>
              <a:t>202</a:t>
            </a:r>
            <a:r>
              <a:rPr lang="en-US" sz="3000" b="1" spc="-30" dirty="0">
                <a:solidFill>
                  <a:srgbClr val="FF0000"/>
                </a:solidFill>
                <a:latin typeface="Corbel"/>
                <a:cs typeface="Corbel"/>
              </a:rPr>
              <a:t>4</a:t>
            </a:r>
            <a:r>
              <a:rPr sz="3000" b="1" spc="-30" dirty="0" smtClean="0">
                <a:solidFill>
                  <a:srgbClr val="FF0000"/>
                </a:solidFill>
                <a:latin typeface="Corbel"/>
                <a:cs typeface="Corbel"/>
              </a:rPr>
              <a:t>,</a:t>
            </a:r>
            <a:r>
              <a:rPr sz="3000" b="1" spc="-5" dirty="0" smtClean="0">
                <a:solidFill>
                  <a:srgbClr val="FF0000"/>
                </a:solidFill>
                <a:latin typeface="Corbel"/>
                <a:cs typeface="Corbel"/>
              </a:rPr>
              <a:t> </a:t>
            </a:r>
            <a:r>
              <a:rPr sz="3000" b="1" dirty="0">
                <a:solidFill>
                  <a:srgbClr val="FF0000"/>
                </a:solidFill>
                <a:latin typeface="Corbel"/>
                <a:cs typeface="Corbel"/>
              </a:rPr>
              <a:t>4:00</a:t>
            </a:r>
            <a:r>
              <a:rPr sz="3000" b="1" spc="-10" dirty="0">
                <a:solidFill>
                  <a:srgbClr val="FF0000"/>
                </a:solidFill>
                <a:latin typeface="Corbel"/>
                <a:cs typeface="Corbel"/>
              </a:rPr>
              <a:t> </a:t>
            </a:r>
            <a:r>
              <a:rPr sz="3000" b="1" spc="-5" dirty="0">
                <a:solidFill>
                  <a:srgbClr val="FF0000"/>
                </a:solidFill>
                <a:latin typeface="Corbel"/>
                <a:cs typeface="Corbel"/>
              </a:rPr>
              <a:t>p.m</a:t>
            </a:r>
            <a:r>
              <a:rPr sz="3000" b="1" spc="-5" dirty="0">
                <a:latin typeface="Corbel"/>
                <a:cs typeface="Corbel"/>
              </a:rPr>
              <a:t>.</a:t>
            </a:r>
            <a:endParaRPr sz="3000" dirty="0">
              <a:latin typeface="Corbel"/>
              <a:cs typeface="Corbel"/>
            </a:endParaRPr>
          </a:p>
        </p:txBody>
      </p:sp>
      <p:grpSp>
        <p:nvGrpSpPr>
          <p:cNvPr id="3" name="object 3"/>
          <p:cNvGrpSpPr/>
          <p:nvPr/>
        </p:nvGrpSpPr>
        <p:grpSpPr>
          <a:xfrm>
            <a:off x="2621280" y="3209148"/>
            <a:ext cx="3901440" cy="2987040"/>
            <a:chOff x="2811779" y="3802379"/>
            <a:chExt cx="3901440" cy="2987040"/>
          </a:xfrm>
        </p:grpSpPr>
        <p:sp>
          <p:nvSpPr>
            <p:cNvPr id="4" name="object 4"/>
            <p:cNvSpPr/>
            <p:nvPr/>
          </p:nvSpPr>
          <p:spPr>
            <a:xfrm>
              <a:off x="2819399" y="3809999"/>
              <a:ext cx="3886200" cy="2971800"/>
            </a:xfrm>
            <a:custGeom>
              <a:avLst/>
              <a:gdLst/>
              <a:ahLst/>
              <a:cxnLst/>
              <a:rect l="l" t="t" r="r" b="b"/>
              <a:pathLst>
                <a:path w="3886200" h="2971800">
                  <a:moveTo>
                    <a:pt x="3886200" y="0"/>
                  </a:moveTo>
                  <a:lnTo>
                    <a:pt x="0" y="0"/>
                  </a:lnTo>
                  <a:lnTo>
                    <a:pt x="0" y="2971800"/>
                  </a:lnTo>
                  <a:lnTo>
                    <a:pt x="3886200" y="2971800"/>
                  </a:lnTo>
                  <a:lnTo>
                    <a:pt x="3886200" y="0"/>
                  </a:lnTo>
                  <a:close/>
                </a:path>
              </a:pathLst>
            </a:custGeom>
            <a:solidFill>
              <a:srgbClr val="BB1C1C"/>
            </a:solidFill>
          </p:spPr>
          <p:txBody>
            <a:bodyPr wrap="square" lIns="0" tIns="0" rIns="0" bIns="0" rtlCol="0"/>
            <a:lstStyle/>
            <a:p>
              <a:endParaRPr dirty="0"/>
            </a:p>
          </p:txBody>
        </p:sp>
        <p:sp>
          <p:nvSpPr>
            <p:cNvPr id="5" name="object 5"/>
            <p:cNvSpPr/>
            <p:nvPr/>
          </p:nvSpPr>
          <p:spPr>
            <a:xfrm>
              <a:off x="2819399" y="3809999"/>
              <a:ext cx="3886200" cy="2971800"/>
            </a:xfrm>
            <a:custGeom>
              <a:avLst/>
              <a:gdLst/>
              <a:ahLst/>
              <a:cxnLst/>
              <a:rect l="l" t="t" r="r" b="b"/>
              <a:pathLst>
                <a:path w="3886200" h="2971800">
                  <a:moveTo>
                    <a:pt x="0" y="0"/>
                  </a:moveTo>
                  <a:lnTo>
                    <a:pt x="3886200" y="0"/>
                  </a:lnTo>
                  <a:lnTo>
                    <a:pt x="3886200" y="2971800"/>
                  </a:lnTo>
                  <a:lnTo>
                    <a:pt x="0" y="2971800"/>
                  </a:lnTo>
                  <a:lnTo>
                    <a:pt x="0" y="0"/>
                  </a:lnTo>
                  <a:close/>
                </a:path>
              </a:pathLst>
            </a:custGeom>
            <a:ln w="15240">
              <a:solidFill>
                <a:srgbClr val="881111"/>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2971799" y="3962400"/>
              <a:ext cx="3581399" cy="2686811"/>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304800"/>
            <a:ext cx="6627813"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Additional</a:t>
            </a:r>
            <a:r>
              <a:rPr spc="-80" dirty="0">
                <a:solidFill>
                  <a:srgbClr val="2B8DAF"/>
                </a:solidFill>
              </a:rPr>
              <a:t> </a:t>
            </a:r>
            <a:r>
              <a:rPr spc="-5" dirty="0">
                <a:solidFill>
                  <a:srgbClr val="2B8DAF"/>
                </a:solidFill>
              </a:rPr>
              <a:t>Documents</a:t>
            </a:r>
          </a:p>
        </p:txBody>
      </p:sp>
      <p:sp>
        <p:nvSpPr>
          <p:cNvPr id="3" name="object 3"/>
          <p:cNvSpPr txBox="1"/>
          <p:nvPr/>
        </p:nvSpPr>
        <p:spPr>
          <a:xfrm>
            <a:off x="460829" y="1447800"/>
            <a:ext cx="8458200" cy="3731791"/>
          </a:xfrm>
          <a:prstGeom prst="rect">
            <a:avLst/>
          </a:prstGeom>
        </p:spPr>
        <p:txBody>
          <a:bodyPr vert="horz" wrap="square" lIns="0" tIns="12700" rIns="0" bIns="0" rtlCol="0">
            <a:spAutoFit/>
          </a:bodyPr>
          <a:lstStyle/>
          <a:p>
            <a:pPr marL="299085" marR="88900" indent="-287020">
              <a:lnSpc>
                <a:spcPct val="100000"/>
              </a:lnSpc>
              <a:spcBef>
                <a:spcPts val="100"/>
              </a:spcBef>
              <a:buClr>
                <a:srgbClr val="8D1414"/>
              </a:buClr>
              <a:buSzPct val="143750"/>
              <a:buFont typeface="Arial"/>
              <a:buChar char="•"/>
              <a:tabLst>
                <a:tab pos="299720" algn="l"/>
              </a:tabLst>
            </a:pPr>
            <a:r>
              <a:rPr sz="2400" spc="-5" dirty="0">
                <a:latin typeface="Corbel"/>
                <a:cs typeface="Corbel"/>
              </a:rPr>
              <a:t>All documents </a:t>
            </a:r>
            <a:r>
              <a:rPr sz="2400" spc="-10" dirty="0">
                <a:latin typeface="Corbel"/>
                <a:cs typeface="Corbel"/>
              </a:rPr>
              <a:t>that </a:t>
            </a:r>
            <a:r>
              <a:rPr sz="2400" dirty="0">
                <a:latin typeface="Corbel"/>
                <a:cs typeface="Corbel"/>
              </a:rPr>
              <a:t>are requested </a:t>
            </a:r>
            <a:r>
              <a:rPr sz="2400" spc="-5" dirty="0">
                <a:latin typeface="Corbel"/>
                <a:cs typeface="Corbel"/>
              </a:rPr>
              <a:t>in Section II: </a:t>
            </a:r>
            <a:r>
              <a:rPr lang="en-US" sz="2400" spc="-5" dirty="0">
                <a:latin typeface="Corbel"/>
                <a:cs typeface="Corbel"/>
              </a:rPr>
              <a:t>AmeriCorps</a:t>
            </a:r>
            <a:r>
              <a:rPr sz="2400" spc="-5" dirty="0">
                <a:latin typeface="Corbel"/>
                <a:cs typeface="Corbel"/>
              </a:rPr>
              <a:t> </a:t>
            </a:r>
            <a:r>
              <a:rPr sz="2400" dirty="0">
                <a:latin typeface="Corbel"/>
                <a:cs typeface="Corbel"/>
              </a:rPr>
              <a:t> </a:t>
            </a:r>
            <a:r>
              <a:rPr sz="2400" spc="-5" dirty="0">
                <a:latin typeface="Corbel"/>
                <a:cs typeface="Corbel"/>
              </a:rPr>
              <a:t>NOFO need to be sent to </a:t>
            </a:r>
            <a:r>
              <a:rPr sz="2400" spc="-10" dirty="0">
                <a:latin typeface="Corbel"/>
                <a:cs typeface="Corbel"/>
              </a:rPr>
              <a:t>the </a:t>
            </a:r>
            <a:r>
              <a:rPr sz="2400" spc="-5" dirty="0">
                <a:latin typeface="Corbel"/>
                <a:cs typeface="Corbel"/>
              </a:rPr>
              <a:t>NJ Commission and not </a:t>
            </a:r>
            <a:r>
              <a:rPr sz="2400" spc="-10" dirty="0">
                <a:latin typeface="Corbel"/>
                <a:cs typeface="Corbel"/>
              </a:rPr>
              <a:t>to </a:t>
            </a:r>
            <a:r>
              <a:rPr sz="2400" spc="-470" dirty="0">
                <a:latin typeface="Corbel"/>
                <a:cs typeface="Corbel"/>
              </a:rPr>
              <a:t> </a:t>
            </a:r>
            <a:r>
              <a:rPr lang="en-US" sz="2400" spc="-5" dirty="0">
                <a:latin typeface="Corbel"/>
                <a:cs typeface="Corbel"/>
              </a:rPr>
              <a:t>AmeriCorps</a:t>
            </a:r>
            <a:r>
              <a:rPr sz="2400" spc="-5" dirty="0">
                <a:latin typeface="Corbel"/>
                <a:cs typeface="Corbel"/>
              </a:rPr>
              <a:t>.</a:t>
            </a:r>
            <a:r>
              <a:rPr sz="2400" dirty="0">
                <a:latin typeface="Corbel"/>
                <a:cs typeface="Corbel"/>
              </a:rPr>
              <a:t> </a:t>
            </a:r>
            <a:r>
              <a:rPr sz="2400" spc="-5" dirty="0">
                <a:latin typeface="Corbel"/>
                <a:cs typeface="Corbel"/>
              </a:rPr>
              <a:t>The NJ Commission will </a:t>
            </a:r>
            <a:r>
              <a:rPr sz="2400" dirty="0">
                <a:latin typeface="Corbel"/>
                <a:cs typeface="Corbel"/>
              </a:rPr>
              <a:t>forward </a:t>
            </a:r>
            <a:r>
              <a:rPr sz="2400" spc="-5" dirty="0">
                <a:latin typeface="Corbel"/>
                <a:cs typeface="Corbel"/>
              </a:rPr>
              <a:t>additional </a:t>
            </a:r>
            <a:r>
              <a:rPr sz="2400" dirty="0">
                <a:latin typeface="Corbel"/>
                <a:cs typeface="Corbel"/>
              </a:rPr>
              <a:t> </a:t>
            </a:r>
            <a:r>
              <a:rPr sz="2400" spc="-5" dirty="0">
                <a:latin typeface="Corbel"/>
                <a:cs typeface="Corbel"/>
              </a:rPr>
              <a:t>documents to </a:t>
            </a:r>
            <a:r>
              <a:rPr lang="en-US" sz="2400" spc="-5" dirty="0">
                <a:latin typeface="Corbel"/>
                <a:cs typeface="Corbel"/>
              </a:rPr>
              <a:t>AmeriCorps</a:t>
            </a:r>
            <a:r>
              <a:rPr sz="2400" spc="-5" dirty="0">
                <a:latin typeface="Corbel"/>
                <a:cs typeface="Corbel"/>
              </a:rPr>
              <a:t> </a:t>
            </a:r>
            <a:r>
              <a:rPr sz="2400" dirty="0">
                <a:latin typeface="Corbel"/>
                <a:cs typeface="Corbel"/>
              </a:rPr>
              <a:t>upon </a:t>
            </a:r>
            <a:r>
              <a:rPr sz="2400" spc="-5" dirty="0">
                <a:latin typeface="Corbel"/>
                <a:cs typeface="Corbel"/>
              </a:rPr>
              <a:t>selection </a:t>
            </a:r>
            <a:r>
              <a:rPr sz="2400" dirty="0">
                <a:latin typeface="Corbel"/>
                <a:cs typeface="Corbel"/>
              </a:rPr>
              <a:t>of </a:t>
            </a:r>
            <a:r>
              <a:rPr sz="2400" spc="-10" dirty="0">
                <a:latin typeface="Corbel"/>
                <a:cs typeface="Corbel"/>
              </a:rPr>
              <a:t>the </a:t>
            </a:r>
            <a:r>
              <a:rPr sz="2400" spc="-5" dirty="0">
                <a:latin typeface="Corbel"/>
                <a:cs typeface="Corbel"/>
              </a:rPr>
              <a:t>application </a:t>
            </a:r>
            <a:r>
              <a:rPr sz="2400" dirty="0">
                <a:latin typeface="Corbel"/>
                <a:cs typeface="Corbel"/>
              </a:rPr>
              <a:t>at </a:t>
            </a:r>
            <a:r>
              <a:rPr sz="2400" spc="-470" dirty="0">
                <a:latin typeface="Corbel"/>
                <a:cs typeface="Corbel"/>
              </a:rPr>
              <a:t> </a:t>
            </a:r>
            <a:r>
              <a:rPr sz="2400" spc="-10" dirty="0">
                <a:latin typeface="Corbel"/>
                <a:cs typeface="Corbel"/>
              </a:rPr>
              <a:t>the </a:t>
            </a:r>
            <a:r>
              <a:rPr sz="2400" spc="-5" dirty="0">
                <a:latin typeface="Corbel"/>
                <a:cs typeface="Corbel"/>
              </a:rPr>
              <a:t>NJ level.</a:t>
            </a:r>
            <a:r>
              <a:rPr sz="2400" dirty="0">
                <a:latin typeface="Corbel"/>
                <a:cs typeface="Corbel"/>
              </a:rPr>
              <a:t> </a:t>
            </a:r>
            <a:r>
              <a:rPr lang="en-US" sz="2400" dirty="0" smtClean="0">
                <a:latin typeface="Corbel"/>
                <a:cs typeface="Corbel"/>
              </a:rPr>
              <a:t/>
            </a:r>
            <a:br>
              <a:rPr lang="en-US" sz="2400" dirty="0" smtClean="0">
                <a:latin typeface="Corbel"/>
                <a:cs typeface="Corbel"/>
              </a:rPr>
            </a:br>
            <a:endParaRPr lang="en-US" sz="2400" dirty="0" smtClean="0">
              <a:latin typeface="Corbel"/>
              <a:cs typeface="Corbel"/>
            </a:endParaRPr>
          </a:p>
          <a:p>
            <a:pPr marL="299085" marR="88900" indent="-287020">
              <a:lnSpc>
                <a:spcPct val="100000"/>
              </a:lnSpc>
              <a:spcBef>
                <a:spcPts val="100"/>
              </a:spcBef>
              <a:buClr>
                <a:srgbClr val="8D1414"/>
              </a:buClr>
              <a:buSzPct val="143750"/>
              <a:buFont typeface="Arial"/>
              <a:buChar char="•"/>
              <a:tabLst>
                <a:tab pos="299720" algn="l"/>
              </a:tabLst>
            </a:pPr>
            <a:r>
              <a:rPr lang="en-US" sz="2400" dirty="0" smtClean="0">
                <a:latin typeface="Corbel"/>
                <a:cs typeface="Corbel"/>
              </a:rPr>
              <a:t>Please send the documents to </a:t>
            </a:r>
            <a:r>
              <a:rPr lang="en-US" sz="2400" dirty="0" smtClean="0">
                <a:latin typeface="Corbel"/>
                <a:cs typeface="Corbel"/>
                <a:hlinkClick r:id="rId3"/>
              </a:rPr>
              <a:t>AmeriCorps.NJ@sos.nj.gov</a:t>
            </a:r>
            <a:r>
              <a:rPr lang="en-US" sz="2400" dirty="0" smtClean="0">
                <a:latin typeface="Corbel"/>
                <a:cs typeface="Corbel"/>
              </a:rPr>
              <a:t/>
            </a:r>
            <a:br>
              <a:rPr lang="en-US" sz="2400" dirty="0" smtClean="0">
                <a:latin typeface="Corbel"/>
                <a:cs typeface="Corbel"/>
              </a:rPr>
            </a:br>
            <a:endParaRPr lang="en-US" sz="2400" dirty="0" smtClean="0">
              <a:latin typeface="Corbel"/>
              <a:cs typeface="Corbel"/>
            </a:endParaRPr>
          </a:p>
          <a:p>
            <a:pPr marL="299085" marR="88900" indent="-287020">
              <a:lnSpc>
                <a:spcPct val="100000"/>
              </a:lnSpc>
              <a:spcBef>
                <a:spcPts val="100"/>
              </a:spcBef>
              <a:buClr>
                <a:srgbClr val="8D1414"/>
              </a:buClr>
              <a:buSzPct val="143750"/>
              <a:buFont typeface="Arial"/>
              <a:buChar char="•"/>
              <a:tabLst>
                <a:tab pos="299720" algn="l"/>
              </a:tabLst>
            </a:pPr>
            <a:r>
              <a:rPr lang="en-US" sz="2400" dirty="0" smtClean="0">
                <a:latin typeface="Corbel"/>
                <a:cs typeface="Corbel"/>
              </a:rPr>
              <a:t>Please refer to Section II, D.7.b for a list of additional documents that will need to be submitted.   </a:t>
            </a:r>
            <a:endParaRPr sz="2400" dirty="0">
              <a:latin typeface="Corbel"/>
              <a:cs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2FF5A-22A4-406A-BE6C-8D9F79BF5910}"/>
              </a:ext>
            </a:extLst>
          </p:cNvPr>
          <p:cNvSpPr txBox="1"/>
          <p:nvPr/>
        </p:nvSpPr>
        <p:spPr>
          <a:xfrm>
            <a:off x="489857" y="1295400"/>
            <a:ext cx="8153400" cy="5086521"/>
          </a:xfrm>
          <a:prstGeom prst="rect">
            <a:avLst/>
          </a:prstGeom>
          <a:noFill/>
        </p:spPr>
        <p:txBody>
          <a:bodyPr wrap="square">
            <a:spAutoFit/>
          </a:bodyPr>
          <a:lstStyle/>
          <a:p>
            <a:pPr marL="466725" marR="128270" indent="-457200">
              <a:lnSpc>
                <a:spcPct val="78000"/>
              </a:lnSpc>
              <a:spcBef>
                <a:spcPts val="980"/>
              </a:spcBef>
              <a:spcAft>
                <a:spcPts val="0"/>
              </a:spcAft>
              <a:buFont typeface="Arial" panose="020B0604020202020204" pitchFamily="34" charset="0"/>
              <a:buChar char="•"/>
            </a:pPr>
            <a:r>
              <a:rPr lang="en-US" sz="2400" dirty="0"/>
              <a:t>All applicants </a:t>
            </a:r>
            <a:r>
              <a:rPr lang="en-US" sz="2400" b="1" dirty="0"/>
              <a:t>must </a:t>
            </a:r>
            <a:r>
              <a:rPr lang="en-US" sz="2400" dirty="0"/>
              <a:t>register with the System for Award Management (SAM) at </a:t>
            </a:r>
            <a:r>
              <a:rPr lang="en-US" sz="2400" dirty="0">
                <a:hlinkClick r:id="rId2"/>
              </a:rPr>
              <a:t>https://</a:t>
            </a:r>
            <a:r>
              <a:rPr lang="en-US" sz="2400" dirty="0" smtClean="0">
                <a:hlinkClick r:id="rId2"/>
              </a:rPr>
              <a:t>www.sam.gov</a:t>
            </a:r>
            <a:r>
              <a:rPr lang="en-US" sz="2400" dirty="0" smtClean="0"/>
              <a:t> and </a:t>
            </a:r>
            <a:r>
              <a:rPr lang="en-US" sz="2400" dirty="0"/>
              <a:t>maintain an active SAM registration until the application process is complete. If an applicant is awarded a grant, it must maintain an active SAM registration throughout the life of the award. </a:t>
            </a:r>
            <a:endParaRPr lang="en-US" sz="2400" dirty="0" smtClean="0"/>
          </a:p>
          <a:p>
            <a:pPr marL="466725" marR="128270" indent="-457200">
              <a:lnSpc>
                <a:spcPct val="78000"/>
              </a:lnSpc>
              <a:spcBef>
                <a:spcPts val="980"/>
              </a:spcBef>
              <a:spcAft>
                <a:spcPts val="0"/>
              </a:spcAft>
              <a:buFont typeface="Arial" panose="020B0604020202020204" pitchFamily="34" charset="0"/>
              <a:buChar char="•"/>
            </a:pPr>
            <a:r>
              <a:rPr lang="en-US" sz="2400" b="1" dirty="0" smtClean="0"/>
              <a:t>Applicants </a:t>
            </a:r>
            <a:r>
              <a:rPr lang="en-US" sz="2400" b="1" dirty="0"/>
              <a:t>must use their </a:t>
            </a:r>
            <a:r>
              <a:rPr lang="en-US" sz="2400" b="1" u="dbl" dirty="0" smtClean="0"/>
              <a:t>SAM registered </a:t>
            </a:r>
            <a:r>
              <a:rPr lang="en-US" sz="2400" b="1" u="dbl" dirty="0"/>
              <a:t>legal name and physical address</a:t>
            </a:r>
            <a:r>
              <a:rPr lang="en-US" sz="2400" b="1" dirty="0"/>
              <a:t> on all grant applications to AmeriCorps. The legal applicant’s name and physical address in </a:t>
            </a:r>
            <a:r>
              <a:rPr lang="en-US" sz="2400" b="1" dirty="0" err="1"/>
              <a:t>eGrants</a:t>
            </a:r>
            <a:r>
              <a:rPr lang="en-US" sz="2400" b="1" dirty="0"/>
              <a:t> must match exactly the applicant’s SAM-registered </a:t>
            </a:r>
            <a:r>
              <a:rPr lang="en-US" sz="2400" b="1" dirty="0" smtClean="0"/>
              <a:t>information</a:t>
            </a:r>
            <a:r>
              <a:rPr lang="en-US" sz="2400" dirty="0" smtClean="0"/>
              <a:t>.</a:t>
            </a:r>
          </a:p>
          <a:p>
            <a:pPr marL="466725" marR="128270" indent="-457200">
              <a:lnSpc>
                <a:spcPct val="78000"/>
              </a:lnSpc>
              <a:spcBef>
                <a:spcPts val="980"/>
              </a:spcBef>
              <a:spcAft>
                <a:spcPts val="0"/>
              </a:spcAft>
              <a:buFont typeface="Arial" panose="020B0604020202020204" pitchFamily="34" charset="0"/>
              <a:buChar char="•"/>
            </a:pPr>
            <a:r>
              <a:rPr lang="en-US" sz="2400" dirty="0"/>
              <a:t>Applications must include an Employer Identification Number. </a:t>
            </a:r>
            <a:endParaRPr lang="en-US" sz="2400" dirty="0" smtClean="0"/>
          </a:p>
          <a:p>
            <a:pPr marL="466725" marR="128270" indent="-457200">
              <a:lnSpc>
                <a:spcPct val="78000"/>
              </a:lnSpc>
              <a:spcBef>
                <a:spcPts val="980"/>
              </a:spcBef>
              <a:spcAft>
                <a:spcPts val="0"/>
              </a:spcAft>
              <a:buFont typeface="Arial" panose="020B0604020202020204" pitchFamily="34" charset="0"/>
              <a:buChar char="•"/>
            </a:pPr>
            <a:r>
              <a:rPr lang="en-US" sz="2400" dirty="0" smtClean="0"/>
              <a:t>Applications </a:t>
            </a:r>
            <a:r>
              <a:rPr lang="en-US" sz="2400" dirty="0"/>
              <a:t>must include a valid Unique Entity Identifier (UEI), which is generated as part of the SAM registration process. </a:t>
            </a:r>
          </a:p>
        </p:txBody>
      </p:sp>
      <p:sp>
        <p:nvSpPr>
          <p:cNvPr id="7" name="TextBox 6">
            <a:extLst>
              <a:ext uri="{FF2B5EF4-FFF2-40B4-BE49-F238E27FC236}">
                <a16:creationId xmlns:a16="http://schemas.microsoft.com/office/drawing/2014/main" id="{F0D9F503-57AC-412F-B8AA-84FB0F17FF2A}"/>
              </a:ext>
            </a:extLst>
          </p:cNvPr>
          <p:cNvSpPr txBox="1"/>
          <p:nvPr/>
        </p:nvSpPr>
        <p:spPr>
          <a:xfrm>
            <a:off x="152400" y="198951"/>
            <a:ext cx="8763000" cy="954107"/>
          </a:xfrm>
          <a:prstGeom prst="rect">
            <a:avLst/>
          </a:prstGeom>
          <a:noFill/>
        </p:spPr>
        <p:txBody>
          <a:bodyPr wrap="square">
            <a:spAutoFit/>
          </a:bodyPr>
          <a:lstStyle/>
          <a:p>
            <a:pPr algn="ctr"/>
            <a:r>
              <a:rPr lang="en-US" sz="2800" b="1" dirty="0"/>
              <a:t>Unique Entity Identifier and System for Award Management (SAM) </a:t>
            </a:r>
          </a:p>
        </p:txBody>
      </p:sp>
    </p:spTree>
    <p:extLst>
      <p:ext uri="{BB962C8B-B14F-4D97-AF65-F5344CB8AC3E}">
        <p14:creationId xmlns:p14="http://schemas.microsoft.com/office/powerpoint/2010/main" val="3326218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9200" y="119620"/>
            <a:ext cx="5181600" cy="566181"/>
          </a:xfrm>
          <a:prstGeom prst="rect">
            <a:avLst/>
          </a:prstGeom>
        </p:spPr>
        <p:txBody>
          <a:bodyPr vert="horz" wrap="square" lIns="0" tIns="12065" rIns="0" bIns="0" rtlCol="0">
            <a:spAutoFit/>
          </a:bodyPr>
          <a:lstStyle/>
          <a:p>
            <a:pPr marL="12700">
              <a:lnSpc>
                <a:spcPct val="100000"/>
              </a:lnSpc>
              <a:spcBef>
                <a:spcPts val="95"/>
              </a:spcBef>
              <a:tabLst>
                <a:tab pos="1781175" algn="l"/>
              </a:tabLst>
            </a:pPr>
            <a:r>
              <a:rPr sz="3600" b="1" spc="-320" dirty="0">
                <a:solidFill>
                  <a:srgbClr val="C00000"/>
                </a:solidFill>
                <a:latin typeface="Corbel"/>
                <a:cs typeface="Corbel"/>
              </a:rPr>
              <a:t>P</a:t>
            </a:r>
            <a:r>
              <a:rPr sz="3600" b="1" spc="-5" dirty="0">
                <a:solidFill>
                  <a:srgbClr val="C00000"/>
                </a:solidFill>
                <a:latin typeface="Corbel"/>
                <a:cs typeface="Corbel"/>
              </a:rPr>
              <a:t>ART</a:t>
            </a:r>
            <a:r>
              <a:rPr sz="3600" b="1" spc="5" dirty="0">
                <a:solidFill>
                  <a:srgbClr val="C00000"/>
                </a:solidFill>
                <a:latin typeface="Corbel"/>
                <a:cs typeface="Corbel"/>
              </a:rPr>
              <a:t> </a:t>
            </a:r>
            <a:r>
              <a:rPr sz="3600" b="1" spc="-5" dirty="0">
                <a:solidFill>
                  <a:srgbClr val="C00000"/>
                </a:solidFill>
                <a:latin typeface="Corbel"/>
                <a:cs typeface="Corbel"/>
              </a:rPr>
              <a:t>3</a:t>
            </a:r>
            <a:r>
              <a:rPr sz="3600" b="1" dirty="0">
                <a:solidFill>
                  <a:srgbClr val="C00000"/>
                </a:solidFill>
                <a:latin typeface="Corbel"/>
                <a:cs typeface="Corbel"/>
              </a:rPr>
              <a:t>	</a:t>
            </a:r>
            <a:r>
              <a:rPr sz="3600" spc="-5" dirty="0">
                <a:solidFill>
                  <a:srgbClr val="000000"/>
                </a:solidFill>
              </a:rPr>
              <a:t>Se</a:t>
            </a:r>
            <a:r>
              <a:rPr sz="3600" spc="-10" dirty="0">
                <a:solidFill>
                  <a:srgbClr val="000000"/>
                </a:solidFill>
              </a:rPr>
              <a:t>l</a:t>
            </a:r>
            <a:r>
              <a:rPr sz="3600" spc="-5" dirty="0">
                <a:solidFill>
                  <a:srgbClr val="000000"/>
                </a:solidFill>
              </a:rPr>
              <a:t>ect</a:t>
            </a:r>
            <a:r>
              <a:rPr sz="3600" spc="-10" dirty="0">
                <a:solidFill>
                  <a:srgbClr val="000000"/>
                </a:solidFill>
              </a:rPr>
              <a:t>i</a:t>
            </a:r>
            <a:r>
              <a:rPr sz="3600" spc="-5" dirty="0">
                <a:solidFill>
                  <a:srgbClr val="000000"/>
                </a:solidFill>
              </a:rPr>
              <a:t>on</a:t>
            </a:r>
            <a:r>
              <a:rPr sz="3600" spc="-155" dirty="0">
                <a:solidFill>
                  <a:srgbClr val="000000"/>
                </a:solidFill>
              </a:rPr>
              <a:t> </a:t>
            </a:r>
            <a:r>
              <a:rPr sz="3600" spc="-10" dirty="0">
                <a:solidFill>
                  <a:srgbClr val="000000"/>
                </a:solidFill>
              </a:rPr>
              <a:t>C</a:t>
            </a:r>
            <a:r>
              <a:rPr sz="3600" spc="-5" dirty="0">
                <a:solidFill>
                  <a:srgbClr val="000000"/>
                </a:solidFill>
              </a:rPr>
              <a:t>r</a:t>
            </a:r>
            <a:r>
              <a:rPr sz="3600" spc="-10" dirty="0">
                <a:solidFill>
                  <a:srgbClr val="000000"/>
                </a:solidFill>
              </a:rPr>
              <a:t>i</a:t>
            </a:r>
            <a:r>
              <a:rPr sz="3600" spc="-5" dirty="0">
                <a:solidFill>
                  <a:srgbClr val="000000"/>
                </a:solidFill>
              </a:rPr>
              <a:t>ter</a:t>
            </a:r>
            <a:r>
              <a:rPr sz="3600" spc="-10" dirty="0">
                <a:solidFill>
                  <a:srgbClr val="000000"/>
                </a:solidFill>
              </a:rPr>
              <a:t>i</a:t>
            </a:r>
            <a:r>
              <a:rPr sz="3600" spc="-5" dirty="0">
                <a:solidFill>
                  <a:srgbClr val="000000"/>
                </a:solidFill>
              </a:rPr>
              <a:t>a</a:t>
            </a:r>
          </a:p>
        </p:txBody>
      </p:sp>
      <p:graphicFrame>
        <p:nvGraphicFramePr>
          <p:cNvPr id="3" name="object 3"/>
          <p:cNvGraphicFramePr>
            <a:graphicFrameLocks noGrp="1"/>
          </p:cNvGraphicFramePr>
          <p:nvPr>
            <p:extLst>
              <p:ext uri="{D42A27DB-BD31-4B8C-83A1-F6EECF244321}">
                <p14:modId xmlns:p14="http://schemas.microsoft.com/office/powerpoint/2010/main" val="1378184420"/>
              </p:ext>
            </p:extLst>
          </p:nvPr>
        </p:nvGraphicFramePr>
        <p:xfrm>
          <a:off x="685800" y="762001"/>
          <a:ext cx="7696200" cy="5475570"/>
        </p:xfrm>
        <a:graphic>
          <a:graphicData uri="http://schemas.openxmlformats.org/drawingml/2006/table">
            <a:tbl>
              <a:tblPr firstRow="1" bandRow="1">
                <a:tableStyleId>{2D5ABB26-0587-4C30-8999-92F81FD0307C}</a:tableStyleId>
              </a:tblPr>
              <a:tblGrid>
                <a:gridCol w="5611656">
                  <a:extLst>
                    <a:ext uri="{9D8B030D-6E8A-4147-A177-3AD203B41FA5}">
                      <a16:colId xmlns:a16="http://schemas.microsoft.com/office/drawing/2014/main" val="20000"/>
                    </a:ext>
                  </a:extLst>
                </a:gridCol>
                <a:gridCol w="2084544">
                  <a:extLst>
                    <a:ext uri="{9D8B030D-6E8A-4147-A177-3AD203B41FA5}">
                      <a16:colId xmlns:a16="http://schemas.microsoft.com/office/drawing/2014/main" val="20001"/>
                    </a:ext>
                  </a:extLst>
                </a:gridCol>
              </a:tblGrid>
              <a:tr h="306946">
                <a:tc>
                  <a:txBody>
                    <a:bodyPr/>
                    <a:lstStyle/>
                    <a:p>
                      <a:pPr marL="68580">
                        <a:lnSpc>
                          <a:spcPct val="100000"/>
                        </a:lnSpc>
                        <a:spcBef>
                          <a:spcPts val="105"/>
                        </a:spcBef>
                      </a:pPr>
                      <a:r>
                        <a:rPr sz="2000" b="1" i="1" spc="-5" dirty="0">
                          <a:solidFill>
                            <a:srgbClr val="202020"/>
                          </a:solidFill>
                          <a:latin typeface="Palatino Linotype"/>
                          <a:cs typeface="Palatino Linotype"/>
                        </a:rPr>
                        <a:t>Category</a:t>
                      </a:r>
                      <a:endParaRPr sz="2000" dirty="0">
                        <a:latin typeface="Palatino Linotype"/>
                        <a:cs typeface="Palatino Linotype"/>
                      </a:endParaRPr>
                    </a:p>
                  </a:txBody>
                  <a:tcPr marL="0" marR="0" marT="133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7945">
                        <a:lnSpc>
                          <a:spcPct val="100000"/>
                        </a:lnSpc>
                        <a:spcBef>
                          <a:spcPts val="105"/>
                        </a:spcBef>
                      </a:pPr>
                      <a:r>
                        <a:rPr sz="2000" b="1" i="1" dirty="0">
                          <a:solidFill>
                            <a:srgbClr val="202020"/>
                          </a:solidFill>
                          <a:latin typeface="Palatino Linotype"/>
                          <a:cs typeface="Palatino Linotype"/>
                        </a:rPr>
                        <a:t>Percentage</a:t>
                      </a:r>
                      <a:endParaRPr sz="2000" dirty="0">
                        <a:latin typeface="Palatino Linotype"/>
                        <a:cs typeface="Palatino Linotype"/>
                      </a:endParaRPr>
                    </a:p>
                  </a:txBody>
                  <a:tcPr marL="0" marR="0" marT="133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10009">
                <a:tc>
                  <a:txBody>
                    <a:bodyPr/>
                    <a:lstStyle/>
                    <a:p>
                      <a:pPr marL="67945">
                        <a:lnSpc>
                          <a:spcPct val="100000"/>
                        </a:lnSpc>
                        <a:spcBef>
                          <a:spcPts val="130"/>
                        </a:spcBef>
                      </a:pPr>
                      <a:r>
                        <a:rPr sz="2000" b="1" dirty="0">
                          <a:solidFill>
                            <a:srgbClr val="D54E08"/>
                          </a:solidFill>
                          <a:latin typeface="Palatino Linotype"/>
                          <a:cs typeface="Palatino Linotype"/>
                        </a:rPr>
                        <a:t>Executive</a:t>
                      </a:r>
                      <a:r>
                        <a:rPr sz="2000" b="1" spc="-50" dirty="0">
                          <a:solidFill>
                            <a:srgbClr val="D54E08"/>
                          </a:solidFill>
                          <a:latin typeface="Palatino Linotype"/>
                          <a:cs typeface="Palatino Linotype"/>
                        </a:rPr>
                        <a:t> </a:t>
                      </a:r>
                      <a:r>
                        <a:rPr sz="2000" b="1" spc="-5" dirty="0">
                          <a:solidFill>
                            <a:srgbClr val="D54E08"/>
                          </a:solidFill>
                          <a:latin typeface="Palatino Linotype"/>
                          <a:cs typeface="Palatino Linotype"/>
                        </a:rPr>
                        <a:t>Summary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D54E08"/>
                          </a:solidFill>
                          <a:latin typeface="Palatino Linotype"/>
                          <a:cs typeface="Palatino Linotype"/>
                        </a:rPr>
                        <a:t>0</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80409">
                <a:tc>
                  <a:txBody>
                    <a:bodyPr/>
                    <a:lstStyle/>
                    <a:p>
                      <a:pPr marL="67945">
                        <a:lnSpc>
                          <a:spcPct val="100000"/>
                        </a:lnSpc>
                        <a:spcBef>
                          <a:spcPts val="130"/>
                        </a:spcBef>
                      </a:pPr>
                      <a:r>
                        <a:rPr sz="2000" b="1" dirty="0">
                          <a:solidFill>
                            <a:srgbClr val="2B8DAF"/>
                          </a:solidFill>
                          <a:latin typeface="Palatino Linotype"/>
                          <a:cs typeface="Palatino Linotype"/>
                        </a:rPr>
                        <a:t>Program</a:t>
                      </a:r>
                      <a:r>
                        <a:rPr sz="2000" b="1" spc="-45" dirty="0">
                          <a:solidFill>
                            <a:srgbClr val="2B8DAF"/>
                          </a:solidFill>
                          <a:latin typeface="Palatino Linotype"/>
                          <a:cs typeface="Palatino Linotype"/>
                        </a:rPr>
                        <a:t> </a:t>
                      </a:r>
                      <a:r>
                        <a:rPr sz="2000" b="1" dirty="0">
                          <a:solidFill>
                            <a:srgbClr val="2B8DAF"/>
                          </a:solidFill>
                          <a:latin typeface="Palatino Linotype"/>
                          <a:cs typeface="Palatino Linotype"/>
                        </a:rPr>
                        <a:t>Design</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lang="en-US" sz="2000" spc="-5" dirty="0" smtClean="0">
                          <a:solidFill>
                            <a:srgbClr val="202020"/>
                          </a:solidFill>
                          <a:latin typeface="Palatino Linotype"/>
                          <a:cs typeface="Palatino Linotype"/>
                        </a:rPr>
                        <a:t>Community</a:t>
                      </a:r>
                      <a:r>
                        <a:rPr sz="2000" spc="-15" dirty="0" smtClean="0">
                          <a:solidFill>
                            <a:srgbClr val="202020"/>
                          </a:solidFill>
                          <a:latin typeface="Palatino Linotype"/>
                          <a:cs typeface="Palatino Linotype"/>
                        </a:rPr>
                        <a:t> </a:t>
                      </a:r>
                      <a:r>
                        <a:rPr sz="2000" dirty="0">
                          <a:solidFill>
                            <a:srgbClr val="202020"/>
                          </a:solidFill>
                          <a:latin typeface="Palatino Linotype"/>
                          <a:cs typeface="Palatino Linotype"/>
                        </a:rPr>
                        <a:t>&amp;</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Logic</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Model</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Tier</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Quality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Notice</a:t>
                      </a:r>
                      <a:r>
                        <a:rPr sz="2000" spc="-25" dirty="0">
                          <a:solidFill>
                            <a:srgbClr val="202020"/>
                          </a:solidFill>
                          <a:latin typeface="Palatino Linotype"/>
                          <a:cs typeface="Palatino Linotype"/>
                        </a:rPr>
                        <a:t> </a:t>
                      </a:r>
                      <a:r>
                        <a:rPr sz="2000" dirty="0">
                          <a:solidFill>
                            <a:srgbClr val="202020"/>
                          </a:solidFill>
                          <a:latin typeface="Palatino Linotype"/>
                          <a:cs typeface="Palatino Linotype"/>
                        </a:rPr>
                        <a:t>Priority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Member</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Experience</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2B8DAF"/>
                          </a:solidFill>
                          <a:latin typeface="Palatino Linotype"/>
                          <a:cs typeface="Palatino Linotype"/>
                        </a:rPr>
                        <a:t>Total</a:t>
                      </a:r>
                      <a:r>
                        <a:rPr sz="2000" b="1" spc="-40" dirty="0">
                          <a:solidFill>
                            <a:srgbClr val="2B8DAF"/>
                          </a:solidFill>
                          <a:latin typeface="Palatino Linotype"/>
                          <a:cs typeface="Palatino Linotype"/>
                        </a:rPr>
                        <a:t> </a:t>
                      </a:r>
                      <a:r>
                        <a:rPr sz="2000" b="1" spc="5" dirty="0">
                          <a:solidFill>
                            <a:srgbClr val="2B8DAF"/>
                          </a:solidFill>
                          <a:latin typeface="Palatino Linotype"/>
                          <a:cs typeface="Palatino Linotype"/>
                        </a:rPr>
                        <a:t>50%</a:t>
                      </a:r>
                      <a:endParaRPr sz="2000" dirty="0">
                        <a:latin typeface="Palatino Linotype"/>
                        <a:cs typeface="Palatino Linotype"/>
                      </a:endParaRPr>
                    </a:p>
                    <a:p>
                      <a:pPr marL="67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24</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67945">
                        <a:lnSpc>
                          <a:spcPct val="100000"/>
                        </a:lnSpc>
                      </a:pPr>
                      <a:r>
                        <a:rPr lang="en-US" sz="2000" spc="0" baseline="0" dirty="0">
                          <a:solidFill>
                            <a:srgbClr val="202020"/>
                          </a:solidFill>
                          <a:latin typeface="Palatino Linotype"/>
                          <a:cs typeface="Palatino Linotype"/>
                        </a:rPr>
                        <a:t> 12 </a:t>
                      </a:r>
                      <a:r>
                        <a:rPr sz="2000" spc="-5" dirty="0" smtClean="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8</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0</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lang="en-US" sz="2000" spc="0" dirty="0">
                        <a:solidFill>
                          <a:schemeClr val="tx1"/>
                        </a:solidFill>
                        <a:latin typeface="Palatino Linotype"/>
                        <a:cs typeface="Palatino Linotype"/>
                      </a:endParaRPr>
                    </a:p>
                    <a:p>
                      <a:pPr marL="194945">
                        <a:lnSpc>
                          <a:spcPct val="100000"/>
                        </a:lnSpc>
                      </a:pPr>
                      <a:r>
                        <a:rPr lang="en-US" sz="2000" spc="0" baseline="0" dirty="0" smtClean="0">
                          <a:solidFill>
                            <a:schemeClr val="tx1"/>
                          </a:solidFill>
                          <a:latin typeface="Palatino Linotype"/>
                          <a:cs typeface="Palatino Linotype"/>
                        </a:rPr>
                        <a:t> 6 </a:t>
                      </a:r>
                      <a:r>
                        <a:rPr sz="2000" spc="-5" dirty="0" smtClean="0">
                          <a:solidFill>
                            <a:srgbClr val="202020"/>
                          </a:solidFill>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86329">
                <a:tc>
                  <a:txBody>
                    <a:bodyPr/>
                    <a:lstStyle/>
                    <a:p>
                      <a:pPr marL="67945">
                        <a:lnSpc>
                          <a:spcPts val="2400"/>
                        </a:lnSpc>
                        <a:spcBef>
                          <a:spcPts val="130"/>
                        </a:spcBef>
                      </a:pPr>
                      <a:r>
                        <a:rPr sz="2000" b="1" spc="-5" dirty="0">
                          <a:solidFill>
                            <a:srgbClr val="8D1414"/>
                          </a:solidFill>
                          <a:latin typeface="Palatino Linotype"/>
                          <a:cs typeface="Palatino Linotype"/>
                        </a:rPr>
                        <a:t>Organizational</a:t>
                      </a:r>
                      <a:r>
                        <a:rPr sz="2000" b="1" spc="-45" dirty="0">
                          <a:solidFill>
                            <a:srgbClr val="8D1414"/>
                          </a:solidFill>
                          <a:latin typeface="Palatino Linotype"/>
                          <a:cs typeface="Palatino Linotype"/>
                        </a:rPr>
                        <a:t> </a:t>
                      </a:r>
                      <a:r>
                        <a:rPr sz="2000" b="1" dirty="0">
                          <a:solidFill>
                            <a:srgbClr val="8D1414"/>
                          </a:solidFill>
                          <a:latin typeface="Palatino Linotype"/>
                          <a:cs typeface="Palatino Linotype"/>
                        </a:rPr>
                        <a:t>Capability</a:t>
                      </a:r>
                      <a:endParaRPr sz="2000" dirty="0">
                        <a:latin typeface="Palatino Linotype"/>
                        <a:cs typeface="Palatino Linotype"/>
                      </a:endParaRPr>
                    </a:p>
                    <a:p>
                      <a:pPr marL="354965" indent="-287020">
                        <a:lnSpc>
                          <a:spcPts val="2400"/>
                        </a:lnSpc>
                        <a:buClr>
                          <a:srgbClr val="202020"/>
                        </a:buClr>
                        <a:buSzPct val="75000"/>
                        <a:buFont typeface="Arial"/>
                        <a:buChar char="•"/>
                        <a:tabLst>
                          <a:tab pos="354965" algn="l"/>
                          <a:tab pos="355600" algn="l"/>
                        </a:tabLst>
                      </a:pPr>
                      <a:r>
                        <a:rPr sz="2000" dirty="0">
                          <a:latin typeface="Palatino Linotype"/>
                          <a:cs typeface="Palatino Linotype"/>
                        </a:rPr>
                        <a:t>Organizational</a:t>
                      </a:r>
                      <a:r>
                        <a:rPr sz="2000" spc="-45" dirty="0">
                          <a:latin typeface="Palatino Linotype"/>
                          <a:cs typeface="Palatino Linotype"/>
                        </a:rPr>
                        <a:t> </a:t>
                      </a:r>
                      <a:r>
                        <a:rPr sz="2000" dirty="0">
                          <a:latin typeface="Palatino Linotype"/>
                          <a:cs typeface="Palatino Linotype"/>
                        </a:rPr>
                        <a:t>Background</a:t>
                      </a:r>
                      <a:r>
                        <a:rPr sz="2000" spc="-45" dirty="0">
                          <a:latin typeface="Palatino Linotype"/>
                          <a:cs typeface="Palatino Linotype"/>
                        </a:rPr>
                        <a:t> </a:t>
                      </a:r>
                      <a:r>
                        <a:rPr sz="2000" dirty="0">
                          <a:latin typeface="Palatino Linotype"/>
                          <a:cs typeface="Palatino Linotype"/>
                        </a:rPr>
                        <a:t>&amp;</a:t>
                      </a:r>
                      <a:r>
                        <a:rPr sz="2000" spc="-20" dirty="0">
                          <a:latin typeface="Palatino Linotype"/>
                          <a:cs typeface="Palatino Linotype"/>
                        </a:rPr>
                        <a:t> </a:t>
                      </a:r>
                      <a:r>
                        <a:rPr sz="2000" dirty="0" smtClean="0">
                          <a:latin typeface="Palatino Linotype"/>
                          <a:cs typeface="Palatino Linotype"/>
                        </a:rPr>
                        <a:t>Staffing</a:t>
                      </a:r>
                      <a:endParaRPr sz="2000" dirty="0">
                        <a:latin typeface="Palatino Linotype"/>
                        <a:cs typeface="Palatino Linotype"/>
                      </a:endParaRPr>
                    </a:p>
                    <a:p>
                      <a:pPr marL="354965" indent="-287020">
                        <a:lnSpc>
                          <a:spcPct val="100000"/>
                        </a:lnSpc>
                        <a:buClr>
                          <a:srgbClr val="202020"/>
                        </a:buClr>
                        <a:buSzPct val="75000"/>
                        <a:buFont typeface="Arial"/>
                        <a:buChar char="•"/>
                        <a:tabLst>
                          <a:tab pos="354965" algn="l"/>
                          <a:tab pos="355600" algn="l"/>
                        </a:tabLst>
                      </a:pPr>
                      <a:r>
                        <a:rPr sz="2000" dirty="0" smtClean="0">
                          <a:latin typeface="Palatino Linotype"/>
                          <a:cs typeface="Palatino Linotype"/>
                        </a:rPr>
                        <a:t>Member</a:t>
                      </a:r>
                      <a:r>
                        <a:rPr sz="2000" spc="-20" dirty="0" smtClean="0">
                          <a:latin typeface="Palatino Linotype"/>
                          <a:cs typeface="Palatino Linotype"/>
                        </a:rPr>
                        <a:t> </a:t>
                      </a:r>
                      <a:r>
                        <a:rPr sz="2000" dirty="0" smtClean="0">
                          <a:latin typeface="Palatino Linotype"/>
                          <a:cs typeface="Palatino Linotype"/>
                        </a:rPr>
                        <a:t>Supervision</a:t>
                      </a:r>
                      <a:endParaRPr lang="en-US" sz="2000" dirty="0" smtClean="0">
                        <a:latin typeface="Palatino Linotype"/>
                        <a:cs typeface="Palatino Linotype"/>
                      </a:endParaRPr>
                    </a:p>
                    <a:p>
                      <a:pPr marL="354965" indent="-287020">
                        <a:lnSpc>
                          <a:spcPct val="100000"/>
                        </a:lnSpc>
                        <a:buClr>
                          <a:srgbClr val="202020"/>
                        </a:buClr>
                        <a:buSzPct val="75000"/>
                        <a:buFont typeface="Arial"/>
                        <a:buChar char="•"/>
                        <a:tabLst>
                          <a:tab pos="354965" algn="l"/>
                          <a:tab pos="355600" algn="l"/>
                        </a:tabLst>
                      </a:pPr>
                      <a:r>
                        <a:rPr lang="en-US" sz="2000" dirty="0" smtClean="0">
                          <a:latin typeface="Palatino Linotype"/>
                          <a:cs typeface="Palatino Linotype"/>
                        </a:rPr>
                        <a:t>Commitment to Diversity,</a:t>
                      </a:r>
                      <a:r>
                        <a:rPr lang="en-US" sz="2000" baseline="0" dirty="0" smtClean="0">
                          <a:latin typeface="Palatino Linotype"/>
                          <a:cs typeface="Palatino Linotype"/>
                        </a:rPr>
                        <a:t> Equity, Inclusion</a:t>
                      </a:r>
                      <a:r>
                        <a:rPr lang="en-US" sz="2000" baseline="0" dirty="0" smtClean="0">
                          <a:latin typeface="Palatino Linotype"/>
                          <a:cs typeface="Palatino Linotype"/>
                        </a:rPr>
                        <a:t>, and </a:t>
                      </a:r>
                      <a:r>
                        <a:rPr lang="en-US" sz="2000" baseline="0" dirty="0" smtClean="0">
                          <a:latin typeface="Palatino Linotype"/>
                          <a:cs typeface="Palatino Linotype"/>
                        </a:rPr>
                        <a:t>Accessibility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8D1414"/>
                          </a:solidFill>
                          <a:latin typeface="Palatino Linotype"/>
                          <a:cs typeface="Palatino Linotype"/>
                        </a:rPr>
                        <a:t>Total</a:t>
                      </a:r>
                      <a:r>
                        <a:rPr sz="2000" b="1" spc="-40" dirty="0">
                          <a:solidFill>
                            <a:srgbClr val="8D1414"/>
                          </a:solidFill>
                          <a:latin typeface="Palatino Linotype"/>
                          <a:cs typeface="Palatino Linotype"/>
                        </a:rPr>
                        <a:t> </a:t>
                      </a:r>
                      <a:r>
                        <a:rPr sz="2000" b="1" spc="5" dirty="0">
                          <a:solidFill>
                            <a:srgbClr val="8D1414"/>
                          </a:solidFill>
                          <a:latin typeface="Palatino Linotype"/>
                          <a:cs typeface="Palatino Linotype"/>
                        </a:rPr>
                        <a:t>25%</a:t>
                      </a:r>
                      <a:endParaRPr sz="2000" dirty="0">
                        <a:latin typeface="Palatino Linotype"/>
                        <a:cs typeface="Palatino Linotype"/>
                      </a:endParaRPr>
                    </a:p>
                    <a:p>
                      <a:pPr marL="194945">
                        <a:lnSpc>
                          <a:spcPct val="100000"/>
                        </a:lnSpc>
                      </a:pPr>
                      <a:r>
                        <a:rPr lang="en-US" sz="2000" spc="0" dirty="0" smtClean="0">
                          <a:latin typeface="Palatino Linotype"/>
                          <a:cs typeface="Palatino Linotype"/>
                        </a:rPr>
                        <a:t>15</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lang="en-US" sz="2000" spc="0" dirty="0" smtClean="0">
                          <a:latin typeface="Palatino Linotype"/>
                          <a:cs typeface="Palatino Linotype"/>
                        </a:rPr>
                        <a:t>  6</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lang="en-US" sz="2000" dirty="0" smtClean="0">
                          <a:latin typeface="Palatino Linotype"/>
                          <a:cs typeface="Palatino Linotype"/>
                        </a:rPr>
                        <a:t>  </a:t>
                      </a:r>
                      <a:r>
                        <a:rPr sz="2000" dirty="0" smtClean="0">
                          <a:latin typeface="Palatino Linotype"/>
                          <a:cs typeface="Palatino Linotype"/>
                        </a:rPr>
                        <a:t>4</a:t>
                      </a:r>
                      <a:r>
                        <a:rPr sz="2000" spc="-85" dirty="0" smtClean="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450305">
                <a:tc>
                  <a:txBody>
                    <a:bodyPr/>
                    <a:lstStyle/>
                    <a:p>
                      <a:pPr marL="67945">
                        <a:lnSpc>
                          <a:spcPct val="100000"/>
                        </a:lnSpc>
                        <a:spcBef>
                          <a:spcPts val="130"/>
                        </a:spcBef>
                      </a:pPr>
                      <a:r>
                        <a:rPr sz="2000" b="1" spc="-5" dirty="0">
                          <a:solidFill>
                            <a:srgbClr val="459381"/>
                          </a:solidFill>
                          <a:latin typeface="Palatino Linotype"/>
                          <a:cs typeface="Palatino Linotype"/>
                        </a:rPr>
                        <a:t>Cost-Effectiveness</a:t>
                      </a:r>
                      <a:r>
                        <a:rPr sz="2000" b="1" spc="-30" dirty="0">
                          <a:solidFill>
                            <a:srgbClr val="459381"/>
                          </a:solidFill>
                          <a:latin typeface="Palatino Linotype"/>
                          <a:cs typeface="Palatino Linotype"/>
                        </a:rPr>
                        <a:t> </a:t>
                      </a:r>
                      <a:r>
                        <a:rPr sz="2000" b="1" dirty="0">
                          <a:solidFill>
                            <a:srgbClr val="459381"/>
                          </a:solidFill>
                          <a:latin typeface="Palatino Linotype"/>
                          <a:cs typeface="Palatino Linotype"/>
                        </a:rPr>
                        <a:t>and</a:t>
                      </a:r>
                      <a:r>
                        <a:rPr sz="2000" b="1" spc="-5" dirty="0">
                          <a:solidFill>
                            <a:srgbClr val="459381"/>
                          </a:solidFill>
                          <a:latin typeface="Palatino Linotype"/>
                          <a:cs typeface="Palatino Linotype"/>
                        </a:rPr>
                        <a:t> </a:t>
                      </a:r>
                      <a:r>
                        <a:rPr sz="2000" b="1" dirty="0">
                          <a:solidFill>
                            <a:srgbClr val="459381"/>
                          </a:solidFill>
                          <a:latin typeface="Palatino Linotype"/>
                          <a:cs typeface="Palatino Linotype"/>
                        </a:rPr>
                        <a:t>Budget </a:t>
                      </a:r>
                      <a:r>
                        <a:rPr sz="2000" b="1" dirty="0" smtClean="0">
                          <a:solidFill>
                            <a:srgbClr val="459381"/>
                          </a:solidFill>
                          <a:latin typeface="Palatino Linotype"/>
                          <a:cs typeface="Palatino Linotype"/>
                        </a:rPr>
                        <a:t>Adequacy</a:t>
                      </a:r>
                      <a:endParaRPr lang="en-US" sz="2000" b="1" dirty="0" smtClean="0">
                        <a:solidFill>
                          <a:srgbClr val="459381"/>
                        </a:solidFill>
                        <a:latin typeface="Palatino Linotype"/>
                        <a:cs typeface="Palatino Linotype"/>
                      </a:endParaRPr>
                    </a:p>
                    <a:p>
                      <a:pPr marL="410845" indent="-342900">
                        <a:lnSpc>
                          <a:spcPct val="100000"/>
                        </a:lnSpc>
                        <a:spcBef>
                          <a:spcPts val="130"/>
                        </a:spcBef>
                        <a:buFont typeface="Arial" panose="020B0604020202020204" pitchFamily="34" charset="0"/>
                        <a:buChar char="•"/>
                      </a:pPr>
                      <a:r>
                        <a:rPr lang="en-US" sz="2000" b="1" dirty="0" smtClean="0">
                          <a:solidFill>
                            <a:srgbClr val="459381"/>
                          </a:solidFill>
                          <a:latin typeface="Palatino Linotype"/>
                          <a:cs typeface="Palatino Linotype"/>
                        </a:rPr>
                        <a:t>Member Recruitment</a:t>
                      </a:r>
                    </a:p>
                    <a:p>
                      <a:pPr marL="410845" indent="-342900">
                        <a:lnSpc>
                          <a:spcPct val="100000"/>
                        </a:lnSpc>
                        <a:spcBef>
                          <a:spcPts val="130"/>
                        </a:spcBef>
                        <a:buFont typeface="Arial" panose="020B0604020202020204" pitchFamily="34" charset="0"/>
                        <a:buChar char="•"/>
                      </a:pPr>
                      <a:r>
                        <a:rPr lang="en-US" sz="2000" b="1" dirty="0" smtClean="0">
                          <a:solidFill>
                            <a:srgbClr val="459381"/>
                          </a:solidFill>
                          <a:latin typeface="Palatino Linotype"/>
                          <a:cs typeface="Palatino Linotype"/>
                        </a:rPr>
                        <a:t>Member Retention</a:t>
                      </a:r>
                    </a:p>
                    <a:p>
                      <a:pPr marL="410845" indent="-342900">
                        <a:lnSpc>
                          <a:spcPct val="100000"/>
                        </a:lnSpc>
                        <a:spcBef>
                          <a:spcPts val="130"/>
                        </a:spcBef>
                        <a:buFont typeface="Arial" panose="020B0604020202020204" pitchFamily="34" charset="0"/>
                        <a:buChar char="•"/>
                      </a:pPr>
                      <a:r>
                        <a:rPr lang="en-US" sz="2000" b="1" dirty="0" smtClean="0">
                          <a:solidFill>
                            <a:srgbClr val="459381"/>
                          </a:solidFill>
                          <a:latin typeface="Palatino Linotype"/>
                          <a:cs typeface="Palatino Linotype"/>
                        </a:rPr>
                        <a:t>Data </a:t>
                      </a:r>
                      <a:r>
                        <a:rPr lang="en-US" sz="2000" b="1" dirty="0" smtClean="0">
                          <a:solidFill>
                            <a:srgbClr val="459381"/>
                          </a:solidFill>
                          <a:latin typeface="Palatino Linotype"/>
                          <a:cs typeface="Palatino Linotype"/>
                        </a:rPr>
                        <a:t>Collection</a:t>
                      </a:r>
                      <a:endParaRPr lang="en-US" sz="2000" b="1" dirty="0" smtClean="0">
                        <a:solidFill>
                          <a:srgbClr val="459381"/>
                        </a:solidFill>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67945">
                        <a:lnSpc>
                          <a:spcPct val="100000"/>
                        </a:lnSpc>
                        <a:spcBef>
                          <a:spcPts val="130"/>
                        </a:spcBef>
                      </a:pPr>
                      <a:r>
                        <a:rPr sz="2000" b="1" dirty="0">
                          <a:solidFill>
                            <a:srgbClr val="459381"/>
                          </a:solidFill>
                          <a:latin typeface="Palatino Linotype"/>
                          <a:cs typeface="Palatino Linotype"/>
                        </a:rPr>
                        <a:t>Total</a:t>
                      </a:r>
                      <a:r>
                        <a:rPr sz="2000" b="1" spc="-40" dirty="0">
                          <a:solidFill>
                            <a:srgbClr val="459381"/>
                          </a:solidFill>
                          <a:latin typeface="Palatino Linotype"/>
                          <a:cs typeface="Palatino Linotype"/>
                        </a:rPr>
                        <a:t> </a:t>
                      </a:r>
                      <a:r>
                        <a:rPr sz="2000" b="1" spc="5" dirty="0">
                          <a:solidFill>
                            <a:srgbClr val="459381"/>
                          </a:solidFill>
                          <a:latin typeface="Palatino Linotype"/>
                          <a:cs typeface="Palatino Linotype"/>
                        </a:rPr>
                        <a:t>25</a:t>
                      </a:r>
                      <a:r>
                        <a:rPr sz="2000" b="1" spc="5" dirty="0" smtClean="0">
                          <a:solidFill>
                            <a:srgbClr val="459381"/>
                          </a:solidFill>
                          <a:latin typeface="Palatino Linotype"/>
                          <a:cs typeface="Palatino Linotype"/>
                        </a:rPr>
                        <a:t>%</a:t>
                      </a:r>
                      <a:endParaRPr lang="en-US" sz="2000" b="1" spc="5" dirty="0" smtClean="0">
                        <a:solidFill>
                          <a:srgbClr val="459381"/>
                        </a:solidFill>
                        <a:latin typeface="Palatino Linotype"/>
                        <a:cs typeface="Palatino Linotype"/>
                      </a:endParaRPr>
                    </a:p>
                    <a:p>
                      <a:pPr marL="67945">
                        <a:lnSpc>
                          <a:spcPct val="100000"/>
                        </a:lnSpc>
                        <a:spcBef>
                          <a:spcPts val="130"/>
                        </a:spcBef>
                      </a:pPr>
                      <a:r>
                        <a:rPr lang="en-US" sz="2000" b="1" spc="5" dirty="0" smtClean="0">
                          <a:solidFill>
                            <a:srgbClr val="459381"/>
                          </a:solidFill>
                          <a:latin typeface="Palatino Linotype"/>
                          <a:cs typeface="Palatino Linotype"/>
                        </a:rPr>
                        <a:t>   8 points</a:t>
                      </a:r>
                    </a:p>
                    <a:p>
                      <a:pPr marL="67945">
                        <a:lnSpc>
                          <a:spcPct val="100000"/>
                        </a:lnSpc>
                        <a:spcBef>
                          <a:spcPts val="130"/>
                        </a:spcBef>
                      </a:pPr>
                      <a:r>
                        <a:rPr lang="en-US" sz="2000" b="1" spc="5" baseline="0" dirty="0" smtClean="0">
                          <a:solidFill>
                            <a:srgbClr val="459381"/>
                          </a:solidFill>
                          <a:latin typeface="Palatino Linotype"/>
                          <a:cs typeface="Palatino Linotype"/>
                        </a:rPr>
                        <a:t>   9 points</a:t>
                      </a:r>
                    </a:p>
                    <a:p>
                      <a:pPr marL="67945">
                        <a:lnSpc>
                          <a:spcPct val="100000"/>
                        </a:lnSpc>
                        <a:spcBef>
                          <a:spcPts val="130"/>
                        </a:spcBef>
                      </a:pPr>
                      <a:r>
                        <a:rPr lang="en-US" sz="2000" b="1" spc="5" baseline="0" dirty="0" smtClean="0">
                          <a:solidFill>
                            <a:srgbClr val="459381"/>
                          </a:solidFill>
                          <a:latin typeface="Palatino Linotype"/>
                          <a:cs typeface="Palatino Linotype"/>
                        </a:rPr>
                        <a:t>   8 </a:t>
                      </a:r>
                      <a:r>
                        <a:rPr lang="en-US" sz="2000" b="1" spc="5" baseline="0" dirty="0" smtClean="0">
                          <a:solidFill>
                            <a:srgbClr val="459381"/>
                          </a:solidFill>
                          <a:latin typeface="Palatino Linotype"/>
                          <a:cs typeface="Palatino Linotype"/>
                        </a:rPr>
                        <a:t>points </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37519" y="381000"/>
            <a:ext cx="5745162" cy="5619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2B8DAF"/>
                </a:solidFill>
              </a:rPr>
              <a:t>R</a:t>
            </a:r>
            <a:r>
              <a:rPr sz="3600" spc="-15" dirty="0">
                <a:solidFill>
                  <a:srgbClr val="2B8DAF"/>
                </a:solidFill>
              </a:rPr>
              <a:t>e</a:t>
            </a:r>
            <a:r>
              <a:rPr sz="3600" dirty="0">
                <a:solidFill>
                  <a:srgbClr val="2B8DAF"/>
                </a:solidFill>
              </a:rPr>
              <a:t>vi</a:t>
            </a:r>
            <a:r>
              <a:rPr sz="3600" spc="-5" dirty="0">
                <a:solidFill>
                  <a:srgbClr val="2B8DAF"/>
                </a:solidFill>
              </a:rPr>
              <a:t>e</a:t>
            </a:r>
            <a:r>
              <a:rPr sz="3600" dirty="0">
                <a:solidFill>
                  <a:srgbClr val="2B8DAF"/>
                </a:solidFill>
              </a:rPr>
              <a:t>w</a:t>
            </a:r>
            <a:r>
              <a:rPr sz="3600" spc="-170" dirty="0">
                <a:solidFill>
                  <a:srgbClr val="2B8DAF"/>
                </a:solidFill>
              </a:rPr>
              <a:t> </a:t>
            </a:r>
            <a:r>
              <a:rPr sz="3600" dirty="0">
                <a:solidFill>
                  <a:srgbClr val="2B8DAF"/>
                </a:solidFill>
              </a:rPr>
              <a:t>C</a:t>
            </a:r>
            <a:r>
              <a:rPr sz="3600" spc="-10" dirty="0">
                <a:solidFill>
                  <a:srgbClr val="2B8DAF"/>
                </a:solidFill>
              </a:rPr>
              <a:t>r</a:t>
            </a:r>
            <a:r>
              <a:rPr sz="3600" dirty="0">
                <a:solidFill>
                  <a:srgbClr val="2B8DAF"/>
                </a:solidFill>
              </a:rPr>
              <a:t>i</a:t>
            </a:r>
            <a:r>
              <a:rPr sz="3600" spc="-5" dirty="0">
                <a:solidFill>
                  <a:srgbClr val="2B8DAF"/>
                </a:solidFill>
              </a:rPr>
              <a:t>te</a:t>
            </a:r>
            <a:r>
              <a:rPr sz="3600" spc="-10" dirty="0">
                <a:solidFill>
                  <a:srgbClr val="2B8DAF"/>
                </a:solidFill>
              </a:rPr>
              <a:t>r</a:t>
            </a:r>
            <a:r>
              <a:rPr sz="3600" dirty="0">
                <a:solidFill>
                  <a:srgbClr val="2B8DAF"/>
                </a:solidFill>
              </a:rPr>
              <a:t>ia</a:t>
            </a:r>
            <a:r>
              <a:rPr sz="3600" spc="5" dirty="0">
                <a:solidFill>
                  <a:srgbClr val="2B8DAF"/>
                </a:solidFill>
              </a:rPr>
              <a:t> </a:t>
            </a:r>
            <a:r>
              <a:rPr sz="2400" dirty="0">
                <a:solidFill>
                  <a:srgbClr val="000000"/>
                </a:solidFill>
              </a:rPr>
              <a:t>(s</a:t>
            </a:r>
            <a:r>
              <a:rPr sz="2400" spc="5" dirty="0">
                <a:solidFill>
                  <a:srgbClr val="000000"/>
                </a:solidFill>
              </a:rPr>
              <a:t>e</a:t>
            </a:r>
            <a:r>
              <a:rPr sz="2400" dirty="0">
                <a:solidFill>
                  <a:srgbClr val="000000"/>
                </a:solidFill>
              </a:rPr>
              <a:t>e</a:t>
            </a:r>
            <a:r>
              <a:rPr sz="2400" spc="-45" dirty="0">
                <a:solidFill>
                  <a:srgbClr val="000000"/>
                </a:solidFill>
              </a:rPr>
              <a:t> </a:t>
            </a:r>
            <a:r>
              <a:rPr sz="2400" spc="-5" dirty="0">
                <a:solidFill>
                  <a:srgbClr val="000000"/>
                </a:solidFill>
              </a:rPr>
              <a:t>S</a:t>
            </a:r>
            <a:r>
              <a:rPr sz="2400" spc="5" dirty="0">
                <a:solidFill>
                  <a:srgbClr val="000000"/>
                </a:solidFill>
              </a:rPr>
              <a:t>ec</a:t>
            </a:r>
            <a:r>
              <a:rPr sz="2400" spc="-5" dirty="0">
                <a:solidFill>
                  <a:srgbClr val="000000"/>
                </a:solidFill>
              </a:rPr>
              <a:t>ti</a:t>
            </a:r>
            <a:r>
              <a:rPr sz="2400" dirty="0">
                <a:solidFill>
                  <a:srgbClr val="000000"/>
                </a:solidFill>
              </a:rPr>
              <a:t>on</a:t>
            </a:r>
            <a:r>
              <a:rPr sz="2400" spc="-10" dirty="0">
                <a:solidFill>
                  <a:srgbClr val="000000"/>
                </a:solidFill>
              </a:rPr>
              <a:t> </a:t>
            </a:r>
            <a:r>
              <a:rPr sz="2400" spc="-5" dirty="0">
                <a:solidFill>
                  <a:srgbClr val="000000"/>
                </a:solidFill>
              </a:rPr>
              <a:t>I</a:t>
            </a:r>
            <a:r>
              <a:rPr sz="2400" dirty="0">
                <a:solidFill>
                  <a:srgbClr val="000000"/>
                </a:solidFill>
              </a:rPr>
              <a:t>I</a:t>
            </a:r>
            <a:r>
              <a:rPr sz="2400" spc="-5" dirty="0">
                <a:solidFill>
                  <a:srgbClr val="000000"/>
                </a:solidFill>
              </a:rPr>
              <a:t> </a:t>
            </a:r>
            <a:r>
              <a:rPr sz="2400" dirty="0">
                <a:solidFill>
                  <a:srgbClr val="000000"/>
                </a:solidFill>
              </a:rPr>
              <a:t>of</a:t>
            </a:r>
            <a:r>
              <a:rPr sz="2400" spc="-25" dirty="0">
                <a:solidFill>
                  <a:srgbClr val="000000"/>
                </a:solidFill>
              </a:rPr>
              <a:t> </a:t>
            </a:r>
            <a:r>
              <a:rPr sz="2400" spc="-5" dirty="0">
                <a:solidFill>
                  <a:srgbClr val="000000"/>
                </a:solidFill>
              </a:rPr>
              <a:t>NO</a:t>
            </a:r>
            <a:r>
              <a:rPr sz="2400" dirty="0">
                <a:solidFill>
                  <a:srgbClr val="000000"/>
                </a:solidFill>
              </a:rPr>
              <a:t>F</a:t>
            </a:r>
            <a:r>
              <a:rPr sz="2400" spc="-100" dirty="0">
                <a:solidFill>
                  <a:srgbClr val="000000"/>
                </a:solidFill>
              </a:rPr>
              <a:t>O</a:t>
            </a:r>
            <a:r>
              <a:rPr sz="2400" dirty="0">
                <a:solidFill>
                  <a:srgbClr val="000000"/>
                </a:solidFill>
              </a:rPr>
              <a:t>)</a:t>
            </a:r>
            <a:endParaRPr sz="2400" dirty="0"/>
          </a:p>
        </p:txBody>
      </p:sp>
      <p:sp>
        <p:nvSpPr>
          <p:cNvPr id="3" name="object 3"/>
          <p:cNvSpPr txBox="1"/>
          <p:nvPr/>
        </p:nvSpPr>
        <p:spPr>
          <a:xfrm>
            <a:off x="762000" y="1143000"/>
            <a:ext cx="7696200" cy="4584588"/>
          </a:xfrm>
          <a:prstGeom prst="rect">
            <a:avLst/>
          </a:prstGeom>
        </p:spPr>
        <p:txBody>
          <a:bodyPr vert="horz" wrap="square" lIns="0" tIns="212090" rIns="0" bIns="0" rtlCol="0">
            <a:spAutoFit/>
          </a:bodyPr>
          <a:lstStyle/>
          <a:p>
            <a:pPr marL="12700">
              <a:lnSpc>
                <a:spcPct val="100000"/>
              </a:lnSpc>
              <a:spcBef>
                <a:spcPts val="1670"/>
              </a:spcBef>
            </a:pPr>
            <a:r>
              <a:rPr sz="2400" i="1" u="heavy" spc="-5" dirty="0">
                <a:solidFill>
                  <a:srgbClr val="FF0000"/>
                </a:solidFill>
                <a:uFill>
                  <a:solidFill>
                    <a:srgbClr val="FF0000"/>
                  </a:solidFill>
                </a:uFill>
                <a:latin typeface="Corbel"/>
                <a:cs typeface="Corbel"/>
              </a:rPr>
              <a:t>A.</a:t>
            </a:r>
            <a:r>
              <a:rPr sz="2400" i="1" u="heavy" spc="-10" dirty="0">
                <a:solidFill>
                  <a:srgbClr val="FF0000"/>
                </a:solidFill>
                <a:uFill>
                  <a:solidFill>
                    <a:srgbClr val="FF0000"/>
                  </a:solidFill>
                </a:uFill>
                <a:latin typeface="Corbel"/>
                <a:cs typeface="Corbel"/>
              </a:rPr>
              <a:t> Executive</a:t>
            </a:r>
            <a:r>
              <a:rPr sz="2400" i="1" u="heavy" spc="-8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Summary</a:t>
            </a:r>
            <a:r>
              <a:rPr sz="2400" i="1" u="heavy" dirty="0">
                <a:solidFill>
                  <a:srgbClr val="FF0000"/>
                </a:solidFill>
                <a:uFill>
                  <a:solidFill>
                    <a:srgbClr val="FF0000"/>
                  </a:solidFill>
                </a:uFill>
                <a:latin typeface="Corbel"/>
                <a:cs typeface="Corbel"/>
              </a:rPr>
              <a:t> </a:t>
            </a:r>
            <a:r>
              <a:rPr sz="2400" u="heavy" spc="-5" dirty="0">
                <a:solidFill>
                  <a:srgbClr val="FF0000"/>
                </a:solidFill>
                <a:uFill>
                  <a:solidFill>
                    <a:srgbClr val="FF0000"/>
                  </a:solidFill>
                </a:uFill>
                <a:latin typeface="Corbel"/>
                <a:cs typeface="Corbel"/>
              </a:rPr>
              <a:t>(</a:t>
            </a:r>
            <a:r>
              <a:rPr sz="2400" i="1" u="heavy" spc="-5" dirty="0">
                <a:solidFill>
                  <a:srgbClr val="FF0000"/>
                </a:solidFill>
                <a:uFill>
                  <a:solidFill>
                    <a:srgbClr val="FF0000"/>
                  </a:solidFill>
                </a:uFill>
                <a:latin typeface="Corbel"/>
                <a:cs typeface="Corbel"/>
              </a:rPr>
              <a:t>Required</a:t>
            </a:r>
            <a:r>
              <a:rPr sz="2400" i="1" u="heavy" spc="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 </a:t>
            </a:r>
            <a:r>
              <a:rPr sz="2400" i="1" u="heavy" spc="-10" dirty="0">
                <a:solidFill>
                  <a:srgbClr val="FF0000"/>
                </a:solidFill>
                <a:uFill>
                  <a:solidFill>
                    <a:srgbClr val="FF0000"/>
                  </a:solidFill>
                </a:uFill>
                <a:latin typeface="Corbel"/>
                <a:cs typeface="Corbel"/>
              </a:rPr>
              <a:t>0%)</a:t>
            </a:r>
            <a:endParaRPr sz="2400" dirty="0">
              <a:latin typeface="Corbel"/>
              <a:cs typeface="Corbel"/>
            </a:endParaRPr>
          </a:p>
          <a:p>
            <a:r>
              <a:rPr lang="en-US" sz="2000" dirty="0"/>
              <a:t>Please fill in the blanks of these sentences to complete the Executive Summary. There are two options for the second paragraph; please choose the appropriate language for your application. Do not deviate from this template: </a:t>
            </a:r>
            <a:r>
              <a:rPr lang="en-US" sz="2000" dirty="0" smtClean="0"/>
              <a:t/>
            </a:r>
            <a:br>
              <a:rPr lang="en-US" sz="2000" dirty="0" smtClean="0"/>
            </a:br>
            <a:endParaRPr lang="en-US" sz="2000" dirty="0"/>
          </a:p>
          <a:p>
            <a:pPr lvl="1"/>
            <a:r>
              <a:rPr lang="en-US" sz="2000" i="1" dirty="0"/>
              <a:t>“The [Name of the organization] will have [Number of] AmeriCorps members in [the locations the AmeriCorps members will serve, e.g. – City, State or State(s)]. AmeriCorps members will [service activities the members will do]. At the end of the first program year, the AmeriCorps members will be responsible for [anticipated outcome of project]. In addition, the AmeriCorps members will leverage [number of leveraged volunteers, if applicable] who will be engaged in [what the leveraged volunteers will be doing</a:t>
            </a:r>
            <a:r>
              <a:rPr lang="en-US" sz="2000" i="1" dirty="0" smtClean="0"/>
              <a:t>].</a:t>
            </a:r>
            <a:endParaRPr lang="en-US" sz="2000" i="1" dirty="0" smtClean="0">
              <a:latin typeface="Corbel"/>
              <a:cs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37519" y="304800"/>
            <a:ext cx="5745162" cy="5619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2B8DAF"/>
                </a:solidFill>
              </a:rPr>
              <a:t>R</a:t>
            </a:r>
            <a:r>
              <a:rPr sz="3600" spc="-15" dirty="0">
                <a:solidFill>
                  <a:srgbClr val="2B8DAF"/>
                </a:solidFill>
              </a:rPr>
              <a:t>e</a:t>
            </a:r>
            <a:r>
              <a:rPr sz="3600" dirty="0">
                <a:solidFill>
                  <a:srgbClr val="2B8DAF"/>
                </a:solidFill>
              </a:rPr>
              <a:t>vi</a:t>
            </a:r>
            <a:r>
              <a:rPr sz="3600" spc="-5" dirty="0">
                <a:solidFill>
                  <a:srgbClr val="2B8DAF"/>
                </a:solidFill>
              </a:rPr>
              <a:t>e</a:t>
            </a:r>
            <a:r>
              <a:rPr sz="3600" dirty="0">
                <a:solidFill>
                  <a:srgbClr val="2B8DAF"/>
                </a:solidFill>
              </a:rPr>
              <a:t>w</a:t>
            </a:r>
            <a:r>
              <a:rPr sz="3600" spc="-170" dirty="0">
                <a:solidFill>
                  <a:srgbClr val="2B8DAF"/>
                </a:solidFill>
              </a:rPr>
              <a:t> </a:t>
            </a:r>
            <a:r>
              <a:rPr sz="3600" dirty="0">
                <a:solidFill>
                  <a:srgbClr val="2B8DAF"/>
                </a:solidFill>
              </a:rPr>
              <a:t>C</a:t>
            </a:r>
            <a:r>
              <a:rPr sz="3600" spc="-10" dirty="0">
                <a:solidFill>
                  <a:srgbClr val="2B8DAF"/>
                </a:solidFill>
              </a:rPr>
              <a:t>r</a:t>
            </a:r>
            <a:r>
              <a:rPr sz="3600" dirty="0">
                <a:solidFill>
                  <a:srgbClr val="2B8DAF"/>
                </a:solidFill>
              </a:rPr>
              <a:t>i</a:t>
            </a:r>
            <a:r>
              <a:rPr sz="3600" spc="-5" dirty="0">
                <a:solidFill>
                  <a:srgbClr val="2B8DAF"/>
                </a:solidFill>
              </a:rPr>
              <a:t>te</a:t>
            </a:r>
            <a:r>
              <a:rPr sz="3600" spc="-10" dirty="0">
                <a:solidFill>
                  <a:srgbClr val="2B8DAF"/>
                </a:solidFill>
              </a:rPr>
              <a:t>r</a:t>
            </a:r>
            <a:r>
              <a:rPr sz="3600" dirty="0">
                <a:solidFill>
                  <a:srgbClr val="2B8DAF"/>
                </a:solidFill>
              </a:rPr>
              <a:t>ia</a:t>
            </a:r>
            <a:r>
              <a:rPr sz="3600" spc="5" dirty="0">
                <a:solidFill>
                  <a:srgbClr val="2B8DAF"/>
                </a:solidFill>
              </a:rPr>
              <a:t> </a:t>
            </a:r>
            <a:r>
              <a:rPr sz="2400" dirty="0">
                <a:solidFill>
                  <a:srgbClr val="000000"/>
                </a:solidFill>
              </a:rPr>
              <a:t>(s</a:t>
            </a:r>
            <a:r>
              <a:rPr sz="2400" spc="5" dirty="0">
                <a:solidFill>
                  <a:srgbClr val="000000"/>
                </a:solidFill>
              </a:rPr>
              <a:t>e</a:t>
            </a:r>
            <a:r>
              <a:rPr sz="2400" dirty="0">
                <a:solidFill>
                  <a:srgbClr val="000000"/>
                </a:solidFill>
              </a:rPr>
              <a:t>e</a:t>
            </a:r>
            <a:r>
              <a:rPr sz="2400" spc="-45" dirty="0">
                <a:solidFill>
                  <a:srgbClr val="000000"/>
                </a:solidFill>
              </a:rPr>
              <a:t> </a:t>
            </a:r>
            <a:r>
              <a:rPr sz="2400" spc="-5" dirty="0">
                <a:solidFill>
                  <a:srgbClr val="000000"/>
                </a:solidFill>
              </a:rPr>
              <a:t>S</a:t>
            </a:r>
            <a:r>
              <a:rPr sz="2400" spc="5" dirty="0">
                <a:solidFill>
                  <a:srgbClr val="000000"/>
                </a:solidFill>
              </a:rPr>
              <a:t>ec</a:t>
            </a:r>
            <a:r>
              <a:rPr sz="2400" spc="-5" dirty="0">
                <a:solidFill>
                  <a:srgbClr val="000000"/>
                </a:solidFill>
              </a:rPr>
              <a:t>ti</a:t>
            </a:r>
            <a:r>
              <a:rPr sz="2400" dirty="0">
                <a:solidFill>
                  <a:srgbClr val="000000"/>
                </a:solidFill>
              </a:rPr>
              <a:t>on</a:t>
            </a:r>
            <a:r>
              <a:rPr sz="2400" spc="-10" dirty="0">
                <a:solidFill>
                  <a:srgbClr val="000000"/>
                </a:solidFill>
              </a:rPr>
              <a:t> </a:t>
            </a:r>
            <a:r>
              <a:rPr sz="2400" spc="-5" dirty="0">
                <a:solidFill>
                  <a:srgbClr val="000000"/>
                </a:solidFill>
              </a:rPr>
              <a:t>I</a:t>
            </a:r>
            <a:r>
              <a:rPr sz="2400" dirty="0">
                <a:solidFill>
                  <a:srgbClr val="000000"/>
                </a:solidFill>
              </a:rPr>
              <a:t>I</a:t>
            </a:r>
            <a:r>
              <a:rPr sz="2400" spc="-5" dirty="0">
                <a:solidFill>
                  <a:srgbClr val="000000"/>
                </a:solidFill>
              </a:rPr>
              <a:t> </a:t>
            </a:r>
            <a:r>
              <a:rPr sz="2400" dirty="0">
                <a:solidFill>
                  <a:srgbClr val="000000"/>
                </a:solidFill>
              </a:rPr>
              <a:t>of</a:t>
            </a:r>
            <a:r>
              <a:rPr sz="2400" spc="-25" dirty="0">
                <a:solidFill>
                  <a:srgbClr val="000000"/>
                </a:solidFill>
              </a:rPr>
              <a:t> </a:t>
            </a:r>
            <a:r>
              <a:rPr sz="2400" spc="-5" dirty="0">
                <a:solidFill>
                  <a:srgbClr val="000000"/>
                </a:solidFill>
              </a:rPr>
              <a:t>NO</a:t>
            </a:r>
            <a:r>
              <a:rPr sz="2400" dirty="0">
                <a:solidFill>
                  <a:srgbClr val="000000"/>
                </a:solidFill>
              </a:rPr>
              <a:t>F</a:t>
            </a:r>
            <a:r>
              <a:rPr sz="2400" spc="-100" dirty="0">
                <a:solidFill>
                  <a:srgbClr val="000000"/>
                </a:solidFill>
              </a:rPr>
              <a:t>O</a:t>
            </a:r>
            <a:r>
              <a:rPr sz="2400" dirty="0">
                <a:solidFill>
                  <a:srgbClr val="000000"/>
                </a:solidFill>
              </a:rPr>
              <a:t>)</a:t>
            </a:r>
            <a:endParaRPr sz="2400" dirty="0"/>
          </a:p>
        </p:txBody>
      </p:sp>
      <p:sp>
        <p:nvSpPr>
          <p:cNvPr id="3" name="object 3"/>
          <p:cNvSpPr txBox="1"/>
          <p:nvPr/>
        </p:nvSpPr>
        <p:spPr>
          <a:xfrm>
            <a:off x="914400" y="1143000"/>
            <a:ext cx="7391400" cy="3917739"/>
          </a:xfrm>
          <a:prstGeom prst="rect">
            <a:avLst/>
          </a:prstGeom>
        </p:spPr>
        <p:txBody>
          <a:bodyPr vert="horz" wrap="square" lIns="0" tIns="212090" rIns="0" bIns="0" rtlCol="0">
            <a:spAutoFit/>
          </a:bodyPr>
          <a:lstStyle/>
          <a:p>
            <a:pPr marL="12700">
              <a:lnSpc>
                <a:spcPct val="100000"/>
              </a:lnSpc>
              <a:spcBef>
                <a:spcPts val="1670"/>
              </a:spcBef>
            </a:pPr>
            <a:r>
              <a:rPr sz="2400" i="1" u="heavy" spc="-5" dirty="0">
                <a:solidFill>
                  <a:srgbClr val="FF0000"/>
                </a:solidFill>
                <a:uFill>
                  <a:solidFill>
                    <a:srgbClr val="FF0000"/>
                  </a:solidFill>
                </a:uFill>
                <a:latin typeface="Corbel"/>
                <a:cs typeface="Corbel"/>
              </a:rPr>
              <a:t>A.</a:t>
            </a:r>
            <a:r>
              <a:rPr sz="2400" i="1" u="heavy" spc="-10" dirty="0">
                <a:solidFill>
                  <a:srgbClr val="FF0000"/>
                </a:solidFill>
                <a:uFill>
                  <a:solidFill>
                    <a:srgbClr val="FF0000"/>
                  </a:solidFill>
                </a:uFill>
                <a:latin typeface="Corbel"/>
                <a:cs typeface="Corbel"/>
              </a:rPr>
              <a:t> Executive</a:t>
            </a:r>
            <a:r>
              <a:rPr sz="2400" i="1" u="heavy" spc="-8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Summary</a:t>
            </a:r>
            <a:r>
              <a:rPr sz="2400" i="1" u="heavy" dirty="0">
                <a:solidFill>
                  <a:srgbClr val="FF0000"/>
                </a:solidFill>
                <a:uFill>
                  <a:solidFill>
                    <a:srgbClr val="FF0000"/>
                  </a:solidFill>
                </a:uFill>
                <a:latin typeface="Corbel"/>
                <a:cs typeface="Corbel"/>
              </a:rPr>
              <a:t> </a:t>
            </a:r>
            <a:r>
              <a:rPr sz="2400" u="heavy" spc="-5" dirty="0">
                <a:solidFill>
                  <a:srgbClr val="FF0000"/>
                </a:solidFill>
                <a:uFill>
                  <a:solidFill>
                    <a:srgbClr val="FF0000"/>
                  </a:solidFill>
                </a:uFill>
                <a:latin typeface="Corbel"/>
                <a:cs typeface="Corbel"/>
              </a:rPr>
              <a:t>(</a:t>
            </a:r>
            <a:r>
              <a:rPr sz="2400" i="1" u="heavy" spc="-5" dirty="0">
                <a:solidFill>
                  <a:srgbClr val="FF0000"/>
                </a:solidFill>
                <a:uFill>
                  <a:solidFill>
                    <a:srgbClr val="FF0000"/>
                  </a:solidFill>
                </a:uFill>
                <a:latin typeface="Corbel"/>
                <a:cs typeface="Corbel"/>
              </a:rPr>
              <a:t>Required</a:t>
            </a:r>
            <a:r>
              <a:rPr sz="2400" i="1" u="heavy" spc="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 </a:t>
            </a:r>
            <a:r>
              <a:rPr sz="2400" i="1" u="heavy" spc="-10" dirty="0">
                <a:solidFill>
                  <a:srgbClr val="FF0000"/>
                </a:solidFill>
                <a:uFill>
                  <a:solidFill>
                    <a:srgbClr val="FF0000"/>
                  </a:solidFill>
                </a:uFill>
                <a:latin typeface="Corbel"/>
                <a:cs typeface="Corbel"/>
              </a:rPr>
              <a:t>0</a:t>
            </a:r>
            <a:r>
              <a:rPr sz="2400" i="1" u="heavy" spc="-10" dirty="0" smtClean="0">
                <a:solidFill>
                  <a:srgbClr val="FF0000"/>
                </a:solidFill>
                <a:uFill>
                  <a:solidFill>
                    <a:srgbClr val="FF0000"/>
                  </a:solidFill>
                </a:uFill>
                <a:latin typeface="Corbel"/>
                <a:cs typeface="Corbel"/>
              </a:rPr>
              <a:t>%)</a:t>
            </a:r>
            <a:r>
              <a:rPr lang="en-US" sz="2400" i="1" u="heavy" spc="-10" dirty="0" smtClean="0">
                <a:solidFill>
                  <a:srgbClr val="FF0000"/>
                </a:solidFill>
                <a:uFill>
                  <a:solidFill>
                    <a:srgbClr val="FF0000"/>
                  </a:solidFill>
                </a:uFill>
                <a:latin typeface="Corbel"/>
                <a:cs typeface="Corbel"/>
              </a:rPr>
              <a:t> cont.</a:t>
            </a:r>
            <a:endParaRPr sz="2400" dirty="0">
              <a:latin typeface="Corbel"/>
              <a:cs typeface="Corbel"/>
            </a:endParaRPr>
          </a:p>
          <a:p>
            <a:r>
              <a:rPr lang="en-US" sz="2000" i="1" u="sng" dirty="0" smtClean="0"/>
              <a:t/>
            </a:r>
            <a:br>
              <a:rPr lang="en-US" sz="2000" i="1" u="sng" dirty="0" smtClean="0"/>
            </a:br>
            <a:r>
              <a:rPr lang="en-US" sz="2000" i="1" u="sng" dirty="0" smtClean="0"/>
              <a:t>Cost Reimbursement grant applicants:</a:t>
            </a:r>
            <a:br>
              <a:rPr lang="en-US" sz="2000" i="1" u="sng" dirty="0" smtClean="0"/>
            </a:br>
            <a:r>
              <a:rPr lang="en-US" sz="2000" dirty="0" smtClean="0"/>
              <a:t>The AmeriCorps investment will be matched with $[amount of projected match], $[amount of local, state, and Federal Funds] in public funding and $[amount of non-governmental funds] in private funding.”</a:t>
            </a:r>
          </a:p>
          <a:p>
            <a:pPr marL="12700">
              <a:spcBef>
                <a:spcPts val="1040"/>
              </a:spcBef>
            </a:pPr>
            <a:r>
              <a:rPr lang="en-US" sz="2000" i="1" u="sng" dirty="0" smtClean="0"/>
              <a:t>Fixed amount grant applicants</a:t>
            </a:r>
            <a:r>
              <a:rPr lang="en-US" sz="2000" dirty="0" smtClean="0"/>
              <a:t> </a:t>
            </a:r>
            <a:r>
              <a:rPr lang="en-US" sz="2000" i="1" dirty="0" smtClean="0"/>
              <a:t>e.g., EAP, Full-Cost Fixed, No Cost Slots:</a:t>
            </a:r>
            <a:r>
              <a:rPr lang="en-US" sz="2000" i="1" u="sng" dirty="0" smtClean="0"/>
              <a:t/>
            </a:r>
            <a:br>
              <a:rPr lang="en-US" sz="2000" i="1" u="sng" dirty="0" smtClean="0"/>
            </a:br>
            <a:r>
              <a:rPr lang="en-US" sz="2000" dirty="0" smtClean="0"/>
              <a:t>In addition to the AmeriCorps investment, $[amount of local, state, and Federal Funds] in public funding and $[amount of non-governmental funds] in private funding will support the project.”</a:t>
            </a:r>
          </a:p>
          <a:p>
            <a:pPr marL="12700">
              <a:lnSpc>
                <a:spcPct val="100000"/>
              </a:lnSpc>
              <a:spcBef>
                <a:spcPts val="1040"/>
              </a:spcBef>
            </a:pPr>
            <a:endParaRPr lang="en-US" sz="2000" dirty="0" smtClean="0">
              <a:latin typeface="Corbel"/>
              <a:cs typeface="Corbel"/>
            </a:endParaRPr>
          </a:p>
        </p:txBody>
      </p:sp>
    </p:spTree>
    <p:extLst>
      <p:ext uri="{BB962C8B-B14F-4D97-AF65-F5344CB8AC3E}">
        <p14:creationId xmlns:p14="http://schemas.microsoft.com/office/powerpoint/2010/main" val="53356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8300" y="533400"/>
            <a:ext cx="6172200" cy="533400"/>
          </a:xfrm>
        </p:spPr>
        <p:txBody>
          <a:bodyPr>
            <a:normAutofit fontScale="90000"/>
          </a:bodyPr>
          <a:lstStyle/>
          <a:p>
            <a:pPr>
              <a:lnSpc>
                <a:spcPct val="100000"/>
              </a:lnSpc>
              <a:spcBef>
                <a:spcPts val="100"/>
              </a:spcBef>
            </a:pPr>
            <a:r>
              <a:rPr lang="en-US" sz="3200" spc="-60" dirty="0" smtClean="0">
                <a:solidFill>
                  <a:srgbClr val="2B8DAF"/>
                </a:solidFill>
              </a:rPr>
              <a:t>Community </a:t>
            </a:r>
            <a:r>
              <a:rPr lang="en-US" sz="3200" spc="-60" dirty="0">
                <a:solidFill>
                  <a:srgbClr val="2B8DAF"/>
                </a:solidFill>
              </a:rPr>
              <a:t>and Logic Model </a:t>
            </a:r>
            <a:r>
              <a:rPr lang="en-US" sz="3200" spc="-60" dirty="0" smtClean="0">
                <a:solidFill>
                  <a:srgbClr val="2B8DAF"/>
                </a:solidFill>
              </a:rPr>
              <a:t> </a:t>
            </a:r>
            <a:r>
              <a:rPr lang="en-US" sz="3200" spc="-60" dirty="0">
                <a:solidFill>
                  <a:srgbClr val="2B8DAF"/>
                </a:solidFill>
              </a:rPr>
              <a:t>( 24 </a:t>
            </a:r>
            <a:r>
              <a:rPr lang="en-US" sz="3200" spc="-60" dirty="0" smtClean="0">
                <a:solidFill>
                  <a:srgbClr val="2B8DAF"/>
                </a:solidFill>
              </a:rPr>
              <a:t>pts)</a:t>
            </a:r>
            <a:endParaRPr lang="en-US" sz="3200" dirty="0"/>
          </a:p>
        </p:txBody>
      </p:sp>
      <p:sp>
        <p:nvSpPr>
          <p:cNvPr id="3" name="Content Placeholder 2"/>
          <p:cNvSpPr>
            <a:spLocks noGrp="1"/>
          </p:cNvSpPr>
          <p:nvPr>
            <p:ph idx="4294967295"/>
          </p:nvPr>
        </p:nvSpPr>
        <p:spPr>
          <a:xfrm>
            <a:off x="609600" y="1600200"/>
            <a:ext cx="8229600" cy="5486400"/>
          </a:xfrm>
        </p:spPr>
        <p:txBody>
          <a:bodyPr>
            <a:normAutofit/>
          </a:bodyPr>
          <a:lstStyle/>
          <a:p>
            <a:pPr marL="274320" indent="-274320">
              <a:buFont typeface="Arial" panose="020B0604020202020204" pitchFamily="34" charset="0"/>
              <a:buChar char="•"/>
            </a:pPr>
            <a:r>
              <a:rPr lang="en-US" sz="2400" b="1" dirty="0"/>
              <a:t>The </a:t>
            </a:r>
            <a:r>
              <a:rPr lang="en-US" sz="2400" b="1" dirty="0" smtClean="0"/>
              <a:t>applicant will provide a detailed summary of the community problem, including</a:t>
            </a:r>
            <a:r>
              <a:rPr lang="en-US" sz="2400" dirty="0" smtClean="0"/>
              <a:t>:</a:t>
            </a:r>
            <a:br>
              <a:rPr lang="en-US" sz="2400" dirty="0" smtClean="0"/>
            </a:br>
            <a:endParaRPr lang="en-US" sz="2400" dirty="0" smtClean="0"/>
          </a:p>
          <a:p>
            <a:pPr lvl="2"/>
            <a:r>
              <a:rPr lang="en-US" sz="2400" dirty="0"/>
              <a:t>How the inequities faced by underserved communities may contribute to the problem. </a:t>
            </a:r>
            <a:r>
              <a:rPr lang="en-US" sz="2400" dirty="0" smtClean="0"/>
              <a:t/>
            </a:r>
            <a:br>
              <a:rPr lang="en-US" sz="2400" dirty="0" smtClean="0"/>
            </a:br>
            <a:endParaRPr lang="en-US" sz="2400" dirty="0"/>
          </a:p>
          <a:p>
            <a:pPr lvl="2"/>
            <a:r>
              <a:rPr lang="en-US" sz="2400" dirty="0"/>
              <a:t>How the </a:t>
            </a:r>
            <a:r>
              <a:rPr lang="en-US" sz="2400" u="sng" dirty="0">
                <a:hlinkClick r:id="rId3"/>
              </a:rPr>
              <a:t>CDC’s Social Vulnerability Index</a:t>
            </a:r>
            <a:r>
              <a:rPr lang="en-US" sz="2400" dirty="0"/>
              <a:t> </a:t>
            </a:r>
            <a:r>
              <a:rPr lang="en-US" sz="2400" u="sng" dirty="0"/>
              <a:t>explains the extent of the problem</a:t>
            </a:r>
            <a:r>
              <a:rPr lang="en-US" sz="2400" dirty="0" smtClean="0"/>
              <a:t>.</a:t>
            </a:r>
            <a:br>
              <a:rPr lang="en-US" sz="2400" dirty="0" smtClean="0"/>
            </a:br>
            <a:endParaRPr lang="en-US" sz="2400" dirty="0"/>
          </a:p>
          <a:p>
            <a:pPr lvl="2"/>
            <a:r>
              <a:rPr lang="en-US" sz="2400" dirty="0"/>
              <a:t>How the applicant’s intervention(s) will lead to the outcomes identified in the organization’s Logic Model. </a:t>
            </a:r>
          </a:p>
          <a:p>
            <a:r>
              <a:rPr lang="en-US" sz="3200" dirty="0"/>
              <a:t> </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38785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19" y="609600"/>
            <a:ext cx="7909560" cy="685800"/>
          </a:xfrm>
        </p:spPr>
        <p:txBody>
          <a:bodyPr>
            <a:normAutofit/>
          </a:bodyPr>
          <a:lstStyle/>
          <a:p>
            <a:r>
              <a:rPr lang="en-US" sz="3200" spc="-60" dirty="0" smtClean="0">
                <a:solidFill>
                  <a:srgbClr val="2B8DAF"/>
                </a:solidFill>
              </a:rPr>
              <a:t>Community </a:t>
            </a:r>
            <a:r>
              <a:rPr lang="en-US" sz="3200" spc="-60" dirty="0">
                <a:solidFill>
                  <a:srgbClr val="2B8DAF"/>
                </a:solidFill>
              </a:rPr>
              <a:t>and Logic </a:t>
            </a:r>
            <a:r>
              <a:rPr lang="en-US" sz="3200" spc="-60" dirty="0" smtClean="0">
                <a:solidFill>
                  <a:srgbClr val="2B8DAF"/>
                </a:solidFill>
              </a:rPr>
              <a:t>Model </a:t>
            </a:r>
            <a:r>
              <a:rPr lang="en-US" sz="3200" spc="-60" dirty="0">
                <a:solidFill>
                  <a:srgbClr val="2B8DAF"/>
                </a:solidFill>
              </a:rPr>
              <a:t>( 24 points) cont’d.</a:t>
            </a:r>
            <a:endParaRPr lang="en-US" sz="3200" dirty="0"/>
          </a:p>
        </p:txBody>
      </p:sp>
      <p:sp>
        <p:nvSpPr>
          <p:cNvPr id="3" name="Content Placeholder 2"/>
          <p:cNvSpPr>
            <a:spLocks noGrp="1"/>
          </p:cNvSpPr>
          <p:nvPr>
            <p:ph idx="1"/>
          </p:nvPr>
        </p:nvSpPr>
        <p:spPr>
          <a:xfrm>
            <a:off x="457199" y="1828800"/>
            <a:ext cx="8153399" cy="4343400"/>
          </a:xfrm>
        </p:spPr>
        <p:txBody>
          <a:bodyPr>
            <a:noAutofit/>
          </a:bodyPr>
          <a:lstStyle/>
          <a:p>
            <a:r>
              <a:rPr lang="en-US" sz="2400" b="1" dirty="0" smtClean="0"/>
              <a:t>The </a:t>
            </a:r>
            <a:r>
              <a:rPr lang="en-US" sz="2400" b="1" dirty="0"/>
              <a:t>applicant will depict in the Logic Model:</a:t>
            </a:r>
          </a:p>
          <a:p>
            <a:pPr lvl="1"/>
            <a:r>
              <a:rPr lang="en-US" sz="2400" dirty="0"/>
              <a:t>The inputs or resources that are necessary to deliver the intervention, including but not limited </a:t>
            </a:r>
            <a:r>
              <a:rPr lang="en-US" sz="2400" dirty="0" smtClean="0"/>
              <a:t>to:</a:t>
            </a:r>
          </a:p>
          <a:p>
            <a:pPr lvl="1"/>
            <a:r>
              <a:rPr lang="en-US" sz="2400" dirty="0" smtClean="0"/>
              <a:t>Locations </a:t>
            </a:r>
            <a:r>
              <a:rPr lang="en-US" sz="2400" dirty="0"/>
              <a:t>or sites in which members will provide </a:t>
            </a:r>
            <a:r>
              <a:rPr lang="en-US" sz="2400" dirty="0" smtClean="0"/>
              <a:t>services.</a:t>
            </a:r>
          </a:p>
          <a:p>
            <a:pPr lvl="1"/>
            <a:r>
              <a:rPr lang="en-US" sz="2400" dirty="0" smtClean="0"/>
              <a:t>Setting </a:t>
            </a:r>
            <a:r>
              <a:rPr lang="en-US" sz="2400" dirty="0"/>
              <a:t>and community condition where the intervention is </a:t>
            </a:r>
            <a:r>
              <a:rPr lang="en-US" sz="2400" dirty="0" smtClean="0"/>
              <a:t>delivered.</a:t>
            </a:r>
          </a:p>
          <a:p>
            <a:pPr lvl="1"/>
            <a:r>
              <a:rPr lang="en-US" sz="2400" dirty="0" smtClean="0"/>
              <a:t>Number </a:t>
            </a:r>
            <a:r>
              <a:rPr lang="en-US" sz="2400" dirty="0"/>
              <a:t>of AmeriCorps members who will deliver the </a:t>
            </a:r>
            <a:r>
              <a:rPr lang="en-US" sz="2400" dirty="0" smtClean="0"/>
              <a:t>intervention.</a:t>
            </a:r>
          </a:p>
          <a:p>
            <a:pPr lvl="1"/>
            <a:r>
              <a:rPr lang="en-US" sz="2400" dirty="0" smtClean="0"/>
              <a:t>Characteristics </a:t>
            </a:r>
            <a:r>
              <a:rPr lang="en-US" sz="2400" dirty="0"/>
              <a:t>of AmeriCorps members, including specific knowledge, skills, and abilities required to implement the intervention.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023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5D91A-4DF5-4A1C-851B-0E80203A5C67}"/>
              </a:ext>
            </a:extLst>
          </p:cNvPr>
          <p:cNvSpPr txBox="1"/>
          <p:nvPr/>
        </p:nvSpPr>
        <p:spPr>
          <a:xfrm>
            <a:off x="381000" y="4572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NOFO</a:t>
            </a:r>
            <a:r>
              <a:rPr kumimoji="0" lang="en-US" sz="4800" b="0" i="0" u="none" strike="noStrike" kern="1200" cap="none" spc="-15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Sections</a:t>
            </a:r>
            <a:endParaRPr lang="en-US" dirty="0"/>
          </a:p>
        </p:txBody>
      </p:sp>
      <p:sp>
        <p:nvSpPr>
          <p:cNvPr id="5" name="TextBox 4">
            <a:extLst>
              <a:ext uri="{FF2B5EF4-FFF2-40B4-BE49-F238E27FC236}">
                <a16:creationId xmlns:a16="http://schemas.microsoft.com/office/drawing/2014/main" id="{827BBF76-18BE-4622-A05B-2B5DDF41E77A}"/>
              </a:ext>
            </a:extLst>
          </p:cNvPr>
          <p:cNvSpPr txBox="1"/>
          <p:nvPr/>
        </p:nvSpPr>
        <p:spPr>
          <a:xfrm>
            <a:off x="349956" y="1447800"/>
            <a:ext cx="8686800" cy="4570482"/>
          </a:xfrm>
          <a:prstGeom prst="rect">
            <a:avLst/>
          </a:prstGeom>
          <a:noFill/>
        </p:spPr>
        <p:txBody>
          <a:bodyPr wrap="square">
            <a:spAutoFit/>
          </a:bodyPr>
          <a:lstStyle/>
          <a:p>
            <a:pPr marL="299085" marR="5080" lvl="0" indent="-287020" algn="l" defTabSz="457200" rtl="0" eaLnBrk="1" fontAlgn="auto" latinLnBrk="0" hangingPunct="1">
              <a:lnSpc>
                <a:spcPct val="100000"/>
              </a:lnSpc>
              <a:spcBef>
                <a:spcPts val="105"/>
              </a:spcBef>
              <a:spcAft>
                <a:spcPts val="0"/>
              </a:spcAft>
              <a:buClrTx/>
              <a:buSzPct val="145312"/>
              <a:buFont typeface="Arial"/>
              <a:buChar char="•"/>
              <a:tabLst>
                <a:tab pos="299720" algn="l"/>
              </a:tabLst>
              <a:defRPr/>
            </a:pPr>
            <a:r>
              <a:rPr kumimoji="0" lang="en-US" sz="3200" b="0" i="0" u="none" strike="noStrike" kern="1200" cap="none" spc="-5" normalizeH="0" baseline="0" noProof="0" dirty="0">
                <a:ln>
                  <a:noFill/>
                </a:ln>
                <a:solidFill>
                  <a:srgbClr val="8D1414"/>
                </a:solidFill>
                <a:effectLst/>
                <a:uLnTx/>
                <a:uFillTx/>
                <a:latin typeface="Calibri" panose="020F0502020204030204" pitchFamily="34" charset="0"/>
                <a:cs typeface="Calibri" panose="020F0502020204030204" pitchFamily="34" charset="0"/>
              </a:rPr>
              <a:t>Section</a:t>
            </a:r>
            <a:r>
              <a:rPr kumimoji="0" lang="en-US" sz="3200" b="0" i="0" u="none" strike="noStrike" kern="1200" cap="none" spc="-20"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8D1414"/>
                </a:solidFill>
                <a:effectLst/>
                <a:uLnTx/>
                <a:uFillTx/>
                <a:latin typeface="Calibri" panose="020F0502020204030204" pitchFamily="34" charset="0"/>
                <a:cs typeface="Calibri" panose="020F0502020204030204" pitchFamily="34" charset="0"/>
              </a:rPr>
              <a:t>I:</a:t>
            </a:r>
            <a:r>
              <a:rPr kumimoji="0" lang="en-US" sz="3200" b="0" i="0" u="none" strike="noStrike" kern="1200" cap="none" spc="10"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10" normalizeH="0" baseline="0" noProof="0" dirty="0" smtClean="0">
                <a:ln>
                  <a:noFill/>
                </a:ln>
                <a:solidFill>
                  <a:srgbClr val="8D1414"/>
                </a:solidFill>
                <a:effectLst/>
                <a:uLnTx/>
                <a:uFillTx/>
                <a:latin typeface="Calibri" panose="020F0502020204030204" pitchFamily="34" charset="0"/>
                <a:cs typeface="Calibri" panose="020F0502020204030204" pitchFamily="34" charset="0"/>
              </a:rPr>
              <a:t>2025</a:t>
            </a:r>
            <a:r>
              <a:rPr kumimoji="0" lang="en-US" sz="3200" b="0" i="0" u="none" strike="noStrike" kern="1200" cap="none" spc="10" normalizeH="0" noProof="0" dirty="0" smtClean="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smtClean="0">
                <a:ln>
                  <a:noFill/>
                </a:ln>
                <a:solidFill>
                  <a:srgbClr val="8D1414"/>
                </a:solidFill>
                <a:effectLst/>
                <a:uLnTx/>
                <a:uFillTx/>
                <a:latin typeface="Calibri" panose="020F0502020204030204" pitchFamily="34" charset="0"/>
                <a:cs typeface="Calibri" panose="020F0502020204030204" pitchFamily="34" charset="0"/>
              </a:rPr>
              <a:t>NJ</a:t>
            </a:r>
            <a:r>
              <a:rPr kumimoji="0" lang="en-US" sz="3200" b="0" i="0" u="none" strike="noStrike" kern="1200" cap="none" spc="-130" normalizeH="0" baseline="0" noProof="0" dirty="0" smtClean="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8D1414"/>
                </a:solidFill>
                <a:effectLst/>
                <a:uLnTx/>
                <a:uFillTx/>
                <a:latin typeface="Calibri" panose="020F0502020204030204" pitchFamily="34" charset="0"/>
                <a:cs typeface="Calibri" panose="020F0502020204030204" pitchFamily="34" charset="0"/>
              </a:rPr>
              <a:t>Commission</a:t>
            </a:r>
            <a:r>
              <a:rPr kumimoji="0" lang="en-US" sz="3200" b="0" i="0" u="none" strike="noStrike" kern="1200" cap="none" spc="-114"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8D1414"/>
                </a:solidFill>
                <a:effectLst/>
                <a:uLnTx/>
                <a:uFillTx/>
                <a:latin typeface="Calibri" panose="020F0502020204030204" pitchFamily="34" charset="0"/>
                <a:cs typeface="Calibri" panose="020F0502020204030204" pitchFamily="34" charset="0"/>
              </a:rPr>
              <a:t>Grant</a:t>
            </a:r>
            <a:r>
              <a:rPr kumimoji="0" lang="en-US" sz="3200" b="0" i="0" u="none" strike="noStrike" kern="1200" cap="none" spc="5"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8D1414"/>
                </a:solidFill>
                <a:effectLst/>
                <a:uLnTx/>
                <a:uFillTx/>
                <a:latin typeface="Calibri" panose="020F0502020204030204" pitchFamily="34" charset="0"/>
                <a:cs typeface="Calibri" panose="020F0502020204030204" pitchFamily="34" charset="0"/>
              </a:rPr>
              <a:t>Information </a:t>
            </a:r>
            <a:r>
              <a:rPr kumimoji="0" lang="en-US" sz="3200" b="0" i="0" u="none" strike="noStrike" kern="1200" cap="none" spc="-625"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8D1414"/>
                </a:solidFill>
                <a:effectLst/>
                <a:uLnTx/>
                <a:uFillTx/>
                <a:latin typeface="Calibri" panose="020F0502020204030204" pitchFamily="34" charset="0"/>
                <a:cs typeface="Calibri" panose="020F0502020204030204" pitchFamily="34" charset="0"/>
              </a:rPr>
              <a:t>and</a:t>
            </a:r>
            <a:r>
              <a:rPr kumimoji="0" lang="en-US" sz="3200" b="0" i="0" u="none" strike="noStrike" kern="1200" cap="none" spc="-254" normalizeH="0" baseline="0" noProof="0" dirty="0">
                <a:ln>
                  <a:noFill/>
                </a:ln>
                <a:solidFill>
                  <a:srgbClr val="8D1414"/>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8D1414"/>
                </a:solidFill>
                <a:effectLst/>
                <a:uLnTx/>
                <a:uFillTx/>
                <a:latin typeface="Calibri" panose="020F0502020204030204" pitchFamily="34" charset="0"/>
                <a:cs typeface="Calibri" panose="020F0502020204030204" pitchFamily="34" charset="0"/>
              </a:rPr>
              <a:t>Timelines</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99085" marR="83375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459381"/>
                </a:solidFill>
                <a:effectLst/>
                <a:uLnTx/>
                <a:uFillTx/>
                <a:latin typeface="Calibri" panose="020F0502020204030204" pitchFamily="34" charset="0"/>
                <a:cs typeface="Calibri" panose="020F0502020204030204" pitchFamily="34" charset="0"/>
              </a:rPr>
              <a:t>Section</a:t>
            </a:r>
            <a:r>
              <a:rPr kumimoji="0" lang="en-US" sz="3200" b="0" i="0" u="none" strike="noStrike" kern="1200" cap="none" spc="-35" normalizeH="0" baseline="0" noProof="0" dirty="0">
                <a:ln>
                  <a:noFill/>
                </a:ln>
                <a:solidFill>
                  <a:srgbClr val="459381"/>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459381"/>
                </a:solidFill>
                <a:effectLst/>
                <a:uLnTx/>
                <a:uFillTx/>
                <a:latin typeface="Calibri" panose="020F0502020204030204" pitchFamily="34" charset="0"/>
                <a:cs typeface="Calibri" panose="020F0502020204030204" pitchFamily="34" charset="0"/>
              </a:rPr>
              <a:t>II:</a:t>
            </a:r>
            <a:r>
              <a:rPr kumimoji="0" lang="en-US" sz="3200" b="0" i="0" u="none" strike="noStrike" kern="1200" cap="none" spc="-135" normalizeH="0" baseline="0" noProof="0" dirty="0">
                <a:ln>
                  <a:noFill/>
                </a:ln>
                <a:solidFill>
                  <a:srgbClr val="459381"/>
                </a:solidFill>
                <a:effectLst/>
                <a:uLnTx/>
                <a:uFillTx/>
                <a:latin typeface="Calibri" panose="020F0502020204030204" pitchFamily="34" charset="0"/>
                <a:cs typeface="Calibri" panose="020F0502020204030204" pitchFamily="34" charset="0"/>
              </a:rPr>
              <a:t> </a:t>
            </a:r>
            <a:r>
              <a:rPr kumimoji="0" lang="en-US" sz="3200" b="0" i="0" u="none" strike="noStrike" kern="1200" cap="none" spc="-135" normalizeH="0" baseline="0" noProof="0" dirty="0" smtClean="0">
                <a:ln>
                  <a:noFill/>
                </a:ln>
                <a:solidFill>
                  <a:srgbClr val="459381"/>
                </a:solidFill>
                <a:effectLst/>
                <a:uLnTx/>
                <a:uFillTx/>
                <a:latin typeface="Calibri" panose="020F0502020204030204" pitchFamily="34" charset="0"/>
                <a:cs typeface="Calibri" panose="020F0502020204030204" pitchFamily="34" charset="0"/>
              </a:rPr>
              <a:t> 2025</a:t>
            </a:r>
            <a:r>
              <a:rPr kumimoji="0" lang="en-US" sz="3200" b="0" i="0" u="none" strike="noStrike" kern="1200" cap="none" spc="-135" normalizeH="0" noProof="0" dirty="0" smtClean="0">
                <a:ln>
                  <a:noFill/>
                </a:ln>
                <a:solidFill>
                  <a:srgbClr val="459381"/>
                </a:solidFill>
                <a:effectLst/>
                <a:uLnTx/>
                <a:uFillTx/>
                <a:latin typeface="Calibri" panose="020F0502020204030204" pitchFamily="34" charset="0"/>
                <a:cs typeface="Calibri" panose="020F0502020204030204" pitchFamily="34" charset="0"/>
              </a:rPr>
              <a:t>  </a:t>
            </a:r>
            <a:r>
              <a:rPr lang="en-US" sz="3200" spc="-5" dirty="0" smtClean="0">
                <a:solidFill>
                  <a:srgbClr val="459381"/>
                </a:solidFill>
                <a:latin typeface="Calibri" panose="020F0502020204030204" pitchFamily="34" charset="0"/>
                <a:cs typeface="Calibri" panose="020F0502020204030204" pitchFamily="34" charset="0"/>
              </a:rPr>
              <a:t>AmeriCorps State and National</a:t>
            </a:r>
            <a:r>
              <a:rPr kumimoji="0" lang="en-US" sz="3200" b="0" i="0" u="none" strike="noStrike" kern="1200" cap="none" spc="-30" normalizeH="0" baseline="0" noProof="0" dirty="0" smtClean="0">
                <a:ln>
                  <a:noFill/>
                </a:ln>
                <a:solidFill>
                  <a:srgbClr val="459381"/>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459381"/>
                </a:solidFill>
                <a:effectLst/>
                <a:uLnTx/>
                <a:uFillTx/>
                <a:latin typeface="Calibri" panose="020F0502020204030204" pitchFamily="34" charset="0"/>
                <a:cs typeface="Calibri" panose="020F0502020204030204" pitchFamily="34" charset="0"/>
              </a:rPr>
              <a:t>NOFO</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99085" marR="1216660" lvl="0" indent="-287020" algn="l" defTabSz="457200" rtl="0" eaLnBrk="1" fontAlgn="auto" latinLnBrk="0" hangingPunct="1">
              <a:lnSpc>
                <a:spcPct val="100000"/>
              </a:lnSpc>
              <a:spcBef>
                <a:spcPts val="1370"/>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D54E08"/>
                </a:solidFill>
                <a:effectLst/>
                <a:uLnTx/>
                <a:uFillTx/>
                <a:latin typeface="Calibri" panose="020F0502020204030204" pitchFamily="34" charset="0"/>
                <a:cs typeface="Calibri" panose="020F0502020204030204" pitchFamily="34" charset="0"/>
              </a:rPr>
              <a:t>Section</a:t>
            </a:r>
            <a:r>
              <a:rPr kumimoji="0" lang="en-US" sz="3200" b="0" i="0" u="none" strike="noStrike" kern="1200" cap="none" spc="-25" normalizeH="0" baseline="0" noProof="0" dirty="0">
                <a:ln>
                  <a:noFill/>
                </a:ln>
                <a:solidFill>
                  <a:srgbClr val="D54E08"/>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rgbClr val="D54E08"/>
                </a:solidFill>
                <a:effectLst/>
                <a:uLnTx/>
                <a:uFillTx/>
                <a:latin typeface="Calibri" panose="020F0502020204030204" pitchFamily="34" charset="0"/>
                <a:cs typeface="Calibri" panose="020F0502020204030204" pitchFamily="34" charset="0"/>
              </a:rPr>
              <a:t>III: </a:t>
            </a:r>
            <a:r>
              <a:rPr kumimoji="0" lang="en-US" sz="3200" b="0" i="0" u="none" strike="noStrike" kern="1200" cap="none" spc="0" normalizeH="0" baseline="0" noProof="0" dirty="0" smtClean="0">
                <a:ln>
                  <a:noFill/>
                </a:ln>
                <a:solidFill>
                  <a:srgbClr val="D54E08"/>
                </a:solidFill>
                <a:effectLst/>
                <a:uLnTx/>
                <a:uFillTx/>
                <a:latin typeface="Calibri" panose="020F0502020204030204" pitchFamily="34" charset="0"/>
                <a:cs typeface="Calibri" panose="020F0502020204030204" pitchFamily="34" charset="0"/>
              </a:rPr>
              <a:t>2025 </a:t>
            </a:r>
            <a:r>
              <a:rPr kumimoji="0" lang="en-US" sz="3200" b="0" i="0" u="none" strike="noStrike" kern="1200" cap="none" spc="-5" normalizeH="0" baseline="0" noProof="0" dirty="0" smtClean="0">
                <a:ln>
                  <a:noFill/>
                </a:ln>
                <a:solidFill>
                  <a:srgbClr val="D54E08"/>
                </a:solidFill>
                <a:effectLst/>
                <a:uLnTx/>
                <a:uFillTx/>
                <a:latin typeface="Calibri" panose="020F0502020204030204" pitchFamily="34" charset="0"/>
                <a:cs typeface="Calibri" panose="020F0502020204030204" pitchFamily="34" charset="0"/>
              </a:rPr>
              <a:t>Mandatory</a:t>
            </a:r>
            <a:r>
              <a:rPr kumimoji="0" lang="en-US" sz="3200" b="0" i="0" u="none" strike="noStrike" kern="1200" cap="none" spc="-85" normalizeH="0" baseline="0" noProof="0" dirty="0" smtClean="0">
                <a:ln>
                  <a:noFill/>
                </a:ln>
                <a:solidFill>
                  <a:srgbClr val="D54E08"/>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D54E08"/>
                </a:solidFill>
                <a:effectLst/>
                <a:uLnTx/>
                <a:uFillTx/>
                <a:latin typeface="Calibri" panose="020F0502020204030204" pitchFamily="34" charset="0"/>
                <a:cs typeface="Calibri" panose="020F0502020204030204" pitchFamily="34" charset="0"/>
              </a:rPr>
              <a:t>Supplemental </a:t>
            </a:r>
            <a:r>
              <a:rPr kumimoji="0" lang="en-US" sz="3200" b="0" i="0" u="none" strike="noStrike" kern="1200" cap="none" spc="-625" normalizeH="0" baseline="0" noProof="0" dirty="0">
                <a:ln>
                  <a:noFill/>
                </a:ln>
                <a:solidFill>
                  <a:srgbClr val="D54E08"/>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D54E08"/>
                </a:solidFill>
                <a:effectLst/>
                <a:uLnTx/>
                <a:uFillTx/>
                <a:latin typeface="Calibri" panose="020F0502020204030204" pitchFamily="34" charset="0"/>
                <a:cs typeface="Calibri" panose="020F0502020204030204" pitchFamily="34" charset="0"/>
              </a:rPr>
              <a:t>Guidance</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6F2F9F"/>
                </a:solidFill>
                <a:effectLst/>
                <a:uLnTx/>
                <a:uFillTx/>
                <a:latin typeface="Calibri" panose="020F0502020204030204" pitchFamily="34" charset="0"/>
                <a:cs typeface="Calibri" panose="020F0502020204030204" pitchFamily="34" charset="0"/>
              </a:rPr>
              <a:t>Section</a:t>
            </a:r>
            <a:r>
              <a:rPr kumimoji="0" lang="en-US" sz="3200" b="0" i="0" u="none" strike="noStrike" kern="1200" cap="none" spc="-20" normalizeH="0" baseline="0" noProof="0" dirty="0">
                <a:ln>
                  <a:noFill/>
                </a:ln>
                <a:solidFill>
                  <a:srgbClr val="6F2F9F"/>
                </a:solidFill>
                <a:effectLst/>
                <a:uLnTx/>
                <a:uFillTx/>
                <a:latin typeface="Calibri" panose="020F0502020204030204" pitchFamily="34" charset="0"/>
                <a:cs typeface="Calibri" panose="020F0502020204030204" pitchFamily="34" charset="0"/>
              </a:rPr>
              <a:t> </a:t>
            </a:r>
            <a:r>
              <a:rPr kumimoji="0" lang="en-US" sz="3200" b="0" i="0" u="none" strike="noStrike" kern="1200" cap="none" spc="-40" normalizeH="0" baseline="0" noProof="0" dirty="0">
                <a:ln>
                  <a:noFill/>
                </a:ln>
                <a:solidFill>
                  <a:srgbClr val="6F2F9F"/>
                </a:solidFill>
                <a:effectLst/>
                <a:uLnTx/>
                <a:uFillTx/>
                <a:latin typeface="Calibri" panose="020F0502020204030204" pitchFamily="34" charset="0"/>
                <a:cs typeface="Calibri" panose="020F0502020204030204" pitchFamily="34" charset="0"/>
              </a:rPr>
              <a:t>IV:</a:t>
            </a:r>
            <a:r>
              <a:rPr kumimoji="0" lang="en-US" sz="3200" b="0" i="0" u="none" strike="noStrike" kern="1200" cap="none" spc="-120" normalizeH="0" baseline="0" noProof="0" dirty="0">
                <a:ln>
                  <a:noFill/>
                </a:ln>
                <a:solidFill>
                  <a:srgbClr val="6F2F9F"/>
                </a:solidFill>
                <a:effectLst/>
                <a:uLnTx/>
                <a:uFillTx/>
                <a:latin typeface="Calibri" panose="020F0502020204030204" pitchFamily="34" charset="0"/>
                <a:cs typeface="Calibri" panose="020F0502020204030204" pitchFamily="34" charset="0"/>
              </a:rPr>
              <a:t> </a:t>
            </a:r>
            <a:r>
              <a:rPr kumimoji="0" lang="en-US" sz="3200" b="0" i="0" u="none" strike="noStrike" kern="1200" cap="none" spc="-120" normalizeH="0" baseline="0" noProof="0" dirty="0" smtClean="0">
                <a:ln>
                  <a:noFill/>
                </a:ln>
                <a:solidFill>
                  <a:srgbClr val="6F2F9F"/>
                </a:solidFill>
                <a:effectLst/>
                <a:uLnTx/>
                <a:uFillTx/>
                <a:latin typeface="Calibri" panose="020F0502020204030204" pitchFamily="34" charset="0"/>
                <a:cs typeface="Calibri" panose="020F0502020204030204" pitchFamily="34" charset="0"/>
              </a:rPr>
              <a:t>2025</a:t>
            </a:r>
            <a:r>
              <a:rPr kumimoji="0" lang="en-US" sz="3200" b="0" i="0" u="none" strike="noStrike" kern="1200" cap="none" spc="-120" normalizeH="0" noProof="0" dirty="0" smtClean="0">
                <a:ln>
                  <a:noFill/>
                </a:ln>
                <a:solidFill>
                  <a:srgbClr val="6F2F9F"/>
                </a:solidFill>
                <a:effectLst/>
                <a:uLnTx/>
                <a:uFillTx/>
                <a:latin typeface="Calibri" panose="020F0502020204030204" pitchFamily="34" charset="0"/>
                <a:cs typeface="Calibri" panose="020F0502020204030204" pitchFamily="34" charset="0"/>
              </a:rPr>
              <a:t> </a:t>
            </a:r>
            <a:r>
              <a:rPr kumimoji="0" lang="en-US" sz="3200" b="0" i="0" u="none" strike="noStrike" kern="1200" cap="none" spc="-120" normalizeH="0" baseline="0" noProof="0" dirty="0" smtClean="0">
                <a:ln>
                  <a:noFill/>
                </a:ln>
                <a:solidFill>
                  <a:srgbClr val="6F2F9F"/>
                </a:solidFill>
                <a:effectLst/>
                <a:uLnTx/>
                <a:uFillTx/>
                <a:latin typeface="Calibri" panose="020F0502020204030204" pitchFamily="34" charset="0"/>
                <a:cs typeface="Calibri" panose="020F0502020204030204" pitchFamily="34" charset="0"/>
              </a:rPr>
              <a:t> </a:t>
            </a:r>
            <a:r>
              <a:rPr lang="en-US" sz="3200" spc="-5" dirty="0" smtClean="0">
                <a:solidFill>
                  <a:srgbClr val="6F2F9F"/>
                </a:solidFill>
                <a:latin typeface="Calibri" panose="020F0502020204030204" pitchFamily="34" charset="0"/>
                <a:cs typeface="Calibri" panose="020F0502020204030204" pitchFamily="34" charset="0"/>
              </a:rPr>
              <a:t>ASN </a:t>
            </a:r>
            <a:r>
              <a:rPr kumimoji="0" lang="en-US" sz="3200" b="0" i="0" u="none" strike="noStrike" kern="1200" cap="none" spc="-5" normalizeH="0" baseline="0" noProof="0" dirty="0" smtClean="0">
                <a:ln>
                  <a:noFill/>
                </a:ln>
                <a:solidFill>
                  <a:srgbClr val="6F2F9F"/>
                </a:solidFill>
                <a:effectLst/>
                <a:uLnTx/>
                <a:uFillTx/>
                <a:latin typeface="Calibri" panose="020F0502020204030204" pitchFamily="34" charset="0"/>
                <a:cs typeface="Calibri" panose="020F0502020204030204" pitchFamily="34" charset="0"/>
              </a:rPr>
              <a:t>Application </a:t>
            </a:r>
            <a:r>
              <a:rPr kumimoji="0" lang="en-US" sz="3200" b="0" i="0" u="none" strike="noStrike" kern="1200" cap="none" spc="-625" normalizeH="0" baseline="0" noProof="0" dirty="0" smtClean="0">
                <a:ln>
                  <a:noFill/>
                </a:ln>
                <a:solidFill>
                  <a:srgbClr val="6F2F9F"/>
                </a:solidFill>
                <a:effectLst/>
                <a:uLnTx/>
                <a:uFillTx/>
                <a:latin typeface="Calibri" panose="020F0502020204030204" pitchFamily="34" charset="0"/>
                <a:cs typeface="Calibri" panose="020F0502020204030204" pitchFamily="34" charset="0"/>
              </a:rPr>
              <a:t> </a:t>
            </a:r>
            <a:r>
              <a:rPr kumimoji="0" lang="en-US" sz="3200" b="0" i="0" u="none" strike="noStrike" kern="1200" cap="none" spc="-5" normalizeH="0" baseline="0" noProof="0" dirty="0">
                <a:ln>
                  <a:noFill/>
                </a:ln>
                <a:solidFill>
                  <a:srgbClr val="6F2F9F"/>
                </a:solidFill>
                <a:effectLst/>
                <a:uLnTx/>
                <a:uFillTx/>
                <a:latin typeface="Calibri" panose="020F0502020204030204" pitchFamily="34" charset="0"/>
                <a:cs typeface="Calibri" panose="020F0502020204030204" pitchFamily="34" charset="0"/>
              </a:rPr>
              <a:t>Instructions</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9863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2DCFD-D728-4C36-9E62-65845EB9D110}"/>
              </a:ext>
            </a:extLst>
          </p:cNvPr>
          <p:cNvSpPr txBox="1"/>
          <p:nvPr/>
        </p:nvSpPr>
        <p:spPr>
          <a:xfrm>
            <a:off x="1143000" y="228600"/>
            <a:ext cx="6705600" cy="523220"/>
          </a:xfrm>
          <a:prstGeom prst="rect">
            <a:avLst/>
          </a:prstGeom>
          <a:noFill/>
        </p:spPr>
        <p:txBody>
          <a:bodyPr wrap="square">
            <a:spAutoFit/>
          </a:bodyPr>
          <a:lstStyle/>
          <a:p>
            <a:r>
              <a:rPr lang="en-US" sz="2800" spc="-60" dirty="0" smtClean="0">
                <a:solidFill>
                  <a:srgbClr val="2B8DAF"/>
                </a:solidFill>
                <a:latin typeface="Calibri Light" panose="020F0302020204030204"/>
                <a:ea typeface="+mj-ea"/>
                <a:cs typeface="+mj-cs"/>
              </a:rPr>
              <a:t>Community</a:t>
            </a:r>
            <a:r>
              <a:rPr kumimoji="0" lang="en-US" sz="2800" b="0" i="0" u="none" strike="noStrike" kern="1200" cap="none" spc="-60" normalizeH="0" baseline="0" noProof="0" dirty="0" smtClean="0">
                <a:ln>
                  <a:noFill/>
                </a:ln>
                <a:solidFill>
                  <a:srgbClr val="2B8DAF"/>
                </a:solidFill>
                <a:effectLst/>
                <a:uLnTx/>
                <a:uFillTx/>
                <a:latin typeface="Calibri Light" panose="020F0302020204030204"/>
                <a:ea typeface="+mj-ea"/>
                <a:cs typeface="+mj-cs"/>
              </a:rPr>
              <a:t> </a:t>
            </a:r>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and Logic Model </a:t>
            </a:r>
            <a:r>
              <a:rPr kumimoji="0" lang="en-US" sz="2800" b="0" i="0" u="none" strike="noStrike" kern="1200" cap="none" spc="-60" normalizeH="0" baseline="0" noProof="0" dirty="0" smtClean="0">
                <a:ln>
                  <a:noFill/>
                </a:ln>
                <a:solidFill>
                  <a:srgbClr val="2B8DAF"/>
                </a:solidFill>
                <a:effectLst/>
                <a:uLnTx/>
                <a:uFillTx/>
                <a:latin typeface="Calibri Light" panose="020F0302020204030204"/>
                <a:ea typeface="+mj-ea"/>
                <a:cs typeface="+mj-cs"/>
              </a:rPr>
              <a:t>( </a:t>
            </a:r>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24 points) cont’d</a:t>
            </a:r>
            <a:endParaRPr lang="en-US" dirty="0"/>
          </a:p>
        </p:txBody>
      </p:sp>
      <p:sp>
        <p:nvSpPr>
          <p:cNvPr id="7" name="TextBox 6">
            <a:extLst>
              <a:ext uri="{FF2B5EF4-FFF2-40B4-BE49-F238E27FC236}">
                <a16:creationId xmlns:a16="http://schemas.microsoft.com/office/drawing/2014/main" id="{8BF418ED-675A-467D-8A8A-6F2E41224E59}"/>
              </a:ext>
            </a:extLst>
          </p:cNvPr>
          <p:cNvSpPr txBox="1"/>
          <p:nvPr/>
        </p:nvSpPr>
        <p:spPr>
          <a:xfrm>
            <a:off x="381000" y="849791"/>
            <a:ext cx="8534401" cy="589186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Logic Model Shall </a:t>
            </a:r>
            <a:r>
              <a:rPr kumimoji="0" lang="en-US" sz="24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mn-cs"/>
              </a:rPr>
              <a:t>Depict (cont.)</a:t>
            </a: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mn-cs"/>
              </a:rPr>
              <a:t>:</a:t>
            </a:r>
          </a:p>
          <a:p>
            <a:pPr marL="342900" lvl="0" indent="-342900">
              <a:buFont typeface="Arial" panose="020B0604020202020204" pitchFamily="34" charset="0"/>
              <a:buChar char="•"/>
            </a:pPr>
            <a:r>
              <a:rPr lang="en-US" sz="2300" dirty="0"/>
              <a:t>The core activities that define the intervention or program model that members will implement or deliver, including:</a:t>
            </a:r>
          </a:p>
          <a:p>
            <a:pPr marL="800100" lvl="1" indent="-342900">
              <a:buFont typeface="Courier New" panose="02070309020205020404" pitchFamily="49" charset="0"/>
              <a:buChar char="o"/>
            </a:pPr>
            <a:r>
              <a:rPr lang="en-US" sz="2300" dirty="0" smtClean="0"/>
              <a:t>Length of each activity </a:t>
            </a:r>
            <a:r>
              <a:rPr lang="en-US" sz="2300" dirty="0"/>
              <a:t>(e.g., the total number of weeks, sessions or months of the intervention)</a:t>
            </a:r>
          </a:p>
          <a:p>
            <a:pPr marL="800100" lvl="1" indent="-342900">
              <a:buFont typeface="Courier New" panose="02070309020205020404" pitchFamily="49" charset="0"/>
              <a:buChar char="o"/>
            </a:pPr>
            <a:r>
              <a:rPr lang="en-US" sz="2300" dirty="0"/>
              <a:t>Dosage of </a:t>
            </a:r>
            <a:r>
              <a:rPr lang="en-US" sz="2300" dirty="0" smtClean="0"/>
              <a:t>each activity </a:t>
            </a:r>
            <a:r>
              <a:rPr lang="en-US" sz="2300" dirty="0"/>
              <a:t>(e.g., the number of hours per session or sessions per week)</a:t>
            </a:r>
          </a:p>
          <a:p>
            <a:pPr marL="800100" lvl="1" indent="-342900">
              <a:buFont typeface="Courier New" panose="02070309020205020404" pitchFamily="49" charset="0"/>
              <a:buChar char="o"/>
            </a:pPr>
            <a:r>
              <a:rPr lang="en-US" sz="2300" dirty="0"/>
              <a:t>Target population for the intervention (e.g., disconnected youth, third graders at a certain reading proficiency level</a:t>
            </a:r>
            <a:r>
              <a:rPr lang="en-US" sz="2300" dirty="0" smtClean="0"/>
              <a:t>)</a:t>
            </a:r>
            <a:br>
              <a:rPr lang="en-US" sz="2300" dirty="0" smtClean="0"/>
            </a:br>
            <a:endParaRPr lang="en-US" dirty="0"/>
          </a:p>
          <a:p>
            <a:pPr marL="342900" lvl="0" indent="-342900">
              <a:buFont typeface="Arial" panose="020B0604020202020204" pitchFamily="34" charset="0"/>
              <a:buChar char="•"/>
            </a:pPr>
            <a:r>
              <a:rPr lang="en-US" sz="2300" dirty="0"/>
              <a:t>The measurable outputs that result from delivering the intervention (i.e., number of beneficiaries served, types and number of activities conducted, equity gaps closed). If applicable, identify which </a:t>
            </a:r>
            <a:r>
              <a:rPr lang="en-US" sz="2300" u="sng" dirty="0">
                <a:hlinkClick r:id="rId3"/>
              </a:rPr>
              <a:t>National Performance Measures</a:t>
            </a:r>
            <a:r>
              <a:rPr lang="en-US" sz="2300" dirty="0"/>
              <a:t> will be used as output indicators.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ndParaRPr>
          </a:p>
        </p:txBody>
      </p:sp>
    </p:spTree>
    <p:extLst>
      <p:ext uri="{BB962C8B-B14F-4D97-AF65-F5344CB8AC3E}">
        <p14:creationId xmlns:p14="http://schemas.microsoft.com/office/powerpoint/2010/main" val="827883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457200"/>
            <a:ext cx="7391400" cy="569387"/>
          </a:xfrm>
          <a:prstGeom prst="rect">
            <a:avLst/>
          </a:prstGeom>
        </p:spPr>
        <p:txBody>
          <a:bodyPr wrap="square">
            <a:spAutoFit/>
          </a:bodyPr>
          <a:lstStyle/>
          <a:p>
            <a:r>
              <a:rPr lang="en-US" sz="3100" spc="-60" dirty="0">
                <a:solidFill>
                  <a:srgbClr val="2B8DAF"/>
                </a:solidFill>
                <a:latin typeface="Calibri Light" panose="020F0302020204030204"/>
                <a:ea typeface="+mj-ea"/>
                <a:cs typeface="+mj-cs"/>
              </a:rPr>
              <a:t>Community and Logic Model ( 24 points) cont’d</a:t>
            </a:r>
            <a:endParaRPr lang="en-US" dirty="0"/>
          </a:p>
        </p:txBody>
      </p:sp>
      <p:sp>
        <p:nvSpPr>
          <p:cNvPr id="4" name="Rectangle 3"/>
          <p:cNvSpPr/>
          <p:nvPr/>
        </p:nvSpPr>
        <p:spPr>
          <a:xfrm>
            <a:off x="571500" y="1371600"/>
            <a:ext cx="8229600" cy="4107791"/>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a:solidFill>
                  <a:prstClr val="black">
                    <a:lumMod val="75000"/>
                    <a:lumOff val="25000"/>
                  </a:prstClr>
                </a:solidFill>
              </a:rPr>
              <a:t>Outcomes that result from the intervention, including meaningful changes in knowledge/skill, attitude, behavior, or condition. If applicable, identify which National Performance Measures will be used as outcome indicators.</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a:solidFill>
                  <a:prstClr val="black">
                    <a:lumMod val="75000"/>
                    <a:lumOff val="25000"/>
                  </a:prstClr>
                </a:solidFill>
              </a:rPr>
              <a:t> Programs should include short, medium, or long-term outcomes.  Applicants are not required to measure all components of their Logic Model. The applicant’s performance measures should be consistent with the program’s Logic Model and should represent significant program activities.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dirty="0">
                <a:solidFill>
                  <a:prstClr val="black">
                    <a:lumMod val="75000"/>
                    <a:lumOff val="25000"/>
                  </a:prstClr>
                </a:solidFill>
              </a:rPr>
              <a:t>Applicants with multiple interventions should include the above information for each intervention in the logic model. </a:t>
            </a:r>
            <a:endParaRPr lang="en-US" sz="2400" dirty="0">
              <a:solidFill>
                <a:prstClr val="black">
                  <a:lumMod val="75000"/>
                  <a:lumOff val="25000"/>
                </a:prstClr>
              </a:solidFill>
            </a:endParaRPr>
          </a:p>
        </p:txBody>
      </p:sp>
    </p:spTree>
    <p:extLst>
      <p:ext uri="{BB962C8B-B14F-4D97-AF65-F5344CB8AC3E}">
        <p14:creationId xmlns:p14="http://schemas.microsoft.com/office/powerpoint/2010/main" val="124021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1" y="914400"/>
            <a:ext cx="5562600" cy="703996"/>
          </a:xfrm>
        </p:spPr>
        <p:txBody>
          <a:bodyPr>
            <a:normAutofit fontScale="90000"/>
          </a:bodyPr>
          <a:lstStyle/>
          <a:p>
            <a:r>
              <a:rPr lang="en-US" dirty="0" smtClean="0"/>
              <a:t>Evidence Base (20 pts)</a:t>
            </a:r>
            <a:endParaRPr lang="en-US" dirty="0"/>
          </a:p>
        </p:txBody>
      </p:sp>
      <p:sp>
        <p:nvSpPr>
          <p:cNvPr id="3" name="Content Placeholder 2"/>
          <p:cNvSpPr>
            <a:spLocks noGrp="1"/>
          </p:cNvSpPr>
          <p:nvPr>
            <p:ph idx="1"/>
          </p:nvPr>
        </p:nvSpPr>
        <p:spPr>
          <a:xfrm>
            <a:off x="914400" y="1752600"/>
            <a:ext cx="7162801" cy="3657600"/>
          </a:xfrm>
        </p:spPr>
        <p:txBody>
          <a:bodyPr>
            <a:normAutofit fontScale="77500" lnSpcReduction="20000"/>
          </a:bodyPr>
          <a:lstStyle/>
          <a:p>
            <a:r>
              <a:rPr lang="en-US" sz="3300" dirty="0"/>
              <a:t>The assessment of an applicant’s evidence base has two </a:t>
            </a:r>
            <a:r>
              <a:rPr lang="en-US" sz="3300" dirty="0" smtClean="0"/>
              <a:t>parts.</a:t>
            </a:r>
            <a:br>
              <a:rPr lang="en-US" sz="3300" dirty="0" smtClean="0"/>
            </a:br>
            <a:endParaRPr lang="en-US" sz="3300" dirty="0" smtClean="0"/>
          </a:p>
          <a:p>
            <a:r>
              <a:rPr lang="en-US" sz="3300" dirty="0" smtClean="0"/>
              <a:t>First</a:t>
            </a:r>
            <a:r>
              <a:rPr lang="en-US" sz="3300" dirty="0"/>
              <a:t>, the applicant will be assigned to an </a:t>
            </a:r>
            <a:r>
              <a:rPr lang="en-US" sz="3300" b="1" dirty="0"/>
              <a:t>evidence </a:t>
            </a:r>
            <a:r>
              <a:rPr lang="en-US" sz="3300" b="1" dirty="0" smtClean="0"/>
              <a:t>tier. </a:t>
            </a:r>
            <a:r>
              <a:rPr lang="en-US" sz="3300" b="1" dirty="0" smtClean="0"/>
              <a:t/>
            </a:r>
            <a:br>
              <a:rPr lang="en-US" sz="3300" b="1" dirty="0" smtClean="0"/>
            </a:br>
            <a:endParaRPr lang="en-US" sz="3300" b="1" dirty="0" smtClean="0"/>
          </a:p>
          <a:p>
            <a:r>
              <a:rPr lang="en-US" sz="3300" dirty="0" smtClean="0"/>
              <a:t>Second</a:t>
            </a:r>
            <a:r>
              <a:rPr lang="en-US" sz="3300" dirty="0"/>
              <a:t>, the </a:t>
            </a:r>
            <a:r>
              <a:rPr lang="en-US" sz="3300" b="1" dirty="0"/>
              <a:t>quality </a:t>
            </a:r>
            <a:r>
              <a:rPr lang="en-US" sz="3300" dirty="0"/>
              <a:t>of the applicant’s evidence and the degree to which it supports the proposed program design, including program aligned with the priority areas identified above, will be assessed and scored. </a:t>
            </a:r>
          </a:p>
          <a:p>
            <a:endParaRPr lang="en-US" dirty="0"/>
          </a:p>
        </p:txBody>
      </p:sp>
    </p:spTree>
    <p:extLst>
      <p:ext uri="{BB962C8B-B14F-4D97-AF65-F5344CB8AC3E}">
        <p14:creationId xmlns:p14="http://schemas.microsoft.com/office/powerpoint/2010/main" val="101752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627062"/>
          </a:xfrm>
        </p:spPr>
        <p:txBody>
          <a:bodyPr>
            <a:normAutofit fontScale="90000"/>
          </a:bodyPr>
          <a:lstStyle/>
          <a:p>
            <a:r>
              <a:rPr lang="en-US" b="1" dirty="0">
                <a:solidFill>
                  <a:schemeClr val="bg2">
                    <a:lumMod val="75000"/>
                  </a:schemeClr>
                </a:solidFill>
              </a:rPr>
              <a:t>Evidence Tier (12 points)</a:t>
            </a:r>
          </a:p>
        </p:txBody>
      </p:sp>
      <p:sp>
        <p:nvSpPr>
          <p:cNvPr id="3" name="Content Placeholder 2"/>
          <p:cNvSpPr>
            <a:spLocks noGrp="1"/>
          </p:cNvSpPr>
          <p:nvPr>
            <p:ph idx="4294967295"/>
          </p:nvPr>
        </p:nvSpPr>
        <p:spPr>
          <a:xfrm>
            <a:off x="990600" y="914400"/>
            <a:ext cx="7391400" cy="6324600"/>
          </a:xfrm>
        </p:spPr>
        <p:txBody>
          <a:bodyPr>
            <a:normAutofit/>
          </a:bodyPr>
          <a:lstStyle/>
          <a:p>
            <a:r>
              <a:rPr lang="en-US" sz="2400" b="1" dirty="0"/>
              <a:t>Evidence Tier (12 pts.)</a:t>
            </a:r>
          </a:p>
          <a:p>
            <a:pPr marL="274320" indent="-274320">
              <a:spcAft>
                <a:spcPts val="0"/>
              </a:spcAft>
              <a:buFont typeface="Arial" panose="020B0604020202020204" pitchFamily="34" charset="0"/>
              <a:buChar char="•"/>
            </a:pPr>
            <a:r>
              <a:rPr lang="en-US" sz="2400" dirty="0"/>
              <a:t>An evidence tier will be assessed for each applicant for the purpose of </a:t>
            </a:r>
            <a:r>
              <a:rPr lang="en-US" sz="2400" b="1" dirty="0"/>
              <a:t>understanding the relative strength of each applicant’s evidence base </a:t>
            </a:r>
            <a:r>
              <a:rPr lang="en-US" sz="2400" dirty="0"/>
              <a:t>and the likelihood that the proposed intervention will lead to outcomes identified in the logic model. </a:t>
            </a:r>
          </a:p>
          <a:p>
            <a:pPr marL="274320" indent="-274320">
              <a:spcAft>
                <a:spcPts val="0"/>
              </a:spcAft>
              <a:buFont typeface="Arial" panose="020B0604020202020204" pitchFamily="34" charset="0"/>
              <a:buChar char="•"/>
            </a:pPr>
            <a:r>
              <a:rPr lang="en-US" sz="2400" dirty="0"/>
              <a:t>Applicants who have outcome or impact evaluation reports of the same intervention described in the application (see Mandatory Supplemental Information found </a:t>
            </a:r>
            <a:r>
              <a:rPr lang="en-US" sz="2400" u="sng" dirty="0">
                <a:hlinkClick r:id="rId2"/>
              </a:rPr>
              <a:t>here</a:t>
            </a:r>
            <a:r>
              <a:rPr lang="en-US" sz="2400" dirty="0"/>
              <a:t> for a definition of “same intervention”) </a:t>
            </a:r>
            <a:r>
              <a:rPr lang="en-US" sz="2400" b="1" dirty="0"/>
              <a:t>may submit up to 2 of those reports, plus (if applicable) the evaluation report from their last three-year grant cycle, to qualify for the Preliminary, Moderate, or Strong evidence tier. </a:t>
            </a:r>
          </a:p>
          <a:p>
            <a:r>
              <a:rPr lang="en-US" sz="2800" dirty="0"/>
              <a:t> </a:t>
            </a:r>
          </a:p>
          <a:p>
            <a:endParaRPr lang="en-US" dirty="0"/>
          </a:p>
        </p:txBody>
      </p:sp>
    </p:spTree>
    <p:extLst>
      <p:ext uri="{BB962C8B-B14F-4D97-AF65-F5344CB8AC3E}">
        <p14:creationId xmlns:p14="http://schemas.microsoft.com/office/powerpoint/2010/main" val="3413727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75000"/>
                  </a:schemeClr>
                </a:solidFill>
              </a:rPr>
              <a:t>Evidence Tier (12 points)</a:t>
            </a:r>
            <a:endParaRPr lang="en-US" dirty="0"/>
          </a:p>
        </p:txBody>
      </p:sp>
      <p:sp>
        <p:nvSpPr>
          <p:cNvPr id="3" name="Content Placeholder 2"/>
          <p:cNvSpPr>
            <a:spLocks noGrp="1"/>
          </p:cNvSpPr>
          <p:nvPr>
            <p:ph idx="1"/>
          </p:nvPr>
        </p:nvSpPr>
        <p:spPr/>
        <p:txBody>
          <a:bodyPr>
            <a:normAutofit lnSpcReduction="10000"/>
          </a:bodyPr>
          <a:lstStyle/>
          <a:p>
            <a:r>
              <a:rPr lang="en-US" sz="2800" dirty="0"/>
              <a:t>In 2023, the evidence tiers of successful AmeriCorps State and National applicants that were competing were as follows: Strong 25 percent, Moderate 12 percent, Preliminary 20 percent, and Pre-Preliminary 43 percent. As these figures indicate, AmeriCorps values and funds programs at all points along the evidence continuum and expects programs to progress along the evidence continuum over time.  Thus, </a:t>
            </a:r>
            <a:r>
              <a:rPr lang="en-US" sz="2800" b="1" dirty="0"/>
              <a:t>applicants should not be deterred from applying for funding due to their current evidence level</a:t>
            </a:r>
            <a:r>
              <a:rPr lang="en-US" sz="2800" dirty="0"/>
              <a:t>. </a:t>
            </a:r>
          </a:p>
          <a:p>
            <a:endParaRPr lang="en-US" dirty="0"/>
          </a:p>
        </p:txBody>
      </p:sp>
    </p:spTree>
    <p:extLst>
      <p:ext uri="{BB962C8B-B14F-4D97-AF65-F5344CB8AC3E}">
        <p14:creationId xmlns:p14="http://schemas.microsoft.com/office/powerpoint/2010/main" val="87629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b="1" dirty="0">
                <a:solidFill>
                  <a:schemeClr val="bg2">
                    <a:lumMod val="75000"/>
                  </a:schemeClr>
                </a:solidFill>
              </a:rPr>
              <a:t>Evidence Tier (12 points)</a:t>
            </a:r>
            <a:endParaRPr lang="en-US" dirty="0"/>
          </a:p>
        </p:txBody>
      </p:sp>
      <p:sp>
        <p:nvSpPr>
          <p:cNvPr id="3" name="Content Placeholder 2"/>
          <p:cNvSpPr>
            <a:spLocks noGrp="1"/>
          </p:cNvSpPr>
          <p:nvPr>
            <p:ph idx="1"/>
          </p:nvPr>
        </p:nvSpPr>
        <p:spPr>
          <a:xfrm>
            <a:off x="304800" y="1295400"/>
            <a:ext cx="8610599" cy="4800600"/>
          </a:xfrm>
        </p:spPr>
        <p:txBody>
          <a:bodyPr>
            <a:normAutofit fontScale="92500" lnSpcReduction="20000"/>
          </a:bodyPr>
          <a:lstStyle/>
          <a:p>
            <a:pPr>
              <a:buFont typeface="Arial" panose="020B0604020202020204" pitchFamily="34" charset="0"/>
              <a:buChar char="•"/>
            </a:pPr>
            <a:r>
              <a:rPr lang="en-US" sz="2800" dirty="0"/>
              <a:t>In order to qualify for consideration, the intervention evaluated in the submitted report(s) must match the intervention proposed by the applicant in the following </a:t>
            </a:r>
            <a:r>
              <a:rPr lang="en-US" sz="2800" dirty="0" smtClean="0"/>
              <a:t>areas, all of which must be clearly described in the Community and Logic Model sections of the application.</a:t>
            </a:r>
            <a:endParaRPr lang="en-US" sz="2800" dirty="0"/>
          </a:p>
          <a:p>
            <a:pPr lvl="1">
              <a:buFont typeface="Arial" panose="020B0604020202020204" pitchFamily="34" charset="0"/>
              <a:buChar char="•"/>
            </a:pPr>
            <a:r>
              <a:rPr lang="en-US" sz="2800" dirty="0"/>
              <a:t>Characteristics of </a:t>
            </a:r>
            <a:r>
              <a:rPr lang="en-US" sz="2800" b="1" dirty="0"/>
              <a:t>the beneficiary population</a:t>
            </a:r>
            <a:r>
              <a:rPr lang="en-US" sz="2800" dirty="0"/>
              <a:t>, including evidence of current or historic inequities facing the population;</a:t>
            </a:r>
          </a:p>
          <a:p>
            <a:pPr lvl="1">
              <a:buFont typeface="Arial" panose="020B0604020202020204" pitchFamily="34" charset="0"/>
              <a:buChar char="•"/>
            </a:pPr>
            <a:r>
              <a:rPr lang="en-US" sz="2800" dirty="0"/>
              <a:t>Characteristics of the </a:t>
            </a:r>
            <a:r>
              <a:rPr lang="en-US" sz="2800" b="1" dirty="0"/>
              <a:t>population delivering the intervention</a:t>
            </a:r>
            <a:r>
              <a:rPr lang="en-US" sz="2800" dirty="0"/>
              <a:t>;</a:t>
            </a:r>
          </a:p>
          <a:p>
            <a:pPr lvl="1">
              <a:buFont typeface="Arial" panose="020B0604020202020204" pitchFamily="34" charset="0"/>
              <a:buChar char="•"/>
            </a:pPr>
            <a:r>
              <a:rPr lang="en-US" sz="2800" b="1" dirty="0"/>
              <a:t>Dosage</a:t>
            </a:r>
            <a:r>
              <a:rPr lang="en-US" sz="2800" dirty="0"/>
              <a:t> (frequency and duration) and design of the intervention, including all key components and activities;</a:t>
            </a:r>
          </a:p>
          <a:p>
            <a:pPr lvl="1">
              <a:buFont typeface="Arial" panose="020B0604020202020204" pitchFamily="34" charset="0"/>
              <a:buChar char="•"/>
            </a:pPr>
            <a:r>
              <a:rPr lang="en-US" sz="2800" dirty="0"/>
              <a:t>The </a:t>
            </a:r>
            <a:r>
              <a:rPr lang="en-US" sz="2800" b="1" dirty="0"/>
              <a:t>context </a:t>
            </a:r>
            <a:r>
              <a:rPr lang="en-US" sz="2800" dirty="0"/>
              <a:t>in which the intervention is delivered; and</a:t>
            </a:r>
          </a:p>
          <a:p>
            <a:pPr lvl="1">
              <a:buFont typeface="Arial" panose="020B0604020202020204" pitchFamily="34" charset="0"/>
              <a:buChar char="•"/>
            </a:pPr>
            <a:r>
              <a:rPr lang="en-US" sz="2800" b="1" dirty="0"/>
              <a:t>Outcome </a:t>
            </a:r>
            <a:r>
              <a:rPr lang="en-US" sz="2800" dirty="0"/>
              <a:t>of the intervention. </a:t>
            </a:r>
          </a:p>
          <a:p>
            <a:endParaRPr lang="en-US" dirty="0"/>
          </a:p>
        </p:txBody>
      </p:sp>
    </p:spTree>
    <p:extLst>
      <p:ext uri="{BB962C8B-B14F-4D97-AF65-F5344CB8AC3E}">
        <p14:creationId xmlns:p14="http://schemas.microsoft.com/office/powerpoint/2010/main" val="3913510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6605"/>
            <a:ext cx="8305800" cy="780196"/>
          </a:xfrm>
        </p:spPr>
        <p:txBody>
          <a:bodyPr/>
          <a:lstStyle/>
          <a:p>
            <a:pPr algn="ctr"/>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533400" y="1371600"/>
            <a:ext cx="8305799" cy="4800600"/>
          </a:xfrm>
        </p:spPr>
        <p:txBody>
          <a:bodyPr>
            <a:normAutofit/>
          </a:bodyPr>
          <a:lstStyle/>
          <a:p>
            <a:r>
              <a:rPr lang="en-US" sz="3200" dirty="0"/>
              <a:t>Submitted reports that do not sufficiently match the intervention proposed by the applicant in all of these areas will not be considered applicable and will not be reviewed or receive any points. </a:t>
            </a:r>
            <a:endParaRPr lang="en-US" sz="3200" dirty="0" smtClean="0"/>
          </a:p>
          <a:p>
            <a:r>
              <a:rPr lang="en-US" sz="3200" dirty="0" smtClean="0"/>
              <a:t>Submission </a:t>
            </a:r>
            <a:r>
              <a:rPr lang="en-US" sz="3200" dirty="0"/>
              <a:t>of additional documents that are not consistent with the guidance and requirements described in the Notice (e.g., advocacy pieces, policy briefs, other narratives that are not research studies or program evaluations) will not be reviewed.</a:t>
            </a:r>
          </a:p>
          <a:p>
            <a:endParaRPr lang="en-US" dirty="0"/>
          </a:p>
        </p:txBody>
      </p:sp>
    </p:spTree>
    <p:extLst>
      <p:ext uri="{BB962C8B-B14F-4D97-AF65-F5344CB8AC3E}">
        <p14:creationId xmlns:p14="http://schemas.microsoft.com/office/powerpoint/2010/main" val="2399552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7909560" cy="703996"/>
          </a:xfrm>
        </p:spPr>
        <p:txBody>
          <a:bodyPr>
            <a:normAutofit fontScale="90000"/>
          </a:bodyPr>
          <a:lstStyle/>
          <a:p>
            <a:pPr algn="ctr"/>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457200" y="1447800"/>
            <a:ext cx="8382000" cy="4953000"/>
          </a:xfrm>
        </p:spPr>
        <p:txBody>
          <a:bodyPr>
            <a:normAutofit fontScale="92500" lnSpcReduction="10000"/>
          </a:bodyPr>
          <a:lstStyle/>
          <a:p>
            <a:r>
              <a:rPr lang="en-US" sz="2800" dirty="0"/>
              <a:t>In the Evidence Tier section of the application narrative, applicants must </a:t>
            </a:r>
            <a:endParaRPr lang="en-US" sz="2800" dirty="0" smtClean="0"/>
          </a:p>
          <a:p>
            <a:r>
              <a:rPr lang="en-US" sz="2800" dirty="0" smtClean="0"/>
              <a:t>(</a:t>
            </a:r>
            <a:r>
              <a:rPr lang="en-US" sz="2800" dirty="0"/>
              <a:t>1) summarize the </a:t>
            </a:r>
            <a:r>
              <a:rPr lang="en-US" sz="2800" b="1" dirty="0"/>
              <a:t>study design and key findings </a:t>
            </a:r>
            <a:r>
              <a:rPr lang="en-US" sz="2800" dirty="0"/>
              <a:t>of any outcome or impact evaluation report(s) submitted and </a:t>
            </a:r>
            <a:endParaRPr lang="en-US" sz="2800" dirty="0" smtClean="0"/>
          </a:p>
          <a:p>
            <a:r>
              <a:rPr lang="en-US" sz="2800" dirty="0" smtClean="0"/>
              <a:t>(</a:t>
            </a:r>
            <a:r>
              <a:rPr lang="en-US" sz="2800" dirty="0"/>
              <a:t>2) </a:t>
            </a:r>
            <a:r>
              <a:rPr lang="en-US" sz="2800" b="1" dirty="0"/>
              <a:t>describe any other evidence </a:t>
            </a:r>
            <a:r>
              <a:rPr lang="en-US" sz="2800" dirty="0"/>
              <a:t>that supports their program, including past performance measure data and/or other research studies that inform their program design.  </a:t>
            </a:r>
            <a:endParaRPr lang="en-US" sz="2800" dirty="0" smtClean="0"/>
          </a:p>
          <a:p>
            <a:r>
              <a:rPr lang="en-US" sz="2800" dirty="0" smtClean="0"/>
              <a:t>Applicants </a:t>
            </a:r>
            <a:r>
              <a:rPr lang="en-US" sz="2800" dirty="0"/>
              <a:t>who submit evaluation reports for consideration must also describe in the Evidence Base section of the application narrative </a:t>
            </a:r>
            <a:r>
              <a:rPr lang="en-US" sz="2800" b="1" dirty="0"/>
              <a:t>how the intervention described in the submitted reports is the same as the intervention described in the application </a:t>
            </a:r>
            <a:r>
              <a:rPr lang="en-US" sz="2800" dirty="0"/>
              <a:t>(see Mandatory Supplemental Information found </a:t>
            </a:r>
            <a:r>
              <a:rPr lang="en-US" sz="2800" u="sng" dirty="0">
                <a:hlinkClick r:id="rId2"/>
              </a:rPr>
              <a:t>here</a:t>
            </a:r>
            <a:r>
              <a:rPr lang="en-US" sz="2800" dirty="0"/>
              <a:t>.)  </a:t>
            </a:r>
          </a:p>
          <a:p>
            <a:endParaRPr lang="en-US" dirty="0"/>
          </a:p>
        </p:txBody>
      </p:sp>
    </p:spTree>
    <p:extLst>
      <p:ext uri="{BB962C8B-B14F-4D97-AF65-F5344CB8AC3E}">
        <p14:creationId xmlns:p14="http://schemas.microsoft.com/office/powerpoint/2010/main" val="2640983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5"/>
            <a:ext cx="7757160" cy="627796"/>
          </a:xfrm>
        </p:spPr>
        <p:txBody>
          <a:bodyPr>
            <a:normAutofit fontScale="90000"/>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1"/>
          </p:nvPr>
        </p:nvSpPr>
        <p:spPr>
          <a:xfrm>
            <a:off x="609600" y="1371600"/>
            <a:ext cx="8077199" cy="4497494"/>
          </a:xfrm>
        </p:spPr>
        <p:txBody>
          <a:bodyPr>
            <a:noAutofit/>
          </a:bodyPr>
          <a:lstStyle/>
          <a:p>
            <a:r>
              <a:rPr lang="en-US" sz="2800" dirty="0"/>
              <a:t>Applicants should provide citations for the studies they describe, if applicable; however, reviewers will not review any documents external to the application other than evaluation report(s) submitted in accordance with the Notice instructions.</a:t>
            </a:r>
          </a:p>
          <a:p>
            <a:r>
              <a:rPr lang="en-US" sz="2800" dirty="0"/>
              <a:t> </a:t>
            </a:r>
            <a:r>
              <a:rPr lang="en-US" sz="2800" dirty="0" smtClean="0"/>
              <a:t>Applicants </a:t>
            </a:r>
            <a:r>
              <a:rPr lang="en-US" sz="2800" dirty="0"/>
              <a:t>must meet all requirements of an evidence tier in order to be considered for that tier.  </a:t>
            </a:r>
          </a:p>
          <a:p>
            <a:r>
              <a:rPr lang="en-US" sz="2800" dirty="0"/>
              <a:t> </a:t>
            </a:r>
            <a:r>
              <a:rPr lang="en-US" sz="2800" dirty="0" smtClean="0"/>
              <a:t>If </a:t>
            </a:r>
            <a:r>
              <a:rPr lang="en-US" sz="2800" dirty="0"/>
              <a:t>the evaluation reports submitted by the applicant do not meet the definitions in the Mandatory Supplemental Information, the applicant may be considered for a lower evidence tier</a:t>
            </a:r>
          </a:p>
        </p:txBody>
      </p:sp>
    </p:spTree>
    <p:extLst>
      <p:ext uri="{BB962C8B-B14F-4D97-AF65-F5344CB8AC3E}">
        <p14:creationId xmlns:p14="http://schemas.microsoft.com/office/powerpoint/2010/main" val="2056691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543800" cy="856396"/>
          </a:xfrm>
        </p:spPr>
        <p:txBody>
          <a:bodyPr/>
          <a:lstStyle/>
          <a:p>
            <a:r>
              <a:rPr lang="en-US" dirty="0">
                <a:solidFill>
                  <a:schemeClr val="bg2">
                    <a:lumMod val="50000"/>
                  </a:schemeClr>
                </a:solidFill>
              </a:rPr>
              <a:t>Evidence Quality ( 8 points)</a:t>
            </a:r>
            <a:endParaRPr lang="en-US" dirty="0"/>
          </a:p>
        </p:txBody>
      </p:sp>
      <p:sp>
        <p:nvSpPr>
          <p:cNvPr id="3" name="Content Placeholder 2"/>
          <p:cNvSpPr>
            <a:spLocks noGrp="1"/>
          </p:cNvSpPr>
          <p:nvPr>
            <p:ph idx="1"/>
          </p:nvPr>
        </p:nvSpPr>
        <p:spPr>
          <a:xfrm>
            <a:off x="403860" y="2209800"/>
            <a:ext cx="8382000" cy="2666999"/>
          </a:xfrm>
        </p:spPr>
        <p:txBody>
          <a:bodyPr/>
          <a:lstStyle/>
          <a:p>
            <a:r>
              <a:rPr lang="en-US" sz="3200" dirty="0"/>
              <a:t>After the applicant’s evidence tier has been assessed, the </a:t>
            </a:r>
            <a:r>
              <a:rPr lang="en-US" sz="3200" b="1" dirty="0"/>
              <a:t>quality </a:t>
            </a:r>
            <a:r>
              <a:rPr lang="en-US" sz="3200" dirty="0"/>
              <a:t>of the applicant’s evidence and the extent to which it supports the proposed program design will be assessed and scored.  </a:t>
            </a:r>
          </a:p>
          <a:p>
            <a:endParaRPr lang="en-US" dirty="0"/>
          </a:p>
        </p:txBody>
      </p:sp>
    </p:spTree>
    <p:extLst>
      <p:ext uri="{BB962C8B-B14F-4D97-AF65-F5344CB8AC3E}">
        <p14:creationId xmlns:p14="http://schemas.microsoft.com/office/powerpoint/2010/main" val="388017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054" y="381000"/>
            <a:ext cx="3834768" cy="830997"/>
          </a:xfrm>
          <a:prstGeom prst="rect">
            <a:avLst/>
          </a:prstGeom>
        </p:spPr>
        <p:txBody>
          <a:bodyPr wrap="none">
            <a:spAutoFit/>
          </a:bodyPr>
          <a:lstStyle/>
          <a:p>
            <a:r>
              <a:rPr lang="en-US" sz="4800" spc="-5" dirty="0">
                <a:latin typeface="Calibri Light" panose="020F0302020204030204" pitchFamily="34" charset="0"/>
                <a:cs typeface="Calibri Light" panose="020F0302020204030204" pitchFamily="34" charset="0"/>
              </a:rPr>
              <a:t>NOFO</a:t>
            </a:r>
            <a:r>
              <a:rPr lang="en-US" sz="4800" spc="-155" dirty="0">
                <a:latin typeface="Calibri Light" panose="020F0302020204030204" pitchFamily="34" charset="0"/>
                <a:cs typeface="Calibri Light" panose="020F0302020204030204" pitchFamily="34" charset="0"/>
              </a:rPr>
              <a:t> </a:t>
            </a:r>
            <a:r>
              <a:rPr lang="en-US" sz="4800" spc="-5" dirty="0">
                <a:latin typeface="Calibri Light" panose="020F0302020204030204" pitchFamily="34" charset="0"/>
                <a:cs typeface="Calibri Light" panose="020F0302020204030204" pitchFamily="34" charset="0"/>
              </a:rPr>
              <a:t>Sections</a:t>
            </a:r>
            <a:endParaRPr lang="en-US" sz="4800" dirty="0">
              <a:latin typeface="Calibri Light" panose="020F0302020204030204" pitchFamily="34" charset="0"/>
              <a:cs typeface="Calibri Light" panose="020F0302020204030204" pitchFamily="34" charset="0"/>
            </a:endParaRPr>
          </a:p>
        </p:txBody>
      </p:sp>
      <p:sp>
        <p:nvSpPr>
          <p:cNvPr id="3" name="Content Placeholder 2"/>
          <p:cNvSpPr txBox="1">
            <a:spLocks/>
          </p:cNvSpPr>
          <p:nvPr/>
        </p:nvSpPr>
        <p:spPr>
          <a:xfrm>
            <a:off x="533400" y="1371600"/>
            <a:ext cx="8458200" cy="47244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5760" indent="-365760">
              <a:buClr>
                <a:srgbClr val="C00000"/>
              </a:buClr>
              <a:buSzPct val="120000"/>
              <a:buFont typeface="Arial" panose="020B0604020202020204" pitchFamily="34" charset="0"/>
              <a:buChar char="•"/>
            </a:pPr>
            <a:r>
              <a:rPr lang="en-US" sz="3000" spc="-5" dirty="0" smtClean="0">
                <a:solidFill>
                  <a:schemeClr val="accent1"/>
                </a:solidFill>
                <a:latin typeface="Calibri" panose="020F0502020204030204" pitchFamily="34" charset="0"/>
                <a:cs typeface="Calibri" panose="020F0502020204030204" pitchFamily="34" charset="0"/>
              </a:rPr>
              <a:t>S</a:t>
            </a:r>
            <a:r>
              <a:rPr lang="en-US" sz="3000" dirty="0" smtClean="0">
                <a:solidFill>
                  <a:schemeClr val="accent1"/>
                </a:solidFill>
                <a:latin typeface="Calibri" panose="020F0502020204030204" pitchFamily="34" charset="0"/>
                <a:cs typeface="Calibri" panose="020F0502020204030204" pitchFamily="34" charset="0"/>
              </a:rPr>
              <a:t>e</a:t>
            </a:r>
            <a:r>
              <a:rPr lang="en-US" sz="3000" spc="-5" dirty="0" smtClean="0">
                <a:solidFill>
                  <a:schemeClr val="accent1"/>
                </a:solidFill>
                <a:latin typeface="Calibri" panose="020F0502020204030204" pitchFamily="34" charset="0"/>
                <a:cs typeface="Calibri" panose="020F0502020204030204" pitchFamily="34" charset="0"/>
              </a:rPr>
              <a:t>c</a:t>
            </a:r>
            <a:r>
              <a:rPr lang="en-US" sz="3000" dirty="0" smtClean="0">
                <a:solidFill>
                  <a:schemeClr val="accent1"/>
                </a:solidFill>
                <a:latin typeface="Calibri" panose="020F0502020204030204" pitchFamily="34" charset="0"/>
                <a:cs typeface="Calibri" panose="020F0502020204030204" pitchFamily="34" charset="0"/>
              </a:rPr>
              <a:t>ti</a:t>
            </a:r>
            <a:r>
              <a:rPr lang="en-US" sz="3000" spc="-5" dirty="0" smtClean="0">
                <a:solidFill>
                  <a:schemeClr val="accent1"/>
                </a:solidFill>
                <a:latin typeface="Calibri" panose="020F0502020204030204" pitchFamily="34" charset="0"/>
                <a:cs typeface="Calibri" panose="020F0502020204030204" pitchFamily="34" charset="0"/>
              </a:rPr>
              <a:t>o</a:t>
            </a:r>
            <a:r>
              <a:rPr lang="en-US" sz="3000" dirty="0" smtClean="0">
                <a:solidFill>
                  <a:schemeClr val="accent1"/>
                </a:solidFill>
                <a:latin typeface="Calibri" panose="020F0502020204030204" pitchFamily="34" charset="0"/>
                <a:cs typeface="Calibri" panose="020F0502020204030204" pitchFamily="34" charset="0"/>
              </a:rPr>
              <a:t>n</a:t>
            </a:r>
            <a:r>
              <a:rPr lang="en-US" sz="3000" spc="-245" dirty="0" smtClean="0">
                <a:solidFill>
                  <a:schemeClr val="accent1"/>
                </a:solidFill>
                <a:latin typeface="Calibri" panose="020F0502020204030204" pitchFamily="34" charset="0"/>
                <a:cs typeface="Calibri" panose="020F0502020204030204" pitchFamily="34" charset="0"/>
              </a:rPr>
              <a:t> </a:t>
            </a:r>
            <a:r>
              <a:rPr lang="en-US" sz="3000" spc="-110" dirty="0" smtClean="0">
                <a:solidFill>
                  <a:schemeClr val="accent1"/>
                </a:solidFill>
                <a:latin typeface="Calibri" panose="020F0502020204030204" pitchFamily="34" charset="0"/>
                <a:cs typeface="Calibri" panose="020F0502020204030204" pitchFamily="34" charset="0"/>
              </a:rPr>
              <a:t>V</a:t>
            </a:r>
            <a:r>
              <a:rPr lang="en-US" sz="3000" dirty="0" smtClean="0">
                <a:solidFill>
                  <a:schemeClr val="accent1"/>
                </a:solidFill>
                <a:latin typeface="Calibri" panose="020F0502020204030204" pitchFamily="34" charset="0"/>
                <a:cs typeface="Calibri" panose="020F0502020204030204" pitchFamily="34" charset="0"/>
              </a:rPr>
              <a:t>: </a:t>
            </a:r>
            <a:r>
              <a:rPr lang="en-US" sz="3000" spc="-65" dirty="0" smtClean="0">
                <a:solidFill>
                  <a:schemeClr val="accent1"/>
                </a:solidFill>
                <a:latin typeface="Calibri" panose="020F0502020204030204" pitchFamily="34" charset="0"/>
                <a:cs typeface="Calibri" panose="020F0502020204030204" pitchFamily="34" charset="0"/>
              </a:rPr>
              <a:t>20</a:t>
            </a:r>
            <a:r>
              <a:rPr lang="en-US" sz="3000" spc="-5" dirty="0" smtClean="0">
                <a:solidFill>
                  <a:schemeClr val="accent1"/>
                </a:solidFill>
                <a:latin typeface="Calibri" panose="020F0502020204030204" pitchFamily="34" charset="0"/>
                <a:cs typeface="Calibri" panose="020F0502020204030204" pitchFamily="34" charset="0"/>
              </a:rPr>
              <a:t>2</a:t>
            </a:r>
            <a:r>
              <a:rPr lang="en-US" sz="3000" dirty="0" smtClean="0">
                <a:solidFill>
                  <a:schemeClr val="accent1"/>
                </a:solidFill>
                <a:latin typeface="Calibri" panose="020F0502020204030204" pitchFamily="34" charset="0"/>
                <a:cs typeface="Calibri" panose="020F0502020204030204" pitchFamily="34" charset="0"/>
              </a:rPr>
              <a:t>5</a:t>
            </a:r>
            <a:r>
              <a:rPr lang="en-US" sz="3000" spc="-5" dirty="0" smtClean="0">
                <a:solidFill>
                  <a:schemeClr val="accent1"/>
                </a:solidFill>
                <a:latin typeface="Calibri" panose="020F0502020204030204" pitchFamily="34" charset="0"/>
                <a:cs typeface="Calibri" panose="020F0502020204030204" pitchFamily="34" charset="0"/>
              </a:rPr>
              <a:t> </a:t>
            </a:r>
            <a:r>
              <a:rPr lang="en-US" sz="3000" spc="-150" dirty="0" smtClean="0">
                <a:solidFill>
                  <a:schemeClr val="accent1"/>
                </a:solidFill>
                <a:latin typeface="Calibri" panose="020F0502020204030204" pitchFamily="34" charset="0"/>
                <a:cs typeface="Calibri" panose="020F0502020204030204" pitchFamily="34" charset="0"/>
              </a:rPr>
              <a:t>P</a:t>
            </a:r>
            <a:r>
              <a:rPr lang="en-US" sz="3000" dirty="0" smtClean="0">
                <a:solidFill>
                  <a:schemeClr val="accent1"/>
                </a:solidFill>
                <a:latin typeface="Calibri" panose="020F0502020204030204" pitchFamily="34" charset="0"/>
                <a:cs typeface="Calibri" panose="020F0502020204030204" pitchFamily="34" charset="0"/>
              </a:rPr>
              <a:t>e</a:t>
            </a:r>
            <a:r>
              <a:rPr lang="en-US" sz="3000" spc="-10" dirty="0" smtClean="0">
                <a:solidFill>
                  <a:schemeClr val="accent1"/>
                </a:solidFill>
                <a:latin typeface="Calibri" panose="020F0502020204030204" pitchFamily="34" charset="0"/>
                <a:cs typeface="Calibri" panose="020F0502020204030204" pitchFamily="34" charset="0"/>
              </a:rPr>
              <a:t>r</a:t>
            </a:r>
            <a:r>
              <a:rPr lang="en-US" sz="3000" dirty="0" smtClean="0">
                <a:solidFill>
                  <a:schemeClr val="accent1"/>
                </a:solidFill>
                <a:latin typeface="Calibri" panose="020F0502020204030204" pitchFamily="34" charset="0"/>
                <a:cs typeface="Calibri" panose="020F0502020204030204" pitchFamily="34" charset="0"/>
              </a:rPr>
              <a:t>f</a:t>
            </a:r>
            <a:r>
              <a:rPr lang="en-US" sz="3000" spc="-5" dirty="0" smtClean="0">
                <a:solidFill>
                  <a:schemeClr val="accent1"/>
                </a:solidFill>
                <a:latin typeface="Calibri" panose="020F0502020204030204" pitchFamily="34" charset="0"/>
                <a:cs typeface="Calibri" panose="020F0502020204030204" pitchFamily="34" charset="0"/>
              </a:rPr>
              <a:t>orm</a:t>
            </a:r>
            <a:r>
              <a:rPr lang="en-US" sz="3000" dirty="0" smtClean="0">
                <a:solidFill>
                  <a:schemeClr val="accent1"/>
                </a:solidFill>
                <a:latin typeface="Calibri" panose="020F0502020204030204" pitchFamily="34" charset="0"/>
                <a:cs typeface="Calibri" panose="020F0502020204030204" pitchFamily="34" charset="0"/>
              </a:rPr>
              <a:t>ance</a:t>
            </a:r>
            <a:r>
              <a:rPr lang="en-US" sz="3000" spc="-15" dirty="0" smtClean="0">
                <a:solidFill>
                  <a:schemeClr val="accent1"/>
                </a:solidFill>
                <a:latin typeface="Calibri" panose="020F0502020204030204" pitchFamily="34" charset="0"/>
                <a:cs typeface="Calibri" panose="020F0502020204030204" pitchFamily="34" charset="0"/>
              </a:rPr>
              <a:t> </a:t>
            </a:r>
            <a:r>
              <a:rPr lang="en-US" sz="3000" spc="-10" dirty="0" smtClean="0">
                <a:solidFill>
                  <a:schemeClr val="accent1"/>
                </a:solidFill>
                <a:latin typeface="Calibri" panose="020F0502020204030204" pitchFamily="34" charset="0"/>
                <a:cs typeface="Calibri" panose="020F0502020204030204" pitchFamily="34" charset="0"/>
              </a:rPr>
              <a:t>M</a:t>
            </a:r>
            <a:r>
              <a:rPr lang="en-US" sz="3000" dirty="0" smtClean="0">
                <a:solidFill>
                  <a:schemeClr val="accent1"/>
                </a:solidFill>
                <a:latin typeface="Calibri" panose="020F0502020204030204" pitchFamily="34" charset="0"/>
                <a:cs typeface="Calibri" panose="020F0502020204030204" pitchFamily="34" charset="0"/>
              </a:rPr>
              <a:t>eas</a:t>
            </a:r>
            <a:r>
              <a:rPr lang="en-US" sz="3000" spc="-5" dirty="0" smtClean="0">
                <a:solidFill>
                  <a:schemeClr val="accent1"/>
                </a:solidFill>
                <a:latin typeface="Calibri" panose="020F0502020204030204" pitchFamily="34" charset="0"/>
                <a:cs typeface="Calibri" panose="020F0502020204030204" pitchFamily="34" charset="0"/>
              </a:rPr>
              <a:t>u</a:t>
            </a:r>
            <a:r>
              <a:rPr lang="en-US" sz="3000" spc="-10" dirty="0" smtClean="0">
                <a:solidFill>
                  <a:schemeClr val="accent1"/>
                </a:solidFill>
                <a:latin typeface="Calibri" panose="020F0502020204030204" pitchFamily="34" charset="0"/>
                <a:cs typeface="Calibri" panose="020F0502020204030204" pitchFamily="34" charset="0"/>
              </a:rPr>
              <a:t>r</a:t>
            </a:r>
            <a:r>
              <a:rPr lang="en-US" sz="3000" dirty="0" smtClean="0">
                <a:solidFill>
                  <a:schemeClr val="accent1"/>
                </a:solidFill>
                <a:latin typeface="Calibri" panose="020F0502020204030204" pitchFamily="34" charset="0"/>
                <a:cs typeface="Calibri" panose="020F0502020204030204" pitchFamily="34" charset="0"/>
              </a:rPr>
              <a:t>es</a:t>
            </a:r>
          </a:p>
          <a:p>
            <a:pPr marL="365760" indent="-365760">
              <a:spcAft>
                <a:spcPts val="0"/>
              </a:spcAft>
              <a:buClr>
                <a:srgbClr val="C00000"/>
              </a:buClr>
              <a:buSzPct val="120000"/>
              <a:buFont typeface="Arial" panose="020B0604020202020204" pitchFamily="34" charset="0"/>
              <a:buChar char="•"/>
            </a:pPr>
            <a:r>
              <a:rPr lang="en-US" sz="3000" dirty="0" smtClean="0">
                <a:solidFill>
                  <a:srgbClr val="C00000"/>
                </a:solidFill>
                <a:latin typeface="Calibri" panose="020F0502020204030204" pitchFamily="34" charset="0"/>
                <a:cs typeface="Calibri" panose="020F0502020204030204" pitchFamily="34" charset="0"/>
              </a:rPr>
              <a:t>Section VI: 2025 Applicant Determined Performance Measures Supplement and Suggested Applicant Determined Performance Measures for Native Nations and Bridge Building.</a:t>
            </a:r>
          </a:p>
          <a:p>
            <a:pPr marL="365760" indent="-365760">
              <a:buClr>
                <a:srgbClr val="C00000"/>
              </a:buClr>
              <a:buSzPct val="120000"/>
              <a:buFont typeface="Arial" panose="020B0604020202020204" pitchFamily="34" charset="0"/>
              <a:buChar char="•"/>
            </a:pPr>
            <a:r>
              <a:rPr lang="en-US" sz="3000" dirty="0" smtClean="0">
                <a:solidFill>
                  <a:schemeClr val="accent3"/>
                </a:solidFill>
                <a:latin typeface="Calibri" panose="020F0502020204030204" pitchFamily="34" charset="0"/>
                <a:cs typeface="Calibri" panose="020F0502020204030204" pitchFamily="34" charset="0"/>
              </a:rPr>
              <a:t>Section VII: 2025 PHA Performance Measures Public Health</a:t>
            </a:r>
          </a:p>
          <a:p>
            <a:r>
              <a:rPr lang="en-US" sz="3000" b="1" dirty="0" smtClean="0">
                <a:solidFill>
                  <a:srgbClr val="FF0000"/>
                </a:solidFill>
                <a:latin typeface="Calibri" panose="020F0502020204030204" pitchFamily="34" charset="0"/>
                <a:cs typeface="Calibri" panose="020F0502020204030204" pitchFamily="34" charset="0"/>
              </a:rPr>
              <a:t>NOTE: Links to Sections II – VII are available in the NOFO Section I and also at the end of the Section I NOFO.</a:t>
            </a:r>
            <a:endParaRPr lang="en-US" sz="3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392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457200"/>
            <a:ext cx="7086600" cy="707886"/>
          </a:xfrm>
          <a:prstGeom prst="rect">
            <a:avLst/>
          </a:prstGeom>
        </p:spPr>
        <p:txBody>
          <a:bodyPr wrap="square">
            <a:spAutoFit/>
          </a:bodyPr>
          <a:lstStyle/>
          <a:p>
            <a:r>
              <a:rPr lang="en-US" sz="4000" spc="-50" dirty="0">
                <a:solidFill>
                  <a:srgbClr val="D9E0E6">
                    <a:lumMod val="50000"/>
                  </a:srgbClr>
                </a:solidFill>
                <a:latin typeface="Calibri Light" panose="020F0302020204030204"/>
                <a:ea typeface="+mj-ea"/>
                <a:cs typeface="+mj-cs"/>
              </a:rPr>
              <a:t>Evidence Quality ( 8 points</a:t>
            </a:r>
            <a:r>
              <a:rPr lang="en-US" sz="4000" spc="-50" dirty="0" smtClean="0">
                <a:solidFill>
                  <a:srgbClr val="D9E0E6">
                    <a:lumMod val="50000"/>
                  </a:srgbClr>
                </a:solidFill>
                <a:latin typeface="Calibri Light" panose="020F0302020204030204"/>
                <a:ea typeface="+mj-ea"/>
                <a:cs typeface="+mj-cs"/>
              </a:rPr>
              <a:t>) cont’d</a:t>
            </a:r>
            <a:endParaRPr lang="en-US" sz="1400" dirty="0"/>
          </a:p>
        </p:txBody>
      </p:sp>
      <p:sp>
        <p:nvSpPr>
          <p:cNvPr id="4" name="Rectangle 3"/>
          <p:cNvSpPr/>
          <p:nvPr/>
        </p:nvSpPr>
        <p:spPr>
          <a:xfrm>
            <a:off x="228600" y="1219200"/>
            <a:ext cx="8610600" cy="4619726"/>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300" dirty="0">
                <a:solidFill>
                  <a:prstClr val="black">
                    <a:lumMod val="75000"/>
                    <a:lumOff val="25000"/>
                  </a:prstClr>
                </a:solidFill>
              </a:rPr>
              <a:t>Applicants who are assessed as being in the Preliminary, Moderate, or Strong evidence tiers, reviewers will score the submitted evaluation reports using the following standards:</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300" dirty="0">
                <a:solidFill>
                  <a:prstClr val="black">
                    <a:lumMod val="75000"/>
                    <a:lumOff val="25000"/>
                  </a:prstClr>
                </a:solidFill>
              </a:rPr>
              <a:t>The submitted reports are of </a:t>
            </a:r>
            <a:r>
              <a:rPr lang="en-US" sz="2300" b="1" dirty="0">
                <a:solidFill>
                  <a:prstClr val="black">
                    <a:lumMod val="75000"/>
                    <a:lumOff val="25000"/>
                  </a:prstClr>
                </a:solidFill>
              </a:rPr>
              <a:t>satisfactory methodological </a:t>
            </a:r>
            <a:r>
              <a:rPr lang="en-US" sz="2300" dirty="0">
                <a:solidFill>
                  <a:prstClr val="black">
                    <a:lumMod val="75000"/>
                    <a:lumOff val="25000"/>
                  </a:prstClr>
                </a:solidFill>
              </a:rPr>
              <a:t>quality and rigor for the type of evaluation conducted (e.g., adequate sample size and statistical power, internal and/or external validity, appropriate use of control or comparison groups, etc.);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300" dirty="0">
                <a:solidFill>
                  <a:prstClr val="black">
                    <a:lumMod val="75000"/>
                    <a:lumOff val="25000"/>
                  </a:prstClr>
                </a:solidFill>
              </a:rPr>
              <a:t>The submitted reports describe evaluations that were conducted relatively recently, preferably within </a:t>
            </a:r>
            <a:r>
              <a:rPr lang="en-US" sz="2300" b="1" dirty="0">
                <a:solidFill>
                  <a:prstClr val="black">
                    <a:lumMod val="75000"/>
                    <a:lumOff val="25000"/>
                  </a:prstClr>
                </a:solidFill>
              </a:rPr>
              <a:t>the last six years</a:t>
            </a:r>
            <a:r>
              <a:rPr lang="en-US" sz="2300" dirty="0">
                <a:solidFill>
                  <a:prstClr val="black">
                    <a:lumMod val="75000"/>
                    <a:lumOff val="25000"/>
                  </a:prstClr>
                </a:solidFill>
              </a:rPr>
              <a:t>;</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300" dirty="0">
                <a:solidFill>
                  <a:prstClr val="black">
                    <a:lumMod val="75000"/>
                    <a:lumOff val="25000"/>
                  </a:prstClr>
                </a:solidFill>
              </a:rPr>
              <a:t>The submitted reports show a </a:t>
            </a:r>
            <a:r>
              <a:rPr lang="en-US" sz="2300" b="1" dirty="0">
                <a:solidFill>
                  <a:prstClr val="black">
                    <a:lumMod val="75000"/>
                    <a:lumOff val="25000"/>
                  </a:prstClr>
                </a:solidFill>
              </a:rPr>
              <a:t>meaningful and significant positive effect</a:t>
            </a:r>
            <a:r>
              <a:rPr lang="en-US" sz="2300" dirty="0">
                <a:solidFill>
                  <a:prstClr val="black">
                    <a:lumMod val="75000"/>
                    <a:lumOff val="25000"/>
                  </a:prstClr>
                </a:solidFill>
              </a:rPr>
              <a:t> on program beneficiaries or AmeriCorps members in at least one key outcome of interest.</a:t>
            </a:r>
            <a:endParaRPr lang="en-US" sz="2300" dirty="0">
              <a:solidFill>
                <a:prstClr val="black">
                  <a:lumMod val="75000"/>
                  <a:lumOff val="25000"/>
                </a:prstClr>
              </a:solidFill>
            </a:endParaRPr>
          </a:p>
        </p:txBody>
      </p:sp>
    </p:spTree>
    <p:extLst>
      <p:ext uri="{BB962C8B-B14F-4D97-AF65-F5344CB8AC3E}">
        <p14:creationId xmlns:p14="http://schemas.microsoft.com/office/powerpoint/2010/main" val="3385729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696199" cy="627796"/>
          </a:xfrm>
        </p:spPr>
        <p:txBody>
          <a:bodyPr>
            <a:normAutofit fontScale="90000"/>
          </a:bodyPr>
          <a:lstStyle/>
          <a:p>
            <a:r>
              <a:rPr lang="en-US" dirty="0">
                <a:solidFill>
                  <a:schemeClr val="bg2">
                    <a:lumMod val="50000"/>
                  </a:schemeClr>
                </a:solidFill>
              </a:rPr>
              <a:t>Evidence Quality </a:t>
            </a:r>
            <a:r>
              <a:rPr lang="en-US" dirty="0" smtClean="0">
                <a:solidFill>
                  <a:schemeClr val="bg2">
                    <a:lumMod val="50000"/>
                  </a:schemeClr>
                </a:solidFill>
              </a:rPr>
              <a:t>(8 </a:t>
            </a:r>
            <a:r>
              <a:rPr lang="en-US" dirty="0">
                <a:solidFill>
                  <a:schemeClr val="bg2">
                    <a:lumMod val="50000"/>
                  </a:schemeClr>
                </a:solidFill>
              </a:rPr>
              <a:t>points</a:t>
            </a:r>
            <a:r>
              <a:rPr lang="en-US" dirty="0" smtClean="0">
                <a:solidFill>
                  <a:schemeClr val="bg2">
                    <a:lumMod val="50000"/>
                  </a:schemeClr>
                </a:solidFill>
              </a:rPr>
              <a:t>) cont’d</a:t>
            </a:r>
            <a:endParaRPr lang="en-US" dirty="0"/>
          </a:p>
        </p:txBody>
      </p:sp>
      <p:sp>
        <p:nvSpPr>
          <p:cNvPr id="3" name="Content Placeholder 2"/>
          <p:cNvSpPr>
            <a:spLocks noGrp="1"/>
          </p:cNvSpPr>
          <p:nvPr>
            <p:ph idx="1"/>
          </p:nvPr>
        </p:nvSpPr>
        <p:spPr>
          <a:xfrm>
            <a:off x="381000" y="1219200"/>
            <a:ext cx="8458199" cy="4800600"/>
          </a:xfrm>
        </p:spPr>
        <p:txBody>
          <a:bodyPr/>
          <a:lstStyle/>
          <a:p>
            <a:r>
              <a:rPr lang="en-US" sz="2400" dirty="0"/>
              <a:t>Applicants that are assessed as being in the Pre-Preliminary evidence tier, reviewers will score the narrative provided in the Evidence Base section of the application using the following standards:</a:t>
            </a:r>
          </a:p>
          <a:p>
            <a:pPr lvl="0"/>
            <a:r>
              <a:rPr lang="en-US" sz="2400" dirty="0"/>
              <a:t>The applicant uses relevant evidence, including past performance measure data and/or cited research studies, to inform their proposed program design;</a:t>
            </a:r>
          </a:p>
          <a:p>
            <a:pPr lvl="0"/>
            <a:r>
              <a:rPr lang="en-US" sz="2400" dirty="0"/>
              <a:t>The described evidence is relatively recent, preferably from the last six years;</a:t>
            </a:r>
          </a:p>
          <a:p>
            <a:pPr lvl="0"/>
            <a:r>
              <a:rPr lang="en-US" sz="2400" dirty="0"/>
              <a:t>The evidence described by the applicant indicates a meaningful positive effect on program beneficiaries or AmeriCorps members in at least one key outcome of interest.</a:t>
            </a:r>
          </a:p>
          <a:p>
            <a:endParaRPr lang="en-US" dirty="0"/>
          </a:p>
        </p:txBody>
      </p:sp>
    </p:spTree>
    <p:extLst>
      <p:ext uri="{BB962C8B-B14F-4D97-AF65-F5344CB8AC3E}">
        <p14:creationId xmlns:p14="http://schemas.microsoft.com/office/powerpoint/2010/main" val="320610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33400" y="1219200"/>
            <a:ext cx="8153400" cy="4250907"/>
          </a:xfrm>
          <a:prstGeom prst="rect">
            <a:avLst/>
          </a:prstGeom>
        </p:spPr>
        <p:txBody>
          <a:bodyPr vert="horz" wrap="square" lIns="0" tIns="12700" rIns="0" bIns="0" rtlCol="0">
            <a:spAutoFit/>
          </a:bodyPr>
          <a:lstStyle/>
          <a:p>
            <a:pPr lvl="0"/>
            <a:r>
              <a:rPr lang="en-US" sz="3200" dirty="0"/>
              <a:t>AmeriCorps members’ service will provide them opportunities to develop as leaders</a:t>
            </a:r>
            <a:r>
              <a:rPr lang="en-US" sz="3200" dirty="0" smtClean="0"/>
              <a:t>.</a:t>
            </a:r>
            <a:br>
              <a:rPr lang="en-US" sz="3200" dirty="0" smtClean="0"/>
            </a:br>
            <a:r>
              <a:rPr lang="en-US" sz="3200" dirty="0"/>
              <a:t/>
            </a:r>
            <a:br>
              <a:rPr lang="en-US" sz="3200" dirty="0"/>
            </a:br>
            <a:r>
              <a:rPr lang="en-US" sz="3200" dirty="0"/>
              <a:t>AmeriCorps members will gain skills as a result of their training and service that can be utilized and will be valued by future employers after their service term is completed</a:t>
            </a:r>
            <a:r>
              <a:rPr lang="en-US" sz="3200" dirty="0" smtClean="0"/>
              <a:t>.</a:t>
            </a:r>
            <a:br>
              <a:rPr lang="en-US" sz="3200" dirty="0" smtClean="0"/>
            </a:br>
            <a:r>
              <a:rPr lang="en-US" sz="3200" dirty="0"/>
              <a:t/>
            </a:r>
            <a:br>
              <a:rPr lang="en-US" sz="3200" dirty="0"/>
            </a:br>
            <a:r>
              <a:rPr lang="en-US" sz="3200" dirty="0"/>
              <a:t>AmeriCorps members receive additional benefits.</a:t>
            </a:r>
            <a:r>
              <a:rPr lang="en-US" sz="3600" dirty="0"/>
              <a:t/>
            </a:r>
            <a:br>
              <a:rPr lang="en-US" sz="3600" dirty="0"/>
            </a:br>
            <a:endParaRPr sz="3600" dirty="0">
              <a:solidFill>
                <a:schemeClr val="bg2">
                  <a:lumMod val="50000"/>
                </a:schemeClr>
              </a:solidFill>
              <a:ea typeface="Cambria" panose="02040503050406030204" pitchFamily="18" charset="0"/>
            </a:endParaRPr>
          </a:p>
        </p:txBody>
      </p:sp>
      <p:sp>
        <p:nvSpPr>
          <p:cNvPr id="4" name="TextBox 3"/>
          <p:cNvSpPr txBox="1"/>
          <p:nvPr/>
        </p:nvSpPr>
        <p:spPr>
          <a:xfrm>
            <a:off x="1638300" y="304800"/>
            <a:ext cx="5943600" cy="646331"/>
          </a:xfrm>
          <a:prstGeom prst="rect">
            <a:avLst/>
          </a:prstGeom>
          <a:noFill/>
        </p:spPr>
        <p:txBody>
          <a:bodyPr wrap="square" rtlCol="0">
            <a:spAutoFit/>
          </a:bodyPr>
          <a:lstStyle/>
          <a:p>
            <a:r>
              <a:rPr lang="en-US" sz="3600" dirty="0">
                <a:solidFill>
                  <a:schemeClr val="bg2">
                    <a:lumMod val="50000"/>
                  </a:schemeClr>
                </a:solidFill>
                <a:latin typeface="+mj-lt"/>
              </a:rPr>
              <a:t>Member Experience (6 points)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500" y="381000"/>
            <a:ext cx="5638800" cy="646331"/>
          </a:xfrm>
          <a:prstGeom prst="rect">
            <a:avLst/>
          </a:prstGeom>
        </p:spPr>
        <p:txBody>
          <a:bodyPr wrap="square">
            <a:spAutoFit/>
          </a:bodyPr>
          <a:lstStyle/>
          <a:p>
            <a:r>
              <a:rPr lang="en-US" sz="3600" spc="-50" dirty="0">
                <a:solidFill>
                  <a:srgbClr val="D9E0E6">
                    <a:lumMod val="50000"/>
                  </a:srgbClr>
                </a:solidFill>
                <a:latin typeface="Calibri Light" panose="020F0302020204030204"/>
                <a:ea typeface="+mj-ea"/>
                <a:cs typeface="+mj-cs"/>
              </a:rPr>
              <a:t>Member Experience (6 points)</a:t>
            </a:r>
            <a:endParaRPr lang="en-US" sz="1200" dirty="0"/>
          </a:p>
        </p:txBody>
      </p:sp>
      <p:sp>
        <p:nvSpPr>
          <p:cNvPr id="4" name="Rectangle 3"/>
          <p:cNvSpPr/>
          <p:nvPr/>
        </p:nvSpPr>
        <p:spPr>
          <a:xfrm>
            <a:off x="381000" y="1524000"/>
            <a:ext cx="8305800" cy="4149854"/>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800" dirty="0">
                <a:solidFill>
                  <a:prstClr val="black">
                    <a:lumMod val="75000"/>
                    <a:lumOff val="25000"/>
                  </a:prstClr>
                </a:solidFill>
              </a:rPr>
              <a:t>The applicant details how AmeriCorps members will be provided an opportunity to be leaders and gain skills during their term of service that will be valued by future employers (e.g., workforce pathways, increasing levels of responsibility and leadership roles for members).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800" dirty="0">
                <a:solidFill>
                  <a:prstClr val="black">
                    <a:lumMod val="75000"/>
                    <a:lumOff val="25000"/>
                  </a:prstClr>
                </a:solidFill>
              </a:rPr>
              <a:t>The applicant details how AmeriCorps members will be provided a high quality orientation to the community they will serve in that is from an asset based frame and guided and informed by the community.</a:t>
            </a:r>
            <a:endParaRPr lang="en-US" sz="2800" dirty="0">
              <a:solidFill>
                <a:prstClr val="black">
                  <a:lumMod val="75000"/>
                  <a:lumOff val="25000"/>
                </a:prstClr>
              </a:solidFill>
            </a:endParaRPr>
          </a:p>
        </p:txBody>
      </p:sp>
    </p:spTree>
    <p:extLst>
      <p:ext uri="{BB962C8B-B14F-4D97-AF65-F5344CB8AC3E}">
        <p14:creationId xmlns:p14="http://schemas.microsoft.com/office/powerpoint/2010/main" val="2341111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069338" y="228600"/>
            <a:ext cx="6474462" cy="566822"/>
          </a:xfrm>
          <a:prstGeom prst="rect">
            <a:avLst/>
          </a:prstGeom>
        </p:spPr>
        <p:txBody>
          <a:bodyPr vert="horz" wrap="square" lIns="0" tIns="12700" rIns="0" bIns="0" rtlCol="0">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nSpc>
                <a:spcPct val="100000"/>
              </a:lnSpc>
              <a:spcBef>
                <a:spcPts val="100"/>
              </a:spcBef>
              <a:tabLst>
                <a:tab pos="3022600" algn="l"/>
              </a:tabLst>
            </a:pPr>
            <a:r>
              <a:rPr lang="en-US" sz="3600" spc="-70" smtClean="0">
                <a:solidFill>
                  <a:srgbClr val="2B8DAF"/>
                </a:solidFill>
              </a:rPr>
              <a:t>Organizational Capability (25 points)</a:t>
            </a:r>
            <a:endParaRPr lang="en-US" sz="3600" dirty="0"/>
          </a:p>
        </p:txBody>
      </p:sp>
      <p:sp>
        <p:nvSpPr>
          <p:cNvPr id="3" name="Rectangle 2"/>
          <p:cNvSpPr/>
          <p:nvPr/>
        </p:nvSpPr>
        <p:spPr>
          <a:xfrm>
            <a:off x="304800" y="889844"/>
            <a:ext cx="8229600" cy="5255285"/>
          </a:xfrm>
          <a:prstGeom prst="rect">
            <a:avLst/>
          </a:prstGeom>
        </p:spPr>
        <p:txBody>
          <a:bodyPr wrap="square">
            <a:spAutoFit/>
          </a:bodyPr>
          <a:lstStyle/>
          <a:p>
            <a:pPr marL="349250" indent="-255270">
              <a:lnSpc>
                <a:spcPct val="100000"/>
              </a:lnSpc>
              <a:spcBef>
                <a:spcPts val="1930"/>
              </a:spcBef>
              <a:buAutoNum type="arabicPeriod"/>
              <a:tabLst>
                <a:tab pos="349885" algn="l"/>
              </a:tabLst>
            </a:pPr>
            <a:r>
              <a:rPr lang="en-US" sz="2400" b="1" i="1" spc="-5" dirty="0" smtClean="0">
                <a:cs typeface="Arial"/>
              </a:rPr>
              <a:t> Organizational</a:t>
            </a:r>
            <a:r>
              <a:rPr lang="en-US" sz="2400" b="1" i="1" spc="-20" dirty="0" smtClean="0">
                <a:cs typeface="Arial"/>
              </a:rPr>
              <a:t> </a:t>
            </a:r>
            <a:r>
              <a:rPr lang="en-US" sz="2400" b="1" i="1" spc="-5" dirty="0">
                <a:cs typeface="Arial"/>
              </a:rPr>
              <a:t>Background</a:t>
            </a:r>
            <a:r>
              <a:rPr lang="en-US" sz="2400" b="1" i="1" spc="5" dirty="0">
                <a:cs typeface="Arial"/>
              </a:rPr>
              <a:t> </a:t>
            </a:r>
            <a:r>
              <a:rPr lang="en-US" sz="2400" b="1" i="1" spc="-5" dirty="0">
                <a:cs typeface="Arial"/>
              </a:rPr>
              <a:t>and</a:t>
            </a:r>
            <a:r>
              <a:rPr lang="en-US" sz="2400" b="1" i="1" dirty="0">
                <a:cs typeface="Arial"/>
              </a:rPr>
              <a:t> </a:t>
            </a:r>
            <a:r>
              <a:rPr lang="en-US" sz="2400" b="1" i="1" spc="-10" dirty="0">
                <a:cs typeface="Arial"/>
              </a:rPr>
              <a:t>Staffing</a:t>
            </a:r>
            <a:r>
              <a:rPr lang="en-US" sz="2400" b="1" i="1" spc="-5" dirty="0">
                <a:cs typeface="Arial"/>
              </a:rPr>
              <a:t> </a:t>
            </a:r>
            <a:r>
              <a:rPr lang="en-US" sz="2400" b="1" i="1" dirty="0">
                <a:solidFill>
                  <a:srgbClr val="2B8DAF"/>
                </a:solidFill>
                <a:cs typeface="Arial"/>
              </a:rPr>
              <a:t>(15</a:t>
            </a:r>
            <a:r>
              <a:rPr lang="en-US" sz="2400" b="1" i="1" spc="-5" dirty="0">
                <a:solidFill>
                  <a:srgbClr val="2B8DAF"/>
                </a:solidFill>
                <a:cs typeface="Arial"/>
              </a:rPr>
              <a:t> </a:t>
            </a:r>
            <a:r>
              <a:rPr lang="en-US" sz="2400" b="1" i="1" spc="-5" dirty="0" smtClean="0">
                <a:solidFill>
                  <a:srgbClr val="2B8DAF"/>
                </a:solidFill>
                <a:cs typeface="Arial"/>
              </a:rPr>
              <a:t>points)</a:t>
            </a:r>
          </a:p>
          <a:p>
            <a:pPr marL="894080" lvl="1" indent="-342900">
              <a:spcBef>
                <a:spcPts val="1930"/>
              </a:spcBef>
              <a:buFont typeface="Arial" panose="020B0604020202020204" pitchFamily="34" charset="0"/>
              <a:buChar char="•"/>
              <a:tabLst>
                <a:tab pos="349885" algn="l"/>
              </a:tabLst>
            </a:pPr>
            <a:r>
              <a:rPr lang="en-US" sz="2400" dirty="0" smtClean="0"/>
              <a:t>The </a:t>
            </a:r>
            <a:r>
              <a:rPr lang="en-US" sz="2400" dirty="0"/>
              <a:t>applicant details the roles, responsibilities, and structure of the staff that will be implementing, providing oversight, and monitoring the program. </a:t>
            </a:r>
            <a:endParaRPr lang="en-US" sz="2400" dirty="0" smtClean="0"/>
          </a:p>
          <a:p>
            <a:pPr marL="894080" lvl="1" indent="-342900">
              <a:spcBef>
                <a:spcPts val="1930"/>
              </a:spcBef>
              <a:buFont typeface="Arial" panose="020B0604020202020204" pitchFamily="34" charset="0"/>
              <a:buChar char="•"/>
              <a:tabLst>
                <a:tab pos="349885" algn="l"/>
              </a:tabLst>
            </a:pPr>
            <a:r>
              <a:rPr lang="en-US" sz="2400" dirty="0" smtClean="0"/>
              <a:t>The </a:t>
            </a:r>
            <a:r>
              <a:rPr lang="en-US" sz="2400" dirty="0"/>
              <a:t>applicant has facilitated, partnered, or participated in educational or workforce development programs (i.e., pre-apprenticeship/registered apprenticeship, work experience and job training programs, etc</a:t>
            </a:r>
            <a:r>
              <a:rPr lang="en-US" sz="2400" dirty="0" smtClean="0"/>
              <a:t>.)</a:t>
            </a:r>
          </a:p>
          <a:p>
            <a:pPr marL="894080" lvl="1" indent="-342900">
              <a:spcBef>
                <a:spcPts val="1930"/>
              </a:spcBef>
              <a:buFont typeface="Arial" panose="020B0604020202020204" pitchFamily="34" charset="0"/>
              <a:buChar char="•"/>
              <a:tabLst>
                <a:tab pos="349885" algn="l"/>
              </a:tabLst>
            </a:pPr>
            <a:r>
              <a:rPr lang="en-US" sz="2400" dirty="0" smtClean="0"/>
              <a:t>The </a:t>
            </a:r>
            <a:r>
              <a:rPr lang="en-US" sz="2400" dirty="0"/>
              <a:t>applicant describes their organization’s mission and relevant experience in areas such as volunteer recruitment and management, community outreach, overcoming project implementation challenges, etc. </a:t>
            </a:r>
            <a:endParaRPr lang="en-US" sz="2400" dirty="0"/>
          </a:p>
        </p:txBody>
      </p:sp>
    </p:spTree>
    <p:extLst>
      <p:ext uri="{BB962C8B-B14F-4D97-AF65-F5344CB8AC3E}">
        <p14:creationId xmlns:p14="http://schemas.microsoft.com/office/powerpoint/2010/main" val="1854380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848600" cy="707886"/>
          </a:xfrm>
          <a:prstGeom prst="rect">
            <a:avLst/>
          </a:prstGeom>
        </p:spPr>
        <p:txBody>
          <a:bodyPr wrap="square">
            <a:spAutoFit/>
          </a:bodyPr>
          <a:lstStyle/>
          <a:p>
            <a:r>
              <a:rPr lang="en-US" sz="4000" spc="-70" dirty="0">
                <a:solidFill>
                  <a:srgbClr val="2B8DAF"/>
                </a:solidFill>
                <a:latin typeface="Calibri Light" panose="020F0302020204030204"/>
                <a:ea typeface="+mj-ea"/>
                <a:cs typeface="+mj-cs"/>
              </a:rPr>
              <a:t>Organizational Capability (25 points)</a:t>
            </a:r>
            <a:endParaRPr lang="en-US" sz="1400" dirty="0"/>
          </a:p>
        </p:txBody>
      </p:sp>
      <p:sp>
        <p:nvSpPr>
          <p:cNvPr id="3" name="Rectangle 2"/>
          <p:cNvSpPr/>
          <p:nvPr/>
        </p:nvSpPr>
        <p:spPr>
          <a:xfrm>
            <a:off x="533400" y="1066800"/>
            <a:ext cx="7924800" cy="5049587"/>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b="1" dirty="0">
                <a:solidFill>
                  <a:prstClr val="black">
                    <a:lumMod val="75000"/>
                    <a:lumOff val="25000"/>
                  </a:prstClr>
                </a:solidFill>
              </a:rPr>
              <a:t>2</a:t>
            </a:r>
            <a:r>
              <a:rPr lang="en-US" sz="2400" b="1" i="1" dirty="0">
                <a:solidFill>
                  <a:prstClr val="black">
                    <a:lumMod val="75000"/>
                    <a:lumOff val="25000"/>
                  </a:prstClr>
                </a:solidFill>
              </a:rPr>
              <a:t>.  Member Supervision (6 points)</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200" dirty="0">
                <a:solidFill>
                  <a:prstClr val="black">
                    <a:lumMod val="75000"/>
                    <a:lumOff val="25000"/>
                  </a:prstClr>
                </a:solidFill>
              </a:rPr>
              <a:t>The applicant details how AmeriCorps members will receive sufficient guidance and support from their supervisor to provide effective service (e.g., structure for member supervision: cadence and format of supervisor/AmeriCorps member check-ins, member and supervisor opportunities to assess strengths and opportunities for growth, member training plan, etc.).</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200" dirty="0">
                <a:solidFill>
                  <a:prstClr val="black">
                    <a:lumMod val="75000"/>
                    <a:lumOff val="25000"/>
                  </a:prstClr>
                </a:solidFill>
              </a:rPr>
              <a:t>The applicant details how AmeriCorps supervisors will be adequately trained/prepared to follow AmeriCorps and program regulations, priorities, and expectations (e.g., structure for support of supervisors, training plan for supervisors related to supervision and AmeriCorps rules and regulations, cadence and format of AmeriCorps supervisors/their supervisors check ins, opportunities to assess strengthens and opportunities for growth of supervisors, etc.).</a:t>
            </a:r>
            <a:endParaRPr lang="en-US" sz="2200" dirty="0">
              <a:solidFill>
                <a:prstClr val="black">
                  <a:lumMod val="75000"/>
                  <a:lumOff val="25000"/>
                </a:prstClr>
              </a:solidFill>
            </a:endParaRPr>
          </a:p>
        </p:txBody>
      </p:sp>
    </p:spTree>
    <p:extLst>
      <p:ext uri="{BB962C8B-B14F-4D97-AF65-F5344CB8AC3E}">
        <p14:creationId xmlns:p14="http://schemas.microsoft.com/office/powerpoint/2010/main" val="3662243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04800"/>
            <a:ext cx="6705600" cy="779462"/>
          </a:xfrm>
        </p:spPr>
        <p:txBody>
          <a:bodyPr>
            <a:normAutofit/>
          </a:bodyPr>
          <a:lstStyle/>
          <a:p>
            <a:r>
              <a:rPr lang="en-US" sz="3600" spc="-70" dirty="0">
                <a:solidFill>
                  <a:srgbClr val="2B8DAF"/>
                </a:solidFill>
              </a:rPr>
              <a:t>Organizational Capability (25 points)</a:t>
            </a:r>
            <a:endParaRPr lang="en-US" sz="3600" dirty="0"/>
          </a:p>
        </p:txBody>
      </p:sp>
      <p:sp>
        <p:nvSpPr>
          <p:cNvPr id="3" name="Content Placeholder 2"/>
          <p:cNvSpPr>
            <a:spLocks noGrp="1"/>
          </p:cNvSpPr>
          <p:nvPr>
            <p:ph idx="4294967295"/>
          </p:nvPr>
        </p:nvSpPr>
        <p:spPr>
          <a:xfrm>
            <a:off x="228600" y="1752600"/>
            <a:ext cx="8534400" cy="3200400"/>
          </a:xfrm>
        </p:spPr>
        <p:txBody>
          <a:bodyPr>
            <a:normAutofit fontScale="92500"/>
          </a:bodyPr>
          <a:lstStyle/>
          <a:p>
            <a:r>
              <a:rPr lang="en-US" sz="2400" b="1" dirty="0"/>
              <a:t>3. Commitment to Diversity, Equity, Inclusion, and </a:t>
            </a:r>
            <a:r>
              <a:rPr lang="en-US" sz="2400" b="1" dirty="0" smtClean="0"/>
              <a:t>Accessibility </a:t>
            </a:r>
            <a:r>
              <a:rPr lang="en-US" sz="2400" b="1" i="1" dirty="0" smtClean="0"/>
              <a:t>(4 </a:t>
            </a:r>
            <a:r>
              <a:rPr lang="en-US" sz="2400" b="1" i="1" dirty="0"/>
              <a:t>points)</a:t>
            </a:r>
            <a:endParaRPr lang="en-US" sz="2400" i="1" dirty="0"/>
          </a:p>
          <a:p>
            <a:pPr lvl="0"/>
            <a:r>
              <a:rPr lang="en-US" sz="2400" dirty="0"/>
              <a:t>The leadership and staff of the organization have similar lived experience as the beneficiary population and/or community being served.  </a:t>
            </a:r>
          </a:p>
          <a:p>
            <a:pPr lvl="0"/>
            <a:r>
              <a:rPr lang="en-US" sz="2400" dirty="0"/>
              <a:t>The applicant’s definitions of diversity, equity, inclusion, and accessibility is demonstrated by the organization (e.g., diversity on the Board of Directors, agency staff and leadership, and/or volunteers) and the organization upholds a supportive and safe environment for individuals of diverse backgrounds.</a:t>
            </a:r>
          </a:p>
          <a:p>
            <a:endParaRPr lang="en-US" sz="2400" dirty="0"/>
          </a:p>
        </p:txBody>
      </p:sp>
    </p:spTree>
    <p:extLst>
      <p:ext uri="{BB962C8B-B14F-4D97-AF65-F5344CB8AC3E}">
        <p14:creationId xmlns:p14="http://schemas.microsoft.com/office/powerpoint/2010/main" val="3587246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001000" cy="5262979"/>
          </a:xfrm>
          <a:prstGeom prst="rect">
            <a:avLst/>
          </a:prstGeom>
        </p:spPr>
        <p:txBody>
          <a:bodyPr wrap="square">
            <a:spAutoFit/>
          </a:bodyPr>
          <a:lstStyle/>
          <a:p>
            <a:pPr indent="-274320"/>
            <a:r>
              <a:rPr lang="en-US" sz="2400" b="1" dirty="0"/>
              <a:t>1. Member Recruitment (7 points)</a:t>
            </a:r>
            <a:endParaRPr lang="en-US" sz="2400" dirty="0"/>
          </a:p>
          <a:p>
            <a:pPr lvl="0" indent="-274320"/>
            <a:r>
              <a:rPr lang="en-US" sz="2400" dirty="0"/>
              <a:t>The applicant provides a description of budget expenses to support successful recruitment of AmeriCorps members best suited to serve the community, for example from geographic or demographic communities in which the program operates</a:t>
            </a:r>
            <a:r>
              <a:rPr lang="en-US" sz="2400" dirty="0" smtClean="0"/>
              <a:t>.</a:t>
            </a:r>
            <a:br>
              <a:rPr lang="en-US" sz="2400" dirty="0" smtClean="0"/>
            </a:br>
            <a:endParaRPr lang="en-US" sz="2400" dirty="0"/>
          </a:p>
          <a:p>
            <a:pPr indent="-274320" fontAlgn="base"/>
            <a:r>
              <a:rPr lang="en-US" sz="2400" dirty="0"/>
              <a:t> </a:t>
            </a:r>
            <a:r>
              <a:rPr lang="en-US" sz="2400" b="1" dirty="0"/>
              <a:t>2. Member Retention (8 points)</a:t>
            </a:r>
          </a:p>
          <a:p>
            <a:pPr lvl="0" indent="-274320" fontAlgn="base"/>
            <a:r>
              <a:rPr lang="en-US" sz="2400" dirty="0"/>
              <a:t>The applicant provides a description of budget expenses to support retention of AmeriCorps members (e.g., additional member benefits such as increasing above the minimum living allowance, supporting workforce pathways, certifications, coaching for members, resume building, individual benefit as well as community building, network building, member recognition, alumni programming, etc.). </a:t>
            </a:r>
          </a:p>
        </p:txBody>
      </p:sp>
      <p:sp>
        <p:nvSpPr>
          <p:cNvPr id="3" name="Rectangle 2"/>
          <p:cNvSpPr/>
          <p:nvPr/>
        </p:nvSpPr>
        <p:spPr>
          <a:xfrm>
            <a:off x="342900" y="282454"/>
            <a:ext cx="8382000" cy="584775"/>
          </a:xfrm>
          <a:prstGeom prst="rect">
            <a:avLst/>
          </a:prstGeom>
        </p:spPr>
        <p:txBody>
          <a:bodyPr wrap="square">
            <a:spAutoFit/>
          </a:bodyPr>
          <a:lstStyle/>
          <a:p>
            <a:r>
              <a:rPr lang="en-US" sz="3200" spc="-70" dirty="0">
                <a:solidFill>
                  <a:srgbClr val="2B8DAF"/>
                </a:solidFill>
                <a:latin typeface="Calibri Light" panose="020F0302020204030204"/>
                <a:ea typeface="+mj-ea"/>
                <a:cs typeface="+mj-cs"/>
              </a:rPr>
              <a:t>Cost Effectiveness &amp; Budget Adequacy </a:t>
            </a:r>
            <a:r>
              <a:rPr lang="en-US" sz="3200" i="1" spc="-70" dirty="0">
                <a:solidFill>
                  <a:srgbClr val="2B8DAF"/>
                </a:solidFill>
                <a:latin typeface="Calibri Light" panose="020F0302020204030204"/>
                <a:ea typeface="+mj-ea"/>
                <a:cs typeface="+mj-cs"/>
              </a:rPr>
              <a:t>(25 percent)</a:t>
            </a:r>
            <a:endParaRPr lang="en-US" dirty="0"/>
          </a:p>
        </p:txBody>
      </p:sp>
    </p:spTree>
    <p:extLst>
      <p:ext uri="{BB962C8B-B14F-4D97-AF65-F5344CB8AC3E}">
        <p14:creationId xmlns:p14="http://schemas.microsoft.com/office/powerpoint/2010/main" val="3968762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9067800" cy="569387"/>
          </a:xfrm>
          <a:prstGeom prst="rect">
            <a:avLst/>
          </a:prstGeom>
        </p:spPr>
        <p:txBody>
          <a:bodyPr wrap="square">
            <a:spAutoFit/>
          </a:bodyPr>
          <a:lstStyle/>
          <a:p>
            <a:r>
              <a:rPr lang="en-US" sz="3100" spc="-70" dirty="0">
                <a:solidFill>
                  <a:srgbClr val="2B8DAF"/>
                </a:solidFill>
                <a:latin typeface="Calibri Light" panose="020F0302020204030204"/>
                <a:ea typeface="+mj-ea"/>
                <a:cs typeface="+mj-cs"/>
              </a:rPr>
              <a:t>Cost Effectiveness &amp; Budget Adequacy </a:t>
            </a:r>
            <a:r>
              <a:rPr lang="en-US" sz="3100" i="1" spc="-70" dirty="0">
                <a:solidFill>
                  <a:srgbClr val="2B8DAF"/>
                </a:solidFill>
                <a:latin typeface="Calibri Light" panose="020F0302020204030204"/>
                <a:ea typeface="+mj-ea"/>
                <a:cs typeface="+mj-cs"/>
              </a:rPr>
              <a:t>(25 percent</a:t>
            </a:r>
            <a:r>
              <a:rPr lang="en-US" sz="3100" i="1" spc="-70" dirty="0" smtClean="0">
                <a:solidFill>
                  <a:srgbClr val="2B8DAF"/>
                </a:solidFill>
                <a:latin typeface="Calibri Light" panose="020F0302020204030204"/>
                <a:ea typeface="+mj-ea"/>
                <a:cs typeface="+mj-cs"/>
              </a:rPr>
              <a:t>) cont’d</a:t>
            </a:r>
            <a:endParaRPr lang="en-US" sz="3100" dirty="0"/>
          </a:p>
        </p:txBody>
      </p:sp>
      <p:sp>
        <p:nvSpPr>
          <p:cNvPr id="3" name="Rectangle 2"/>
          <p:cNvSpPr/>
          <p:nvPr/>
        </p:nvSpPr>
        <p:spPr>
          <a:xfrm>
            <a:off x="685800" y="1524000"/>
            <a:ext cx="8001000" cy="3595856"/>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b="1" dirty="0">
                <a:solidFill>
                  <a:prstClr val="black">
                    <a:lumMod val="75000"/>
                    <a:lumOff val="25000"/>
                  </a:prstClr>
                </a:solidFill>
              </a:rPr>
              <a:t>3. Data Collection (7 </a:t>
            </a:r>
            <a:r>
              <a:rPr lang="en-US" sz="2400" b="1" dirty="0" smtClean="0">
                <a:solidFill>
                  <a:prstClr val="black">
                    <a:lumMod val="75000"/>
                    <a:lumOff val="25000"/>
                  </a:prstClr>
                </a:solidFill>
              </a:rPr>
              <a:t>points)</a:t>
            </a:r>
            <a:br>
              <a:rPr lang="en-US" sz="2400" b="1" dirty="0" smtClean="0">
                <a:solidFill>
                  <a:prstClr val="black">
                    <a:lumMod val="75000"/>
                    <a:lumOff val="25000"/>
                  </a:prstClr>
                </a:solidFill>
              </a:rPr>
            </a:br>
            <a:r>
              <a:rPr lang="en-US" sz="2400" dirty="0" smtClean="0">
                <a:solidFill>
                  <a:prstClr val="black">
                    <a:lumMod val="75000"/>
                    <a:lumOff val="25000"/>
                  </a:prstClr>
                </a:solidFill>
              </a:rPr>
              <a:t>The </a:t>
            </a:r>
            <a:r>
              <a:rPr lang="en-US" sz="2400" dirty="0">
                <a:solidFill>
                  <a:prstClr val="black">
                    <a:lumMod val="75000"/>
                    <a:lumOff val="25000"/>
                  </a:prstClr>
                </a:solidFill>
              </a:rPr>
              <a:t>applicant provides a description of budget expenses to support data collection, continuous improvement activities, and evaluation in service to evaluating the interventions and impact on the community and the member experience).</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400" b="1" dirty="0">
                <a:solidFill>
                  <a:prstClr val="black">
                    <a:lumMod val="75000"/>
                    <a:lumOff val="25000"/>
                  </a:prstClr>
                </a:solidFill>
              </a:rPr>
              <a:t> 4. Budget Alignment to Program Design (3 </a:t>
            </a:r>
            <a:r>
              <a:rPr lang="en-US" sz="2400" b="1" dirty="0" smtClean="0">
                <a:solidFill>
                  <a:prstClr val="black">
                    <a:lumMod val="75000"/>
                    <a:lumOff val="25000"/>
                  </a:prstClr>
                </a:solidFill>
              </a:rPr>
              <a:t>points)</a:t>
            </a:r>
            <a:br>
              <a:rPr lang="en-US" sz="2400" b="1" dirty="0" smtClean="0">
                <a:solidFill>
                  <a:prstClr val="black">
                    <a:lumMod val="75000"/>
                    <a:lumOff val="25000"/>
                  </a:prstClr>
                </a:solidFill>
              </a:rPr>
            </a:br>
            <a:r>
              <a:rPr lang="en-US" sz="2400" dirty="0" smtClean="0">
                <a:solidFill>
                  <a:prstClr val="black">
                    <a:lumMod val="75000"/>
                    <a:lumOff val="25000"/>
                  </a:prstClr>
                </a:solidFill>
              </a:rPr>
              <a:t>The </a:t>
            </a:r>
            <a:r>
              <a:rPr lang="en-US" sz="2400" dirty="0">
                <a:solidFill>
                  <a:prstClr val="black">
                    <a:lumMod val="75000"/>
                    <a:lumOff val="25000"/>
                  </a:prstClr>
                </a:solidFill>
              </a:rPr>
              <a:t>applicant’s budget is aligned to the program design outlined in the narrative, meaning activities discussed in the narrative are incorporated in the budget in the agency or applicant share.</a:t>
            </a:r>
            <a:endParaRPr lang="en-US" sz="2400" dirty="0">
              <a:solidFill>
                <a:prstClr val="black">
                  <a:lumMod val="75000"/>
                  <a:lumOff val="25000"/>
                </a:prstClr>
              </a:solidFill>
            </a:endParaRPr>
          </a:p>
        </p:txBody>
      </p:sp>
    </p:spTree>
    <p:extLst>
      <p:ext uri="{BB962C8B-B14F-4D97-AF65-F5344CB8AC3E}">
        <p14:creationId xmlns:p14="http://schemas.microsoft.com/office/powerpoint/2010/main" val="356939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435446"/>
            <a:ext cx="8839200" cy="936154"/>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200" spc="5" dirty="0">
                <a:solidFill>
                  <a:srgbClr val="FF0000"/>
                </a:solidFill>
                <a:latin typeface="Corbel"/>
                <a:cs typeface="Corbel"/>
              </a:rPr>
              <a:t>E. </a:t>
            </a:r>
            <a:r>
              <a:rPr lang="en-US" sz="3200" i="1" spc="10" dirty="0">
                <a:solidFill>
                  <a:srgbClr val="FF0000"/>
                </a:solidFill>
                <a:latin typeface="Corbel"/>
                <a:cs typeface="Corbel"/>
              </a:rPr>
              <a:t>Evaluation</a:t>
            </a:r>
            <a:r>
              <a:rPr lang="en-US" sz="3200" i="1" spc="-95" dirty="0">
                <a:solidFill>
                  <a:srgbClr val="FF0000"/>
                </a:solidFill>
                <a:latin typeface="Corbel"/>
                <a:cs typeface="Corbel"/>
              </a:rPr>
              <a:t> </a:t>
            </a:r>
            <a:r>
              <a:rPr lang="en-US" sz="3200" i="1" spc="10" dirty="0">
                <a:solidFill>
                  <a:srgbClr val="FF0000"/>
                </a:solidFill>
                <a:latin typeface="Corbel"/>
                <a:cs typeface="Corbel"/>
              </a:rPr>
              <a:t>Summary</a:t>
            </a:r>
            <a:r>
              <a:rPr lang="en-US" sz="3200" i="1" dirty="0">
                <a:solidFill>
                  <a:srgbClr val="FF0000"/>
                </a:solidFill>
                <a:latin typeface="Corbel"/>
                <a:cs typeface="Corbel"/>
              </a:rPr>
              <a:t> </a:t>
            </a:r>
            <a:r>
              <a:rPr lang="en-US" sz="3200" i="1" spc="5" dirty="0">
                <a:solidFill>
                  <a:srgbClr val="FF0000"/>
                </a:solidFill>
                <a:latin typeface="Corbel"/>
                <a:cs typeface="Corbel"/>
              </a:rPr>
              <a:t>or</a:t>
            </a:r>
            <a:r>
              <a:rPr lang="en-US" sz="3200" i="1" dirty="0">
                <a:solidFill>
                  <a:srgbClr val="FF0000"/>
                </a:solidFill>
                <a:latin typeface="Corbel"/>
                <a:cs typeface="Corbel"/>
              </a:rPr>
              <a:t> </a:t>
            </a:r>
            <a:r>
              <a:rPr lang="en-US" sz="3200" i="1" spc="10" dirty="0" smtClean="0">
                <a:solidFill>
                  <a:srgbClr val="FF0000"/>
                </a:solidFill>
                <a:latin typeface="Corbel"/>
                <a:cs typeface="Corbel"/>
              </a:rPr>
              <a:t>Plan</a:t>
            </a:r>
            <a:r>
              <a:rPr lang="en-US" sz="3600" i="1" spc="-10" dirty="0">
                <a:solidFill>
                  <a:srgbClr val="FF0000"/>
                </a:solidFill>
                <a:latin typeface="Corbel"/>
                <a:cs typeface="Corbel"/>
              </a:rPr>
              <a:t/>
            </a:r>
            <a:br>
              <a:rPr lang="en-US" sz="3600" i="1" spc="-10" dirty="0">
                <a:solidFill>
                  <a:srgbClr val="FF0000"/>
                </a:solidFill>
                <a:latin typeface="Corbel"/>
                <a:cs typeface="Corbel"/>
              </a:rPr>
            </a:br>
            <a:r>
              <a:rPr lang="en-US" sz="2800" dirty="0" smtClean="0">
                <a:solidFill>
                  <a:srgbClr val="FF0000"/>
                </a:solidFill>
                <a:latin typeface="Corbel"/>
                <a:cs typeface="Corbel"/>
              </a:rPr>
              <a:t>(Required</a:t>
            </a:r>
            <a:r>
              <a:rPr lang="en-US" sz="2800" spc="15" dirty="0" smtClean="0">
                <a:solidFill>
                  <a:srgbClr val="FF0000"/>
                </a:solidFill>
                <a:latin typeface="Corbel"/>
                <a:cs typeface="Corbel"/>
              </a:rPr>
              <a:t> </a:t>
            </a:r>
            <a:r>
              <a:rPr lang="en-US" sz="2800" spc="5" dirty="0">
                <a:solidFill>
                  <a:srgbClr val="FF0000"/>
                </a:solidFill>
                <a:latin typeface="Corbel"/>
                <a:cs typeface="Corbel"/>
              </a:rPr>
              <a:t>for </a:t>
            </a:r>
            <a:r>
              <a:rPr lang="en-US" sz="2800" spc="-385" dirty="0">
                <a:solidFill>
                  <a:srgbClr val="FF0000"/>
                </a:solidFill>
                <a:latin typeface="Corbel"/>
                <a:cs typeface="Corbel"/>
              </a:rPr>
              <a:t> </a:t>
            </a:r>
            <a:r>
              <a:rPr lang="en-US" sz="2800" spc="10" dirty="0" err="1">
                <a:solidFill>
                  <a:srgbClr val="FF0000"/>
                </a:solidFill>
                <a:latin typeface="Corbel"/>
                <a:cs typeface="Corbel"/>
              </a:rPr>
              <a:t>recompeting</a:t>
            </a:r>
            <a:r>
              <a:rPr lang="en-US" sz="2800" spc="-35" dirty="0">
                <a:solidFill>
                  <a:srgbClr val="FF0000"/>
                </a:solidFill>
                <a:latin typeface="Corbel"/>
                <a:cs typeface="Corbel"/>
              </a:rPr>
              <a:t> </a:t>
            </a:r>
            <a:r>
              <a:rPr lang="en-US" sz="2800" spc="10" dirty="0">
                <a:solidFill>
                  <a:srgbClr val="FF0000"/>
                </a:solidFill>
                <a:latin typeface="Corbel"/>
                <a:cs typeface="Corbel"/>
              </a:rPr>
              <a:t>grantees</a:t>
            </a:r>
            <a:r>
              <a:rPr lang="en-US" sz="2800" spc="-35" dirty="0">
                <a:solidFill>
                  <a:srgbClr val="FF0000"/>
                </a:solidFill>
                <a:latin typeface="Corbel"/>
                <a:cs typeface="Corbel"/>
              </a:rPr>
              <a:t> </a:t>
            </a:r>
            <a:r>
              <a:rPr lang="en-US" sz="2800" spc="10" dirty="0">
                <a:solidFill>
                  <a:srgbClr val="FF0000"/>
                </a:solidFill>
                <a:latin typeface="Corbel"/>
                <a:cs typeface="Corbel"/>
              </a:rPr>
              <a:t>–</a:t>
            </a:r>
            <a:r>
              <a:rPr lang="en-US" sz="2800" spc="-5" dirty="0">
                <a:solidFill>
                  <a:srgbClr val="FF0000"/>
                </a:solidFill>
                <a:latin typeface="Corbel"/>
                <a:cs typeface="Corbel"/>
              </a:rPr>
              <a:t> </a:t>
            </a:r>
            <a:r>
              <a:rPr lang="en-US" sz="2800" spc="15" dirty="0">
                <a:solidFill>
                  <a:srgbClr val="FF0000"/>
                </a:solidFill>
                <a:latin typeface="Corbel"/>
                <a:cs typeface="Corbel"/>
              </a:rPr>
              <a:t>0 points)</a:t>
            </a:r>
            <a:endParaRPr sz="2800" dirty="0"/>
          </a:p>
        </p:txBody>
      </p:sp>
      <p:sp>
        <p:nvSpPr>
          <p:cNvPr id="3" name="object 3"/>
          <p:cNvSpPr txBox="1"/>
          <p:nvPr/>
        </p:nvSpPr>
        <p:spPr>
          <a:xfrm>
            <a:off x="228600" y="1365956"/>
            <a:ext cx="8610600" cy="661720"/>
          </a:xfrm>
          <a:prstGeom prst="rect">
            <a:avLst/>
          </a:prstGeom>
        </p:spPr>
        <p:txBody>
          <a:bodyPr vert="horz" wrap="square" lIns="0" tIns="12700" rIns="0" bIns="0" rtlCol="0">
            <a:spAutoFit/>
          </a:bodyPr>
          <a:lstStyle/>
          <a:p>
            <a:pPr>
              <a:lnSpc>
                <a:spcPct val="100000"/>
              </a:lnSpc>
            </a:pPr>
            <a:endParaRPr sz="2050" dirty="0">
              <a:latin typeface="Corbel"/>
              <a:cs typeface="Corbel"/>
            </a:endParaRPr>
          </a:p>
          <a:p>
            <a:pPr marL="12700" marR="5080">
              <a:lnSpc>
                <a:spcPts val="2590"/>
              </a:lnSpc>
            </a:pPr>
            <a:r>
              <a:rPr sz="2400" spc="-5" dirty="0" smtClean="0">
                <a:latin typeface="Corbel"/>
                <a:cs typeface="Corbel"/>
              </a:rPr>
              <a:t>.</a:t>
            </a:r>
            <a:endParaRPr sz="2400" dirty="0">
              <a:latin typeface="Corbel"/>
              <a:cs typeface="Corbel"/>
            </a:endParaRPr>
          </a:p>
        </p:txBody>
      </p:sp>
      <p:sp>
        <p:nvSpPr>
          <p:cNvPr id="4" name="Rectangle 3"/>
          <p:cNvSpPr/>
          <p:nvPr/>
        </p:nvSpPr>
        <p:spPr>
          <a:xfrm>
            <a:off x="381000" y="1524000"/>
            <a:ext cx="8153400" cy="4154984"/>
          </a:xfrm>
          <a:prstGeom prst="rect">
            <a:avLst/>
          </a:prstGeom>
        </p:spPr>
        <p:txBody>
          <a:bodyPr wrap="square">
            <a:spAutoFit/>
          </a:bodyPr>
          <a:lstStyle/>
          <a:p>
            <a:r>
              <a:rPr lang="en-US" sz="2400" dirty="0">
                <a:latin typeface="Avenir Next LT Pro"/>
                <a:ea typeface="Times New Roman" panose="02020603050405020304" pitchFamily="18" charset="0"/>
              </a:rPr>
              <a:t>If the applicant has previously received three or more years of competitive funding for the same project being proposed (use </a:t>
            </a:r>
            <a:r>
              <a:rPr lang="en-US" sz="2400" dirty="0" smtClean="0">
                <a:latin typeface="Avenir Next LT Pro"/>
                <a:ea typeface="Times New Roman" panose="02020603050405020304" pitchFamily="18" charset="0"/>
              </a:rPr>
              <a:t>the </a:t>
            </a:r>
            <a:r>
              <a:rPr lang="en-US" sz="2400" u="sng" dirty="0">
                <a:solidFill>
                  <a:srgbClr val="0000FF"/>
                </a:solidFill>
                <a:latin typeface="Avenir Next LT Pro"/>
                <a:ea typeface="Times New Roman" panose="02020603050405020304" pitchFamily="18" charset="0"/>
                <a:hlinkClick r:id="rId3"/>
              </a:rPr>
              <a:t>Mandatory Supplemental Information</a:t>
            </a:r>
            <a:r>
              <a:rPr lang="en-US" sz="2400" dirty="0">
                <a:latin typeface="Avenir Next LT Pro"/>
                <a:ea typeface="Times New Roman" panose="02020603050405020304" pitchFamily="18" charset="0"/>
              </a:rPr>
              <a:t> for the AmeriCorps definition of “same project”), the applicant must submit an evaluation plan as an attachment (use the </a:t>
            </a:r>
            <a:r>
              <a:rPr lang="en-US" sz="2400" u="sng" dirty="0">
                <a:solidFill>
                  <a:srgbClr val="0000FF"/>
                </a:solidFill>
                <a:latin typeface="Avenir Next LT Pro"/>
                <a:ea typeface="Times New Roman" panose="02020603050405020304" pitchFamily="18" charset="0"/>
                <a:hlinkClick r:id="rId3"/>
              </a:rPr>
              <a:t>D.7.b Submission of Additional Documents section</a:t>
            </a:r>
            <a:r>
              <a:rPr lang="en-US" sz="2400" dirty="0">
                <a:solidFill>
                  <a:srgbClr val="FF0000"/>
                </a:solidFill>
                <a:latin typeface="Avenir Next LT Pro"/>
                <a:ea typeface="Times New Roman" panose="02020603050405020304" pitchFamily="18" charset="0"/>
              </a:rPr>
              <a:t> </a:t>
            </a:r>
            <a:r>
              <a:rPr lang="en-US" sz="2400" dirty="0">
                <a:latin typeface="Avenir Next LT Pro"/>
                <a:ea typeface="Times New Roman" panose="02020603050405020304" pitchFamily="18" charset="0"/>
              </a:rPr>
              <a:t>for more information</a:t>
            </a:r>
            <a:r>
              <a:rPr lang="en-US" sz="2400" dirty="0" smtClean="0">
                <a:latin typeface="Avenir Next LT Pro"/>
                <a:ea typeface="Times New Roman" panose="02020603050405020304" pitchFamily="18" charset="0"/>
              </a:rPr>
              <a:t>).</a:t>
            </a:r>
            <a:endParaRPr lang="en-US" sz="2400" b="1" dirty="0">
              <a:latin typeface="Avenir Next LT Pro"/>
              <a:ea typeface="Times New Roman" panose="02020603050405020304" pitchFamily="18" charset="0"/>
            </a:endParaRPr>
          </a:p>
          <a:p>
            <a:r>
              <a:rPr lang="en-US" sz="2400" dirty="0" smtClean="0">
                <a:latin typeface="Avenir Next LT Pro"/>
                <a:ea typeface="Times New Roman" panose="02020603050405020304" pitchFamily="18" charset="0"/>
              </a:rPr>
              <a:t>If </a:t>
            </a:r>
            <a:r>
              <a:rPr lang="en-US" sz="2400" dirty="0">
                <a:latin typeface="Avenir Next LT Pro"/>
                <a:ea typeface="Times New Roman" panose="02020603050405020304" pitchFamily="18" charset="0"/>
              </a:rPr>
              <a:t>the applicant has previously received six or more years of competitive funding for the same project being proposed, the applicant must submit both an evaluation plan and an evaluation report as attachments.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30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14400"/>
            <a:ext cx="8458200" cy="5170646"/>
          </a:xfrm>
          <a:prstGeom prst="rect">
            <a:avLst/>
          </a:prstGeom>
        </p:spPr>
        <p:txBody>
          <a:bodyPr wrap="square">
            <a:spAutoFit/>
          </a:bodyPr>
          <a:lstStyle/>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Increased minimum living allowance for FT members to $20,400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Increased maximum living allowance for all members ($40,800 FT)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Updated Funding Priority areas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Updated match schedule to max 30%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Additional document submission updates </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Opportunity for reconsideration of funding — 5 business days</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Changes in criteria scoring</a:t>
            </a:r>
          </a:p>
          <a:p>
            <a:pPr marL="91440" lvl="0" indent="-91440" defTabSz="914400">
              <a:lnSpc>
                <a:spcPct val="90000"/>
              </a:lnSpc>
              <a:spcBef>
                <a:spcPts val="1200"/>
              </a:spcBef>
              <a:spcAft>
                <a:spcPts val="200"/>
              </a:spcAft>
              <a:buClr>
                <a:srgbClr val="1CADE4"/>
              </a:buClr>
              <a:buSzPct val="100000"/>
              <a:buFont typeface="Calibri" panose="020F0502020204030204" pitchFamily="34" charset="0"/>
              <a:buChar char=" "/>
            </a:pPr>
            <a:r>
              <a:rPr lang="en-US" sz="2000" dirty="0">
                <a:solidFill>
                  <a:prstClr val="black">
                    <a:lumMod val="75000"/>
                    <a:lumOff val="25000"/>
                  </a:prstClr>
                </a:solidFill>
              </a:rPr>
              <a:t>Mandatory Supplemental Information – added definitions for:</a:t>
            </a:r>
          </a:p>
          <a:p>
            <a:pPr marL="384048" lvl="1" indent="-182880" defTabSz="914400">
              <a:lnSpc>
                <a:spcPct val="90000"/>
              </a:lnSpc>
              <a:spcBef>
                <a:spcPts val="200"/>
              </a:spcBef>
              <a:spcAft>
                <a:spcPts val="400"/>
              </a:spcAft>
              <a:buClr>
                <a:srgbClr val="1CADE4"/>
              </a:buClr>
              <a:buFont typeface="Calibri" pitchFamily="34" charset="0"/>
              <a:buChar char="◦"/>
            </a:pPr>
            <a:r>
              <a:rPr lang="en-US" dirty="0">
                <a:solidFill>
                  <a:prstClr val="black">
                    <a:lumMod val="75000"/>
                    <a:lumOff val="25000"/>
                  </a:prstClr>
                </a:solidFill>
              </a:rPr>
              <a:t>Disadvantaged youth </a:t>
            </a:r>
          </a:p>
          <a:p>
            <a:pPr marL="384048" lvl="1" indent="-182880" defTabSz="914400">
              <a:lnSpc>
                <a:spcPct val="90000"/>
              </a:lnSpc>
              <a:spcBef>
                <a:spcPts val="200"/>
              </a:spcBef>
              <a:spcAft>
                <a:spcPts val="400"/>
              </a:spcAft>
              <a:buClr>
                <a:srgbClr val="1CADE4"/>
              </a:buClr>
              <a:buFont typeface="Calibri" pitchFamily="34" charset="0"/>
              <a:buChar char="◦"/>
            </a:pPr>
            <a:r>
              <a:rPr lang="en-US" dirty="0">
                <a:solidFill>
                  <a:prstClr val="black">
                    <a:lumMod val="75000"/>
                    <a:lumOff val="25000"/>
                  </a:prstClr>
                </a:solidFill>
              </a:rPr>
              <a:t>Economically disadvantaged </a:t>
            </a:r>
          </a:p>
          <a:p>
            <a:pPr marL="384048" lvl="1" indent="-182880" defTabSz="914400">
              <a:lnSpc>
                <a:spcPct val="90000"/>
              </a:lnSpc>
              <a:spcBef>
                <a:spcPts val="200"/>
              </a:spcBef>
              <a:spcAft>
                <a:spcPts val="400"/>
              </a:spcAft>
              <a:buClr>
                <a:srgbClr val="1CADE4"/>
              </a:buClr>
              <a:buFont typeface="Calibri" pitchFamily="34" charset="0"/>
              <a:buChar char="◦"/>
            </a:pPr>
            <a:r>
              <a:rPr lang="en-US" dirty="0">
                <a:solidFill>
                  <a:prstClr val="black">
                    <a:lumMod val="75000"/>
                    <a:lumOff val="25000"/>
                  </a:prstClr>
                </a:solidFill>
              </a:rPr>
              <a:t>Public Health AmeriCorps priority </a:t>
            </a:r>
          </a:p>
          <a:p>
            <a:pPr marL="384048" lvl="1" indent="-182880" defTabSz="914400">
              <a:lnSpc>
                <a:spcPct val="90000"/>
              </a:lnSpc>
              <a:spcBef>
                <a:spcPts val="200"/>
              </a:spcBef>
              <a:spcAft>
                <a:spcPts val="400"/>
              </a:spcAft>
              <a:buClr>
                <a:srgbClr val="1CADE4"/>
              </a:buClr>
              <a:buFont typeface="Calibri" pitchFamily="34" charset="0"/>
              <a:buChar char="◦"/>
            </a:pPr>
            <a:r>
              <a:rPr lang="en-US" dirty="0">
                <a:solidFill>
                  <a:prstClr val="black">
                    <a:lumMod val="75000"/>
                    <a:lumOff val="25000"/>
                  </a:prstClr>
                </a:solidFill>
              </a:rPr>
              <a:t>Second chance youth </a:t>
            </a:r>
          </a:p>
          <a:p>
            <a:pPr marL="384048" lvl="1" indent="-182880" defTabSz="914400">
              <a:lnSpc>
                <a:spcPct val="90000"/>
              </a:lnSpc>
              <a:spcBef>
                <a:spcPts val="200"/>
              </a:spcBef>
              <a:spcAft>
                <a:spcPts val="400"/>
              </a:spcAft>
              <a:buClr>
                <a:srgbClr val="1CADE4"/>
              </a:buClr>
              <a:buFont typeface="Calibri" pitchFamily="34" charset="0"/>
              <a:buChar char="◦"/>
            </a:pPr>
            <a:r>
              <a:rPr lang="en-US" dirty="0">
                <a:solidFill>
                  <a:prstClr val="black">
                    <a:lumMod val="75000"/>
                    <a:lumOff val="25000"/>
                  </a:prstClr>
                </a:solidFill>
              </a:rPr>
              <a:t>Slot Types</a:t>
            </a:r>
            <a:endParaRPr lang="en-US" dirty="0">
              <a:solidFill>
                <a:prstClr val="black">
                  <a:lumMod val="75000"/>
                  <a:lumOff val="25000"/>
                </a:prstClr>
              </a:solidFill>
            </a:endParaRPr>
          </a:p>
        </p:txBody>
      </p:sp>
      <p:sp>
        <p:nvSpPr>
          <p:cNvPr id="4" name="Rectangle 3"/>
          <p:cNvSpPr/>
          <p:nvPr/>
        </p:nvSpPr>
        <p:spPr>
          <a:xfrm>
            <a:off x="990600" y="228600"/>
            <a:ext cx="7696200" cy="523220"/>
          </a:xfrm>
          <a:prstGeom prst="rect">
            <a:avLst/>
          </a:prstGeom>
        </p:spPr>
        <p:txBody>
          <a:bodyPr wrap="square">
            <a:spAutoFit/>
          </a:bodyPr>
          <a:lstStyle/>
          <a:p>
            <a:r>
              <a:rPr lang="en-US" sz="2800" b="1" dirty="0"/>
              <a:t>Changes from the prior year’s Competitive NOFO</a:t>
            </a:r>
            <a:endParaRPr lang="en-US" sz="2800" dirty="0"/>
          </a:p>
        </p:txBody>
      </p:sp>
    </p:spTree>
    <p:extLst>
      <p:ext uri="{BB962C8B-B14F-4D97-AF65-F5344CB8AC3E}">
        <p14:creationId xmlns:p14="http://schemas.microsoft.com/office/powerpoint/2010/main" val="2831628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200901" cy="975361"/>
          </a:xfrm>
        </p:spPr>
        <p:txBody>
          <a:bodyPr>
            <a:normAutofit/>
          </a:bodyPr>
          <a:lstStyle/>
          <a:p>
            <a:r>
              <a:rPr lang="en-US" sz="3600" spc="5" dirty="0">
                <a:solidFill>
                  <a:srgbClr val="FF0000"/>
                </a:solidFill>
                <a:latin typeface="Corbel"/>
                <a:cs typeface="Corbel"/>
              </a:rPr>
              <a:t>E. </a:t>
            </a:r>
            <a:r>
              <a:rPr lang="en-US" sz="3600" i="1" spc="10" dirty="0">
                <a:solidFill>
                  <a:srgbClr val="FF0000"/>
                </a:solidFill>
                <a:latin typeface="Corbel"/>
                <a:cs typeface="Corbel"/>
              </a:rPr>
              <a:t>Evaluation</a:t>
            </a:r>
            <a:r>
              <a:rPr lang="en-US" sz="3600" i="1" spc="-95" dirty="0">
                <a:solidFill>
                  <a:srgbClr val="FF0000"/>
                </a:solidFill>
                <a:latin typeface="Corbel"/>
                <a:cs typeface="Corbel"/>
              </a:rPr>
              <a:t> </a:t>
            </a:r>
            <a:r>
              <a:rPr lang="en-US" sz="3600" i="1" spc="10" dirty="0">
                <a:solidFill>
                  <a:srgbClr val="FF0000"/>
                </a:solidFill>
                <a:latin typeface="Corbel"/>
                <a:cs typeface="Corbel"/>
              </a:rPr>
              <a:t>Summary</a:t>
            </a:r>
            <a:r>
              <a:rPr lang="en-US" sz="3600" i="1" dirty="0">
                <a:solidFill>
                  <a:srgbClr val="FF0000"/>
                </a:solidFill>
                <a:latin typeface="Corbel"/>
                <a:cs typeface="Corbel"/>
              </a:rPr>
              <a:t> </a:t>
            </a:r>
            <a:r>
              <a:rPr lang="en-US" sz="3600" i="1" spc="5" dirty="0">
                <a:solidFill>
                  <a:srgbClr val="FF0000"/>
                </a:solidFill>
                <a:latin typeface="Corbel"/>
                <a:cs typeface="Corbel"/>
              </a:rPr>
              <a:t>or</a:t>
            </a:r>
            <a:r>
              <a:rPr lang="en-US" sz="3600" i="1" dirty="0">
                <a:solidFill>
                  <a:srgbClr val="FF0000"/>
                </a:solidFill>
                <a:latin typeface="Corbel"/>
                <a:cs typeface="Corbel"/>
              </a:rPr>
              <a:t> </a:t>
            </a:r>
            <a:r>
              <a:rPr lang="en-US" sz="3600" i="1" spc="10" dirty="0">
                <a:solidFill>
                  <a:srgbClr val="FF0000"/>
                </a:solidFill>
                <a:latin typeface="Corbel"/>
                <a:cs typeface="Corbel"/>
              </a:rPr>
              <a:t>Plan</a:t>
            </a:r>
            <a:r>
              <a:rPr lang="en-US" sz="3600" i="1" spc="-10" dirty="0">
                <a:solidFill>
                  <a:srgbClr val="FF0000"/>
                </a:solidFill>
                <a:latin typeface="Corbel"/>
                <a:cs typeface="Corbel"/>
              </a:rPr>
              <a:t> </a:t>
            </a:r>
            <a:r>
              <a:rPr lang="en-US" sz="3600" i="1" spc="-10" dirty="0">
                <a:solidFill>
                  <a:srgbClr val="FF0000"/>
                </a:solidFill>
                <a:latin typeface="Corbel"/>
                <a:cs typeface="Corbel"/>
              </a:rPr>
              <a:t/>
            </a:r>
            <a:br>
              <a:rPr lang="en-US" sz="3600" i="1" spc="-10" dirty="0">
                <a:solidFill>
                  <a:srgbClr val="FF0000"/>
                </a:solidFill>
                <a:latin typeface="Corbel"/>
                <a:cs typeface="Corbel"/>
              </a:rPr>
            </a:br>
            <a:r>
              <a:rPr lang="en-US" sz="2800" dirty="0" smtClean="0">
                <a:solidFill>
                  <a:srgbClr val="FF0000"/>
                </a:solidFill>
                <a:latin typeface="Corbel"/>
                <a:cs typeface="Corbel"/>
              </a:rPr>
              <a:t>(</a:t>
            </a:r>
            <a:r>
              <a:rPr lang="en-US" sz="2800" dirty="0">
                <a:solidFill>
                  <a:srgbClr val="FF0000"/>
                </a:solidFill>
                <a:latin typeface="Corbel"/>
                <a:cs typeface="Corbel"/>
              </a:rPr>
              <a:t>Required</a:t>
            </a:r>
            <a:r>
              <a:rPr lang="en-US" sz="2800" spc="15" dirty="0">
                <a:solidFill>
                  <a:srgbClr val="FF0000"/>
                </a:solidFill>
                <a:latin typeface="Corbel"/>
                <a:cs typeface="Corbel"/>
              </a:rPr>
              <a:t> </a:t>
            </a:r>
            <a:r>
              <a:rPr lang="en-US" sz="2800" spc="5" dirty="0">
                <a:solidFill>
                  <a:srgbClr val="FF0000"/>
                </a:solidFill>
                <a:latin typeface="Corbel"/>
                <a:cs typeface="Corbel"/>
              </a:rPr>
              <a:t>for </a:t>
            </a:r>
            <a:r>
              <a:rPr lang="en-US" sz="2800" spc="-385" dirty="0">
                <a:solidFill>
                  <a:srgbClr val="FF0000"/>
                </a:solidFill>
                <a:latin typeface="Corbel"/>
                <a:cs typeface="Corbel"/>
              </a:rPr>
              <a:t> </a:t>
            </a:r>
            <a:r>
              <a:rPr lang="en-US" sz="2800" spc="10" dirty="0" err="1">
                <a:solidFill>
                  <a:srgbClr val="FF0000"/>
                </a:solidFill>
                <a:latin typeface="Corbel"/>
                <a:cs typeface="Corbel"/>
              </a:rPr>
              <a:t>recompeting</a:t>
            </a:r>
            <a:r>
              <a:rPr lang="en-US" sz="2800" spc="-35" dirty="0">
                <a:solidFill>
                  <a:srgbClr val="FF0000"/>
                </a:solidFill>
                <a:latin typeface="Corbel"/>
                <a:cs typeface="Corbel"/>
              </a:rPr>
              <a:t> </a:t>
            </a:r>
            <a:r>
              <a:rPr lang="en-US" sz="2800" spc="10" dirty="0">
                <a:solidFill>
                  <a:srgbClr val="FF0000"/>
                </a:solidFill>
                <a:latin typeface="Corbel"/>
                <a:cs typeface="Corbel"/>
              </a:rPr>
              <a:t>grantees</a:t>
            </a:r>
            <a:r>
              <a:rPr lang="en-US" sz="2800" spc="-35" dirty="0">
                <a:solidFill>
                  <a:srgbClr val="FF0000"/>
                </a:solidFill>
                <a:latin typeface="Corbel"/>
                <a:cs typeface="Corbel"/>
              </a:rPr>
              <a:t> </a:t>
            </a:r>
            <a:r>
              <a:rPr lang="en-US" sz="2800" spc="10" dirty="0">
                <a:solidFill>
                  <a:srgbClr val="FF0000"/>
                </a:solidFill>
                <a:latin typeface="Corbel"/>
                <a:cs typeface="Corbel"/>
              </a:rPr>
              <a:t>–</a:t>
            </a:r>
            <a:r>
              <a:rPr lang="en-US" sz="2800" spc="-5" dirty="0">
                <a:solidFill>
                  <a:srgbClr val="FF0000"/>
                </a:solidFill>
                <a:latin typeface="Corbel"/>
                <a:cs typeface="Corbel"/>
              </a:rPr>
              <a:t> </a:t>
            </a:r>
            <a:r>
              <a:rPr lang="en-US" sz="2800" spc="15" dirty="0">
                <a:solidFill>
                  <a:srgbClr val="FF0000"/>
                </a:solidFill>
                <a:latin typeface="Corbel"/>
                <a:cs typeface="Corbel"/>
              </a:rPr>
              <a:t>0 points)</a:t>
            </a:r>
            <a:endParaRPr lang="en-US" sz="2800" dirty="0"/>
          </a:p>
        </p:txBody>
      </p:sp>
      <p:sp>
        <p:nvSpPr>
          <p:cNvPr id="3" name="Content Placeholder 2"/>
          <p:cNvSpPr>
            <a:spLocks noGrp="1"/>
          </p:cNvSpPr>
          <p:nvPr>
            <p:ph idx="1"/>
          </p:nvPr>
        </p:nvSpPr>
        <p:spPr>
          <a:xfrm>
            <a:off x="228600" y="1905000"/>
            <a:ext cx="8762999" cy="4267200"/>
          </a:xfrm>
        </p:spPr>
        <p:txBody>
          <a:bodyPr>
            <a:normAutofit/>
          </a:bodyPr>
          <a:lstStyle/>
          <a:p>
            <a:r>
              <a:rPr lang="en-US" sz="2400" dirty="0"/>
              <a:t>Applicants should use the </a:t>
            </a:r>
            <a:r>
              <a:rPr lang="en-US" sz="2400" u="sng" dirty="0">
                <a:hlinkClick r:id="rId2"/>
              </a:rPr>
              <a:t>evaluation plan template</a:t>
            </a:r>
            <a:r>
              <a:rPr lang="en-US" sz="2400" dirty="0"/>
              <a:t> found on the Notice webpage to craft their evaluation plans. The template document provides detailed information about the AmeriCorps evaluation requirements (</a:t>
            </a:r>
            <a:r>
              <a:rPr lang="en-US" sz="2400" u="sng" dirty="0">
                <a:hlinkClick r:id="rId3"/>
              </a:rPr>
              <a:t>45 CFR 2522.700</a:t>
            </a:r>
            <a:r>
              <a:rPr lang="en-US" sz="2400" dirty="0"/>
              <a:t> </a:t>
            </a:r>
            <a:r>
              <a:rPr lang="en-US" sz="2400" u="sng" dirty="0">
                <a:hlinkClick r:id="rId4"/>
              </a:rPr>
              <a:t>-.710</a:t>
            </a:r>
            <a:r>
              <a:rPr lang="en-US" sz="2400" dirty="0"/>
              <a:t>)and specifies the information that must be provided for the evaluation plan to be approved by </a:t>
            </a:r>
            <a:r>
              <a:rPr lang="en-US" sz="2400" dirty="0" smtClean="0"/>
              <a:t>AmeriCorps.</a:t>
            </a:r>
          </a:p>
          <a:p>
            <a:r>
              <a:rPr lang="en-US" sz="2400" dirty="0" smtClean="0"/>
              <a:t>The </a:t>
            </a:r>
            <a:r>
              <a:rPr lang="en-US" sz="2400" dirty="0"/>
              <a:t>evaluation plan will not be scored and will not be reviewed until after funding decisions have been made</a:t>
            </a:r>
            <a:r>
              <a:rPr lang="en-US" sz="2400" dirty="0" smtClean="0"/>
              <a:t>.</a:t>
            </a:r>
            <a:endParaRPr lang="en-US" sz="2400" dirty="0"/>
          </a:p>
          <a:p>
            <a:r>
              <a:rPr lang="en-US" sz="2400" dirty="0"/>
              <a:t>All applicants should enter “N/A” in the “Evaluation Summary or Plan” field of the Narrative. Any other text entered in this field will not be reviewed. </a:t>
            </a:r>
          </a:p>
          <a:p>
            <a:endParaRPr lang="en-US" dirty="0"/>
          </a:p>
        </p:txBody>
      </p:sp>
    </p:spTree>
    <p:extLst>
      <p:ext uri="{BB962C8B-B14F-4D97-AF65-F5344CB8AC3E}">
        <p14:creationId xmlns:p14="http://schemas.microsoft.com/office/powerpoint/2010/main" val="3242496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207107"/>
            <a:ext cx="4852670" cy="1065530"/>
          </a:xfrm>
          <a:prstGeom prst="rect">
            <a:avLst/>
          </a:prstGeom>
        </p:spPr>
        <p:txBody>
          <a:bodyPr vert="horz" wrap="square" lIns="0" tIns="12700" rIns="0" bIns="0" rtlCol="0">
            <a:spAutoFit/>
          </a:bodyPr>
          <a:lstStyle/>
          <a:p>
            <a:pPr algn="ctr">
              <a:lnSpc>
                <a:spcPct val="100000"/>
              </a:lnSpc>
              <a:spcBef>
                <a:spcPts val="100"/>
              </a:spcBef>
            </a:pPr>
            <a:r>
              <a:rPr sz="3600" spc="-5" dirty="0">
                <a:solidFill>
                  <a:srgbClr val="2B8DAF"/>
                </a:solidFill>
              </a:rPr>
              <a:t>Important to</a:t>
            </a:r>
            <a:r>
              <a:rPr sz="3600" spc="-15" dirty="0">
                <a:solidFill>
                  <a:srgbClr val="2B8DAF"/>
                </a:solidFill>
              </a:rPr>
              <a:t> </a:t>
            </a:r>
            <a:r>
              <a:rPr sz="3600" spc="-5" dirty="0">
                <a:solidFill>
                  <a:srgbClr val="2B8DAF"/>
                </a:solidFill>
              </a:rPr>
              <a:t>your</a:t>
            </a:r>
            <a:r>
              <a:rPr sz="3600" spc="-20" dirty="0">
                <a:solidFill>
                  <a:srgbClr val="2B8DAF"/>
                </a:solidFill>
              </a:rPr>
              <a:t> </a:t>
            </a:r>
            <a:r>
              <a:rPr sz="3600" spc="-5" dirty="0">
                <a:solidFill>
                  <a:srgbClr val="2B8DAF"/>
                </a:solidFill>
              </a:rPr>
              <a:t>Budget</a:t>
            </a:r>
            <a:endParaRPr sz="3600" dirty="0"/>
          </a:p>
          <a:p>
            <a:pPr algn="ctr">
              <a:lnSpc>
                <a:spcPct val="100000"/>
              </a:lnSpc>
              <a:spcBef>
                <a:spcPts val="25"/>
              </a:spcBef>
            </a:pPr>
            <a:r>
              <a:rPr sz="3200" spc="-5" dirty="0">
                <a:solidFill>
                  <a:srgbClr val="000000"/>
                </a:solidFill>
              </a:rPr>
              <a:t>What</a:t>
            </a:r>
            <a:r>
              <a:rPr sz="3200" spc="-20" dirty="0">
                <a:solidFill>
                  <a:srgbClr val="000000"/>
                </a:solidFill>
              </a:rPr>
              <a:t> </a:t>
            </a:r>
            <a:r>
              <a:rPr sz="3200" dirty="0">
                <a:solidFill>
                  <a:srgbClr val="000000"/>
                </a:solidFill>
              </a:rPr>
              <a:t>is</a:t>
            </a:r>
            <a:r>
              <a:rPr sz="3200" spc="-10" dirty="0">
                <a:solidFill>
                  <a:srgbClr val="000000"/>
                </a:solidFill>
              </a:rPr>
              <a:t> </a:t>
            </a:r>
            <a:r>
              <a:rPr sz="3200" dirty="0">
                <a:solidFill>
                  <a:srgbClr val="000000"/>
                </a:solidFill>
              </a:rPr>
              <a:t>a</a:t>
            </a:r>
            <a:r>
              <a:rPr sz="3200" spc="-140" dirty="0">
                <a:solidFill>
                  <a:srgbClr val="000000"/>
                </a:solidFill>
              </a:rPr>
              <a:t> </a:t>
            </a:r>
            <a:r>
              <a:rPr sz="3200" spc="-5" dirty="0">
                <a:solidFill>
                  <a:srgbClr val="000000"/>
                </a:solidFill>
              </a:rPr>
              <a:t>Cost</a:t>
            </a:r>
            <a:r>
              <a:rPr sz="3200" dirty="0">
                <a:solidFill>
                  <a:srgbClr val="000000"/>
                </a:solidFill>
              </a:rPr>
              <a:t> </a:t>
            </a:r>
            <a:r>
              <a:rPr sz="3200" spc="-50" dirty="0">
                <a:solidFill>
                  <a:srgbClr val="000000"/>
                </a:solidFill>
              </a:rPr>
              <a:t>Per</a:t>
            </a:r>
            <a:r>
              <a:rPr sz="3200" spc="-5" dirty="0">
                <a:solidFill>
                  <a:srgbClr val="000000"/>
                </a:solidFill>
              </a:rPr>
              <a:t> MSY?</a:t>
            </a:r>
            <a:endParaRPr sz="3200" dirty="0"/>
          </a:p>
        </p:txBody>
      </p:sp>
      <p:sp>
        <p:nvSpPr>
          <p:cNvPr id="3" name="object 3"/>
          <p:cNvSpPr txBox="1"/>
          <p:nvPr/>
        </p:nvSpPr>
        <p:spPr>
          <a:xfrm>
            <a:off x="419100" y="4495800"/>
            <a:ext cx="8458200" cy="1612900"/>
          </a:xfrm>
          <a:prstGeom prst="rect">
            <a:avLst/>
          </a:prstGeom>
        </p:spPr>
        <p:txBody>
          <a:bodyPr vert="horz" wrap="square" lIns="0" tIns="83185" rIns="0" bIns="0" rtlCol="0">
            <a:spAutoFit/>
          </a:bodyPr>
          <a:lstStyle/>
          <a:p>
            <a:pPr marL="354965" marR="565785" indent="-342900">
              <a:lnSpc>
                <a:spcPct val="80000"/>
              </a:lnSpc>
              <a:spcBef>
                <a:spcPts val="655"/>
              </a:spcBef>
              <a:buClr>
                <a:srgbClr val="C00000"/>
              </a:buClr>
              <a:buSzPct val="101000"/>
              <a:buFont typeface="Wingdings" panose="05000000000000000000" pitchFamily="2" charset="2"/>
              <a:buChar char="q"/>
              <a:tabLst>
                <a:tab pos="299720" algn="l"/>
              </a:tabLst>
            </a:pPr>
            <a:r>
              <a:rPr sz="2300" i="1" spc="-5" dirty="0">
                <a:latin typeface="Calibri Light" panose="020F0302020204030204" pitchFamily="34" charset="0"/>
                <a:cs typeface="Calibri Light" panose="020F0302020204030204" pitchFamily="34" charset="0"/>
              </a:rPr>
              <a:t>T</a:t>
            </a:r>
            <a:r>
              <a:rPr sz="2300" i="1" dirty="0">
                <a:latin typeface="Calibri Light" panose="020F0302020204030204" pitchFamily="34" charset="0"/>
                <a:cs typeface="Calibri Light" panose="020F0302020204030204" pitchFamily="34" charset="0"/>
              </a:rPr>
              <a:t>he</a:t>
            </a:r>
            <a:r>
              <a:rPr sz="2300" i="1" spc="-30" dirty="0">
                <a:latin typeface="Calibri Light" panose="020F0302020204030204" pitchFamily="34" charset="0"/>
                <a:cs typeface="Calibri Light" panose="020F0302020204030204" pitchFamily="34" charset="0"/>
              </a:rPr>
              <a:t> </a:t>
            </a:r>
            <a:r>
              <a:rPr sz="2300" i="1" spc="-5" dirty="0">
                <a:latin typeface="Calibri Light" panose="020F0302020204030204" pitchFamily="34" charset="0"/>
                <a:cs typeface="Calibri Light" panose="020F0302020204030204" pitchFamily="34" charset="0"/>
              </a:rPr>
              <a:t>f</a:t>
            </a:r>
            <a:r>
              <a:rPr sz="2300" i="1" dirty="0">
                <a:latin typeface="Calibri Light" panose="020F0302020204030204" pitchFamily="34" charset="0"/>
                <a:cs typeface="Calibri Light" panose="020F0302020204030204" pitchFamily="34" charset="0"/>
              </a:rPr>
              <a:t>ederal</a:t>
            </a:r>
            <a:r>
              <a:rPr sz="2300" i="1" spc="-170" dirty="0">
                <a:latin typeface="Calibri Light" panose="020F0302020204030204" pitchFamily="34" charset="0"/>
                <a:cs typeface="Calibri Light" panose="020F0302020204030204" pitchFamily="34" charset="0"/>
              </a:rPr>
              <a:t> </a:t>
            </a:r>
            <a:r>
              <a:rPr sz="2300" i="1" spc="-5" dirty="0">
                <a:latin typeface="Calibri Light" panose="020F0302020204030204" pitchFamily="34" charset="0"/>
                <a:cs typeface="Calibri Light" panose="020F0302020204030204" pitchFamily="34" charset="0"/>
              </a:rPr>
              <a:t>A</a:t>
            </a:r>
            <a:r>
              <a:rPr sz="2300" i="1" dirty="0">
                <a:latin typeface="Calibri Light" panose="020F0302020204030204" pitchFamily="34" charset="0"/>
                <a:cs typeface="Calibri Light" panose="020F0302020204030204" pitchFamily="34" charset="0"/>
              </a:rPr>
              <a:t>meriCor</a:t>
            </a:r>
            <a:r>
              <a:rPr sz="2300" i="1" spc="-10" dirty="0">
                <a:latin typeface="Calibri Light" panose="020F0302020204030204" pitchFamily="34" charset="0"/>
                <a:cs typeface="Calibri Light" panose="020F0302020204030204" pitchFamily="34" charset="0"/>
              </a:rPr>
              <a:t>p</a:t>
            </a:r>
            <a:r>
              <a:rPr sz="2300" i="1" dirty="0">
                <a:latin typeface="Calibri Light" panose="020F0302020204030204" pitchFamily="34" charset="0"/>
                <a:cs typeface="Calibri Light" panose="020F0302020204030204" pitchFamily="34" charset="0"/>
              </a:rPr>
              <a:t>s</a:t>
            </a:r>
            <a:r>
              <a:rPr sz="2300" i="1" spc="-40"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grant</a:t>
            </a:r>
            <a:r>
              <a:rPr sz="2300" i="1" spc="-45"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is</a:t>
            </a:r>
            <a:r>
              <a:rPr sz="2300" i="1" spc="-5"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ba</a:t>
            </a:r>
            <a:r>
              <a:rPr sz="2300" i="1" spc="-5" dirty="0">
                <a:latin typeface="Calibri Light" panose="020F0302020204030204" pitchFamily="34" charset="0"/>
                <a:cs typeface="Calibri Light" panose="020F0302020204030204" pitchFamily="34" charset="0"/>
              </a:rPr>
              <a:t>s</a:t>
            </a:r>
            <a:r>
              <a:rPr sz="2300" i="1" dirty="0">
                <a:latin typeface="Calibri Light" panose="020F0302020204030204" pitchFamily="34" charset="0"/>
                <a:cs typeface="Calibri Light" panose="020F0302020204030204" pitchFamily="34" charset="0"/>
              </a:rPr>
              <a:t>ed</a:t>
            </a:r>
            <a:r>
              <a:rPr sz="2300" i="1" spc="-40"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on</a:t>
            </a:r>
            <a:r>
              <a:rPr sz="2300" i="1" spc="-15" dirty="0">
                <a:latin typeface="Calibri Light" panose="020F0302020204030204" pitchFamily="34" charset="0"/>
                <a:cs typeface="Calibri Light" panose="020F0302020204030204" pitchFamily="34" charset="0"/>
              </a:rPr>
              <a:t> </a:t>
            </a:r>
            <a:r>
              <a:rPr sz="2300" i="1" spc="-5" dirty="0">
                <a:latin typeface="Calibri Light" panose="020F0302020204030204" pitchFamily="34" charset="0"/>
                <a:cs typeface="Calibri Light" panose="020F0302020204030204" pitchFamily="34" charset="0"/>
              </a:rPr>
              <a:t>t</a:t>
            </a:r>
            <a:r>
              <a:rPr sz="2300" i="1" dirty="0">
                <a:latin typeface="Calibri Light" panose="020F0302020204030204" pitchFamily="34" charset="0"/>
                <a:cs typeface="Calibri Light" panose="020F0302020204030204" pitchFamily="34" charset="0"/>
              </a:rPr>
              <a:t>he</a:t>
            </a:r>
            <a:r>
              <a:rPr sz="2300" i="1" spc="-30"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number</a:t>
            </a:r>
            <a:r>
              <a:rPr sz="2300" i="1" spc="-55"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of </a:t>
            </a:r>
            <a:r>
              <a:rPr sz="2300" i="1" spc="-5" dirty="0" smtClean="0">
                <a:latin typeface="Calibri Light" panose="020F0302020204030204" pitchFamily="34" charset="0"/>
                <a:cs typeface="Calibri Light" panose="020F0302020204030204" pitchFamily="34" charset="0"/>
              </a:rPr>
              <a:t>MSY’s</a:t>
            </a:r>
            <a:r>
              <a:rPr sz="2300" i="1" spc="-20" dirty="0" smtClean="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(or</a:t>
            </a:r>
            <a:r>
              <a:rPr sz="2300" i="1" spc="-30" dirty="0">
                <a:latin typeface="Calibri Light" panose="020F0302020204030204" pitchFamily="34" charset="0"/>
                <a:cs typeface="Calibri Light" panose="020F0302020204030204" pitchFamily="34" charset="0"/>
              </a:rPr>
              <a:t> </a:t>
            </a:r>
            <a:r>
              <a:rPr sz="2300" i="1" spc="-10" dirty="0">
                <a:latin typeface="Calibri Light" panose="020F0302020204030204" pitchFamily="34" charset="0"/>
                <a:cs typeface="Calibri Light" panose="020F0302020204030204" pitchFamily="34" charset="0"/>
              </a:rPr>
              <a:t>FTE’s)</a:t>
            </a:r>
            <a:r>
              <a:rPr sz="2300" i="1" spc="-15"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multiplied</a:t>
            </a:r>
            <a:r>
              <a:rPr sz="2300" i="1" spc="-55" dirty="0">
                <a:latin typeface="Calibri Light" panose="020F0302020204030204" pitchFamily="34" charset="0"/>
                <a:cs typeface="Calibri Light" panose="020F0302020204030204" pitchFamily="34" charset="0"/>
              </a:rPr>
              <a:t> </a:t>
            </a:r>
            <a:r>
              <a:rPr sz="2300" i="1" dirty="0">
                <a:latin typeface="Calibri Light" panose="020F0302020204030204" pitchFamily="34" charset="0"/>
                <a:cs typeface="Calibri Light" panose="020F0302020204030204" pitchFamily="34" charset="0"/>
              </a:rPr>
              <a:t>by</a:t>
            </a:r>
            <a:r>
              <a:rPr sz="2300" i="1" spc="-15" dirty="0">
                <a:latin typeface="Calibri Light" panose="020F0302020204030204" pitchFamily="34" charset="0"/>
                <a:cs typeface="Calibri Light" panose="020F0302020204030204" pitchFamily="34" charset="0"/>
              </a:rPr>
              <a:t> </a:t>
            </a:r>
            <a:r>
              <a:rPr sz="2300" i="1" dirty="0" smtClean="0">
                <a:latin typeface="Calibri Light" panose="020F0302020204030204" pitchFamily="34" charset="0"/>
                <a:cs typeface="Calibri Light" panose="020F0302020204030204" pitchFamily="34" charset="0"/>
              </a:rPr>
              <a:t>$</a:t>
            </a:r>
            <a:r>
              <a:rPr lang="en-US" sz="2300" i="1" dirty="0" smtClean="0">
                <a:latin typeface="Calibri Light" panose="020F0302020204030204" pitchFamily="34" charset="0"/>
                <a:cs typeface="Calibri Light" panose="020F0302020204030204" pitchFamily="34" charset="0"/>
              </a:rPr>
              <a:t>25,000</a:t>
            </a:r>
            <a:endParaRPr sz="2300" i="1" dirty="0">
              <a:latin typeface="Calibri Light" panose="020F0302020204030204" pitchFamily="34" charset="0"/>
              <a:cs typeface="Calibri Light" panose="020F0302020204030204" pitchFamily="34" charset="0"/>
            </a:endParaRPr>
          </a:p>
          <a:p>
            <a:pPr marL="379730" marR="5080" indent="-285750">
              <a:lnSpc>
                <a:spcPct val="80000"/>
              </a:lnSpc>
              <a:spcBef>
                <a:spcPts val="900"/>
              </a:spcBef>
              <a:buClr>
                <a:srgbClr val="C00000"/>
              </a:buClr>
              <a:buSzPct val="101000"/>
              <a:buFont typeface="Wingdings" panose="05000000000000000000" pitchFamily="2" charset="2"/>
              <a:buChar char="q"/>
              <a:tabLst>
                <a:tab pos="1648460" algn="l"/>
              </a:tabLst>
            </a:pPr>
            <a:r>
              <a:rPr lang="en-US" sz="2300" spc="-5" dirty="0" smtClean="0">
                <a:latin typeface="Calibri Light" panose="020F0302020204030204" pitchFamily="34" charset="0"/>
                <a:cs typeface="Calibri Light" panose="020F0302020204030204" pitchFamily="34" charset="0"/>
              </a:rPr>
              <a:t>EXAMPLE</a:t>
            </a:r>
            <a:r>
              <a:rPr sz="2300" spc="-5" dirty="0">
                <a:latin typeface="Calibri Light" panose="020F0302020204030204" pitchFamily="34" charset="0"/>
                <a:cs typeface="Calibri Light" panose="020F0302020204030204" pitchFamily="34" charset="0"/>
              </a:rPr>
              <a:t>:	An</a:t>
            </a:r>
            <a:r>
              <a:rPr sz="2300" spc="-1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applicant</a:t>
            </a:r>
            <a:r>
              <a:rPr sz="2300" spc="-50" dirty="0">
                <a:latin typeface="Calibri Light" panose="020F0302020204030204" pitchFamily="34" charset="0"/>
                <a:cs typeface="Calibri Light" panose="020F0302020204030204" pitchFamily="34" charset="0"/>
              </a:rPr>
              <a:t> </a:t>
            </a:r>
            <a:r>
              <a:rPr sz="2300" spc="-5" dirty="0">
                <a:latin typeface="Calibri Light" panose="020F0302020204030204" pitchFamily="34" charset="0"/>
                <a:cs typeface="Calibri Light" panose="020F0302020204030204" pitchFamily="34" charset="0"/>
              </a:rPr>
              <a:t>requesting</a:t>
            </a:r>
            <a:r>
              <a:rPr sz="2300" spc="-40" dirty="0">
                <a:latin typeface="Calibri Light" panose="020F0302020204030204" pitchFamily="34" charset="0"/>
                <a:cs typeface="Calibri Light" panose="020F0302020204030204" pitchFamily="34" charset="0"/>
              </a:rPr>
              <a:t> </a:t>
            </a:r>
            <a:r>
              <a:rPr lang="en-US" sz="2300" dirty="0">
                <a:latin typeface="Calibri Light" panose="020F0302020204030204" pitchFamily="34" charset="0"/>
                <a:cs typeface="Calibri Light" panose="020F0302020204030204" pitchFamily="34" charset="0"/>
              </a:rPr>
              <a:t>1</a:t>
            </a:r>
            <a:r>
              <a:rPr sz="2300" dirty="0">
                <a:latin typeface="Calibri Light" panose="020F0302020204030204" pitchFamily="34" charset="0"/>
                <a:cs typeface="Calibri Light" panose="020F0302020204030204" pitchFamily="34" charset="0"/>
              </a:rPr>
              <a:t>0</a:t>
            </a:r>
            <a:r>
              <a:rPr sz="2300" spc="-30"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full-time</a:t>
            </a:r>
            <a:r>
              <a:rPr sz="2300" spc="-40"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members</a:t>
            </a:r>
            <a:r>
              <a:rPr sz="2300" spc="-4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may </a:t>
            </a:r>
            <a:r>
              <a:rPr sz="2300" spc="-62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apply </a:t>
            </a:r>
            <a:r>
              <a:rPr sz="2300" spc="-5" dirty="0">
                <a:latin typeface="Calibri Light" panose="020F0302020204030204" pitchFamily="34" charset="0"/>
                <a:cs typeface="Calibri Light" panose="020F0302020204030204" pitchFamily="34" charset="0"/>
              </a:rPr>
              <a:t>for </a:t>
            </a:r>
            <a:r>
              <a:rPr sz="2300" dirty="0">
                <a:latin typeface="Calibri Light" panose="020F0302020204030204" pitchFamily="34" charset="0"/>
                <a:cs typeface="Calibri Light" panose="020F0302020204030204" pitchFamily="34" charset="0"/>
              </a:rPr>
              <a:t>a maximum of </a:t>
            </a:r>
            <a:r>
              <a:rPr sz="2300" spc="-5" dirty="0">
                <a:latin typeface="Calibri Light" panose="020F0302020204030204" pitchFamily="34" charset="0"/>
                <a:cs typeface="Calibri Light" panose="020F0302020204030204" pitchFamily="34" charset="0"/>
              </a:rPr>
              <a:t>$</a:t>
            </a:r>
            <a:r>
              <a:rPr lang="en-US" sz="2300" spc="-5" dirty="0" smtClean="0">
                <a:latin typeface="Calibri Light" panose="020F0302020204030204" pitchFamily="34" charset="0"/>
                <a:cs typeface="Calibri Light" panose="020F0302020204030204" pitchFamily="34" charset="0"/>
              </a:rPr>
              <a:t>250,000</a:t>
            </a:r>
            <a:r>
              <a:rPr sz="2300" spc="-5" dirty="0" smtClean="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and a program of 18 full- </a:t>
            </a:r>
            <a:r>
              <a:rPr sz="2300" spc="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time</a:t>
            </a:r>
            <a:r>
              <a:rPr sz="2300" spc="-20"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members</a:t>
            </a:r>
            <a:r>
              <a:rPr sz="2300" spc="-15" dirty="0">
                <a:latin typeface="Calibri Light" panose="020F0302020204030204" pitchFamily="34" charset="0"/>
                <a:cs typeface="Calibri Light" panose="020F0302020204030204" pitchFamily="34" charset="0"/>
              </a:rPr>
              <a:t> </a:t>
            </a:r>
            <a:r>
              <a:rPr sz="2300" spc="-5" dirty="0">
                <a:latin typeface="Calibri Light" panose="020F0302020204030204" pitchFamily="34" charset="0"/>
                <a:cs typeface="Calibri Light" panose="020F0302020204030204" pitchFamily="34" charset="0"/>
              </a:rPr>
              <a:t>may</a:t>
            </a:r>
            <a:r>
              <a:rPr sz="2300" spc="-40"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apply</a:t>
            </a:r>
            <a:r>
              <a:rPr sz="2300" spc="-30" dirty="0">
                <a:latin typeface="Calibri Light" panose="020F0302020204030204" pitchFamily="34" charset="0"/>
                <a:cs typeface="Calibri Light" panose="020F0302020204030204" pitchFamily="34" charset="0"/>
              </a:rPr>
              <a:t> </a:t>
            </a:r>
            <a:r>
              <a:rPr sz="2300" spc="-5" dirty="0">
                <a:latin typeface="Calibri Light" panose="020F0302020204030204" pitchFamily="34" charset="0"/>
                <a:cs typeface="Calibri Light" panose="020F0302020204030204" pitchFamily="34" charset="0"/>
              </a:rPr>
              <a:t>for</a:t>
            </a:r>
            <a:r>
              <a:rPr sz="2300" spc="-1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a</a:t>
            </a:r>
            <a:r>
              <a:rPr sz="2300" spc="-15"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maximum</a:t>
            </a:r>
            <a:r>
              <a:rPr sz="2300" spc="-40" dirty="0">
                <a:latin typeface="Calibri Light" panose="020F0302020204030204" pitchFamily="34" charset="0"/>
                <a:cs typeface="Calibri Light" panose="020F0302020204030204" pitchFamily="34" charset="0"/>
              </a:rPr>
              <a:t> </a:t>
            </a:r>
            <a:r>
              <a:rPr sz="2300" dirty="0">
                <a:latin typeface="Calibri Light" panose="020F0302020204030204" pitchFamily="34" charset="0"/>
                <a:cs typeface="Calibri Light" panose="020F0302020204030204" pitchFamily="34" charset="0"/>
              </a:rPr>
              <a:t>of</a:t>
            </a:r>
            <a:r>
              <a:rPr sz="2300" spc="-5" dirty="0">
                <a:latin typeface="Calibri Light" panose="020F0302020204030204" pitchFamily="34" charset="0"/>
                <a:cs typeface="Calibri Light" panose="020F0302020204030204" pitchFamily="34" charset="0"/>
              </a:rPr>
              <a:t> </a:t>
            </a:r>
            <a:r>
              <a:rPr sz="2300" spc="-5" dirty="0" smtClean="0">
                <a:latin typeface="Calibri Light" panose="020F0302020204030204" pitchFamily="34" charset="0"/>
                <a:cs typeface="Calibri Light" panose="020F0302020204030204" pitchFamily="34" charset="0"/>
              </a:rPr>
              <a:t>$</a:t>
            </a:r>
            <a:r>
              <a:rPr lang="en-US" sz="2300" spc="-5" dirty="0" smtClean="0">
                <a:latin typeface="Calibri Light" panose="020F0302020204030204" pitchFamily="34" charset="0"/>
                <a:cs typeface="Calibri Light" panose="020F0302020204030204" pitchFamily="34" charset="0"/>
              </a:rPr>
              <a:t>450,000</a:t>
            </a:r>
            <a:r>
              <a:rPr sz="2300" spc="-5" dirty="0" smtClean="0">
                <a:latin typeface="Calibri Light" panose="020F0302020204030204" pitchFamily="34" charset="0"/>
                <a:cs typeface="Calibri Light" panose="020F0302020204030204" pitchFamily="34" charset="0"/>
              </a:rPr>
              <a:t>.</a:t>
            </a:r>
            <a:endParaRPr sz="2300" dirty="0">
              <a:latin typeface="Calibri Light" panose="020F0302020204030204" pitchFamily="34" charset="0"/>
              <a:cs typeface="Calibri Light" panose="020F0302020204030204" pitchFamily="34"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2400772569"/>
              </p:ext>
            </p:extLst>
          </p:nvPr>
        </p:nvGraphicFramePr>
        <p:xfrm>
          <a:off x="914400" y="1524001"/>
          <a:ext cx="7467600" cy="2727692"/>
        </p:xfrm>
        <a:graphic>
          <a:graphicData uri="http://schemas.openxmlformats.org/drawingml/2006/table">
            <a:tbl>
              <a:tblPr firstRow="1" bandRow="1">
                <a:tableStyleId>{2D5ABB26-0587-4C30-8999-92F81FD0307C}</a:tableStyleId>
              </a:tblPr>
              <a:tblGrid>
                <a:gridCol w="5492750">
                  <a:extLst>
                    <a:ext uri="{9D8B030D-6E8A-4147-A177-3AD203B41FA5}">
                      <a16:colId xmlns:a16="http://schemas.microsoft.com/office/drawing/2014/main" val="20000"/>
                    </a:ext>
                  </a:extLst>
                </a:gridCol>
                <a:gridCol w="1974850">
                  <a:extLst>
                    <a:ext uri="{9D8B030D-6E8A-4147-A177-3AD203B41FA5}">
                      <a16:colId xmlns:a16="http://schemas.microsoft.com/office/drawing/2014/main" val="20001"/>
                    </a:ext>
                  </a:extLst>
                </a:gridCol>
              </a:tblGrid>
              <a:tr h="457199">
                <a:tc>
                  <a:txBody>
                    <a:bodyPr/>
                    <a:lstStyle/>
                    <a:p>
                      <a:pPr marL="1068070">
                        <a:lnSpc>
                          <a:spcPts val="2295"/>
                        </a:lnSpc>
                      </a:pPr>
                      <a:r>
                        <a:rPr sz="2000" b="1" dirty="0">
                          <a:latin typeface="Arial"/>
                          <a:cs typeface="Arial"/>
                        </a:rPr>
                        <a:t>Grant</a:t>
                      </a:r>
                      <a:r>
                        <a:rPr sz="2000" b="1" spc="-55" dirty="0">
                          <a:latin typeface="Arial"/>
                          <a:cs typeface="Arial"/>
                        </a:rPr>
                        <a:t> </a:t>
                      </a:r>
                      <a:r>
                        <a:rPr sz="2000" b="1" dirty="0">
                          <a:latin typeface="Arial"/>
                          <a:cs typeface="Arial"/>
                        </a:rPr>
                        <a:t>Program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973138" indent="-914400" algn="ctr">
                        <a:lnSpc>
                          <a:spcPts val="2295"/>
                        </a:lnSpc>
                      </a:pPr>
                      <a:r>
                        <a:rPr sz="2000" b="1" spc="-5" dirty="0">
                          <a:latin typeface="Arial"/>
                          <a:cs typeface="Arial"/>
                        </a:rPr>
                        <a:t>Maximum</a:t>
                      </a:r>
                      <a:endParaRPr sz="2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0"/>
                  </a:ext>
                </a:extLst>
              </a:tr>
              <a:tr h="633357">
                <a:tc>
                  <a:txBody>
                    <a:bodyPr/>
                    <a:lstStyle/>
                    <a:p>
                      <a:pPr marL="67945">
                        <a:lnSpc>
                          <a:spcPts val="2295"/>
                        </a:lnSpc>
                      </a:pPr>
                      <a:r>
                        <a:rPr sz="2000" spc="-10" dirty="0">
                          <a:latin typeface="Arial"/>
                          <a:cs typeface="Arial"/>
                        </a:rPr>
                        <a:t>Traditional</a:t>
                      </a:r>
                      <a:r>
                        <a:rPr sz="2000" spc="-35" dirty="0">
                          <a:latin typeface="Arial"/>
                          <a:cs typeface="Arial"/>
                        </a:rPr>
                        <a:t> </a:t>
                      </a:r>
                      <a:r>
                        <a:rPr sz="2000" dirty="0">
                          <a:latin typeface="Arial"/>
                          <a:cs typeface="Arial"/>
                        </a:rPr>
                        <a:t>Cost</a:t>
                      </a:r>
                      <a:r>
                        <a:rPr sz="2000" spc="-45" dirty="0">
                          <a:latin typeface="Arial"/>
                          <a:cs typeface="Arial"/>
                        </a:rPr>
                        <a:t> </a:t>
                      </a:r>
                      <a:r>
                        <a:rPr sz="2000" dirty="0">
                          <a:latin typeface="Arial"/>
                          <a:cs typeface="Arial"/>
                        </a:rPr>
                        <a:t>Reimbursement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945" algn="ctr">
                        <a:lnSpc>
                          <a:spcPts val="2295"/>
                        </a:lnSpc>
                      </a:pPr>
                      <a:r>
                        <a:rPr lang="en-US" sz="2000" dirty="0">
                          <a:latin typeface="Arial"/>
                          <a:cs typeface="Arial"/>
                        </a:rPr>
                        <a:t>$</a:t>
                      </a:r>
                      <a:r>
                        <a:rPr lang="en-US" sz="2000" dirty="0" smtClean="0">
                          <a:latin typeface="Arial"/>
                          <a:cs typeface="Arial"/>
                        </a:rPr>
                        <a:t>25,000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1"/>
                  </a:ext>
                </a:extLst>
              </a:tr>
              <a:tr h="509663">
                <a:tc>
                  <a:txBody>
                    <a:bodyPr/>
                    <a:lstStyle/>
                    <a:p>
                      <a:pPr marL="67945">
                        <a:lnSpc>
                          <a:spcPts val="2320"/>
                        </a:lnSpc>
                      </a:pPr>
                      <a:r>
                        <a:rPr sz="2000" dirty="0">
                          <a:latin typeface="Arial"/>
                          <a:cs typeface="Arial"/>
                        </a:rPr>
                        <a:t>Professional</a:t>
                      </a:r>
                      <a:r>
                        <a:rPr sz="2000" spc="-50" dirty="0">
                          <a:latin typeface="Arial"/>
                          <a:cs typeface="Arial"/>
                        </a:rPr>
                        <a:t> </a:t>
                      </a:r>
                      <a:r>
                        <a:rPr sz="2000" dirty="0">
                          <a:latin typeface="Arial"/>
                          <a:cs typeface="Arial"/>
                        </a:rPr>
                        <a:t>Corps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320"/>
                        </a:lnSpc>
                      </a:pPr>
                      <a:r>
                        <a:rPr sz="2000" dirty="0">
                          <a:latin typeface="Arial"/>
                          <a:cs typeface="Arial"/>
                        </a:rPr>
                        <a:t>Up</a:t>
                      </a:r>
                      <a:r>
                        <a:rPr sz="2000" spc="-35"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2"/>
                  </a:ext>
                </a:extLst>
              </a:tr>
              <a:tr h="494116">
                <a:tc>
                  <a:txBody>
                    <a:bodyPr/>
                    <a:lstStyle/>
                    <a:p>
                      <a:pPr marL="67310" marR="820419">
                        <a:lnSpc>
                          <a:spcPts val="2350"/>
                        </a:lnSpc>
                      </a:pPr>
                      <a:r>
                        <a:rPr sz="2000" dirty="0">
                          <a:latin typeface="Arial"/>
                          <a:cs typeface="Arial"/>
                        </a:rPr>
                        <a:t>Professional</a:t>
                      </a:r>
                      <a:r>
                        <a:rPr sz="2000" spc="-60" dirty="0">
                          <a:latin typeface="Arial"/>
                          <a:cs typeface="Arial"/>
                        </a:rPr>
                        <a:t> </a:t>
                      </a:r>
                      <a:r>
                        <a:rPr sz="2000" dirty="0">
                          <a:latin typeface="Arial"/>
                          <a:cs typeface="Arial"/>
                        </a:rPr>
                        <a:t>Corps</a:t>
                      </a:r>
                      <a:r>
                        <a:rPr sz="2000" spc="-65" dirty="0">
                          <a:latin typeface="Arial"/>
                          <a:cs typeface="Arial"/>
                        </a:rPr>
                        <a:t> </a:t>
                      </a:r>
                      <a:r>
                        <a:rPr sz="2000" spc="-5" dirty="0">
                          <a:latin typeface="Arial"/>
                          <a:cs typeface="Arial"/>
                        </a:rPr>
                        <a:t>Fixed </a:t>
                      </a:r>
                      <a:r>
                        <a:rPr sz="2000" spc="-540" dirty="0">
                          <a:latin typeface="Arial"/>
                          <a:cs typeface="Arial"/>
                        </a:rPr>
                        <a:t> </a:t>
                      </a:r>
                      <a:r>
                        <a:rPr sz="2000" dirty="0">
                          <a:latin typeface="Arial"/>
                          <a:cs typeface="Arial"/>
                        </a:rPr>
                        <a:t>Amount</a:t>
                      </a:r>
                      <a:r>
                        <a:rPr sz="2000" spc="-3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295"/>
                        </a:lnSpc>
                      </a:pPr>
                      <a:r>
                        <a:rPr sz="2000" dirty="0">
                          <a:latin typeface="Arial"/>
                          <a:cs typeface="Arial"/>
                        </a:rPr>
                        <a:t>Up</a:t>
                      </a:r>
                      <a:r>
                        <a:rPr sz="2000" spc="-30"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3"/>
                  </a:ext>
                </a:extLst>
              </a:tr>
              <a:tr h="633357">
                <a:tc>
                  <a:txBody>
                    <a:bodyPr/>
                    <a:lstStyle/>
                    <a:p>
                      <a:pPr marL="67310">
                        <a:lnSpc>
                          <a:spcPts val="2295"/>
                        </a:lnSpc>
                      </a:pPr>
                      <a:r>
                        <a:rPr sz="2000" dirty="0">
                          <a:latin typeface="Arial"/>
                          <a:cs typeface="Arial"/>
                        </a:rPr>
                        <a:t>Full</a:t>
                      </a:r>
                      <a:r>
                        <a:rPr sz="2000" spc="-5" dirty="0">
                          <a:latin typeface="Arial"/>
                          <a:cs typeface="Arial"/>
                        </a:rPr>
                        <a:t> </a:t>
                      </a:r>
                      <a:r>
                        <a:rPr sz="2000" spc="-10" dirty="0">
                          <a:latin typeface="Arial"/>
                          <a:cs typeface="Arial"/>
                        </a:rPr>
                        <a:t>Cost</a:t>
                      </a:r>
                      <a:r>
                        <a:rPr sz="2000" spc="-60" dirty="0">
                          <a:latin typeface="Arial"/>
                          <a:cs typeface="Arial"/>
                        </a:rPr>
                        <a:t> </a:t>
                      </a:r>
                      <a:r>
                        <a:rPr sz="2000" spc="-5" dirty="0">
                          <a:latin typeface="Arial"/>
                          <a:cs typeface="Arial"/>
                        </a:rPr>
                        <a:t>Fixed</a:t>
                      </a:r>
                      <a:r>
                        <a:rPr sz="2000" spc="-105" dirty="0">
                          <a:latin typeface="Arial"/>
                          <a:cs typeface="Arial"/>
                        </a:rPr>
                        <a:t> </a:t>
                      </a:r>
                      <a:r>
                        <a:rPr sz="2000" spc="-5" dirty="0">
                          <a:latin typeface="Arial"/>
                          <a:cs typeface="Arial"/>
                        </a:rPr>
                        <a:t>Amount</a:t>
                      </a:r>
                      <a:r>
                        <a:rPr sz="2000" spc="-1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tc>
                  <a:txBody>
                    <a:bodyPr/>
                    <a:lstStyle/>
                    <a:p>
                      <a:pPr marL="67310" algn="ctr">
                        <a:lnSpc>
                          <a:spcPts val="2295"/>
                        </a:lnSpc>
                      </a:pPr>
                      <a:r>
                        <a:rPr sz="2000" dirty="0">
                          <a:latin typeface="Arial"/>
                          <a:cs typeface="Arial"/>
                        </a:rPr>
                        <a:t>$</a:t>
                      </a:r>
                      <a:r>
                        <a:rPr lang="en-US" sz="2000" i="1" dirty="0" smtClean="0">
                          <a:latin typeface="Arial"/>
                          <a:cs typeface="Arial"/>
                        </a:rPr>
                        <a:t>25,000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127231"/>
              </p:ext>
            </p:extLst>
          </p:nvPr>
        </p:nvGraphicFramePr>
        <p:xfrm>
          <a:off x="228599" y="1143000"/>
          <a:ext cx="8610600" cy="5040201"/>
        </p:xfrm>
        <a:graphic>
          <a:graphicData uri="http://schemas.openxmlformats.org/drawingml/2006/table">
            <a:tbl>
              <a:tblPr/>
              <a:tblGrid>
                <a:gridCol w="2362201">
                  <a:extLst>
                    <a:ext uri="{9D8B030D-6E8A-4147-A177-3AD203B41FA5}">
                      <a16:colId xmlns:a16="http://schemas.microsoft.com/office/drawing/2014/main" val="2329699599"/>
                    </a:ext>
                  </a:extLst>
                </a:gridCol>
                <a:gridCol w="1371600">
                  <a:extLst>
                    <a:ext uri="{9D8B030D-6E8A-4147-A177-3AD203B41FA5}">
                      <a16:colId xmlns:a16="http://schemas.microsoft.com/office/drawing/2014/main" val="620010411"/>
                    </a:ext>
                  </a:extLst>
                </a:gridCol>
                <a:gridCol w="1384656">
                  <a:extLst>
                    <a:ext uri="{9D8B030D-6E8A-4147-A177-3AD203B41FA5}">
                      <a16:colId xmlns:a16="http://schemas.microsoft.com/office/drawing/2014/main" val="2095802416"/>
                    </a:ext>
                  </a:extLst>
                </a:gridCol>
                <a:gridCol w="1745525">
                  <a:extLst>
                    <a:ext uri="{9D8B030D-6E8A-4147-A177-3AD203B41FA5}">
                      <a16:colId xmlns:a16="http://schemas.microsoft.com/office/drawing/2014/main" val="805074529"/>
                    </a:ext>
                  </a:extLst>
                </a:gridCol>
                <a:gridCol w="1746618">
                  <a:extLst>
                    <a:ext uri="{9D8B030D-6E8A-4147-A177-3AD203B41FA5}">
                      <a16:colId xmlns:a16="http://schemas.microsoft.com/office/drawing/2014/main" val="2033225354"/>
                    </a:ext>
                  </a:extLst>
                </a:gridCol>
              </a:tblGrid>
              <a:tr h="1066800">
                <a:tc>
                  <a:txBody>
                    <a:bodyPr/>
                    <a:lstStyle/>
                    <a:p>
                      <a:pPr marL="0" marR="255270" algn="ctr">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Type of Member Position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76200" marR="0" algn="ctr">
                        <a:lnSpc>
                          <a:spcPct val="107000"/>
                        </a:lnSpc>
                        <a:spcBef>
                          <a:spcPts val="6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n.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o</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H</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ou</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rs</a:t>
                      </a:r>
                    </a:p>
                    <a:p>
                      <a:pPr marL="76200" marR="0" algn="ctr">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60680" marR="0" algn="ctr">
                        <a:lnSpc>
                          <a:spcPct val="107000"/>
                        </a:lnSpc>
                        <a:spcBef>
                          <a:spcPts val="60"/>
                        </a:spcBef>
                        <a:spcAft>
                          <a:spcPts val="0"/>
                        </a:spcAft>
                      </a:pP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S</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Y</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0185" marR="175895" algn="ctr">
                        <a:lnSpc>
                          <a:spcPct val="99000"/>
                        </a:lnSpc>
                        <a:spcBef>
                          <a:spcPts val="6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Min</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To</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al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7805" marR="182880" algn="ctr">
                        <a:lnSpc>
                          <a:spcPct val="99000"/>
                        </a:lnSpc>
                        <a:spcBef>
                          <a:spcPts val="6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ax.</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7805" marR="182880" algn="ctr">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38292446"/>
                  </a:ext>
                </a:extLst>
              </a:tr>
              <a:tr h="532892">
                <a:tc>
                  <a:txBody>
                    <a:bodyPr/>
                    <a:lstStyle/>
                    <a:p>
                      <a:pPr marL="68580" marR="0">
                        <a:lnSpc>
                          <a:spcPct val="99000"/>
                        </a:lnSpc>
                        <a:spcBef>
                          <a:spcPts val="60"/>
                        </a:spcBef>
                        <a:spcAft>
                          <a:spcPts val="0"/>
                        </a:spcAft>
                      </a:pPr>
                      <a:r>
                        <a:rPr lang="en-US" sz="2000" spc="-20" dirty="0" smtClean="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00</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$20,400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$40,800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298750"/>
                  </a:ext>
                </a:extLst>
              </a:tr>
              <a:tr h="533400">
                <a:tc>
                  <a:txBody>
                    <a:bodyPr/>
                    <a:lstStyle/>
                    <a:p>
                      <a:pPr marL="68580" marR="0">
                        <a:lnSpc>
                          <a:spcPct val="99000"/>
                        </a:lnSpc>
                        <a:spcBef>
                          <a:spcPts val="60"/>
                        </a:spcBef>
                        <a:spcAft>
                          <a:spcPts val="0"/>
                        </a:spcAft>
                      </a:pPr>
                      <a:r>
                        <a:rPr lang="en-US" sz="2000" spc="-20">
                          <a:solidFill>
                            <a:srgbClr val="000000"/>
                          </a:solidFill>
                          <a:effectLst/>
                          <a:latin typeface="Times New Roman" panose="02020603050405020304" pitchFamily="18" charset="0"/>
                          <a:ea typeface="ヒラギノ角ゴ Pro W3"/>
                          <a:cs typeface="Times New Roman" panose="02020603050405020304" pitchFamily="18" charset="0"/>
                        </a:rPr>
                        <a:t>Three Quarter-time</a:t>
                      </a:r>
                      <a:endParaRPr lang="en-US" sz="20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0.700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14,400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28,560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559350"/>
                  </a:ext>
                </a:extLst>
              </a:tr>
              <a:tr h="638167">
                <a:tc>
                  <a:txBody>
                    <a:bodyPr/>
                    <a:lstStyle/>
                    <a:p>
                      <a:pPr marL="68580" marR="0">
                        <a:lnSpc>
                          <a:spcPct val="98000"/>
                        </a:lnSpc>
                        <a:spcBef>
                          <a:spcPts val="60"/>
                        </a:spcBef>
                        <a:spcAft>
                          <a:spcPts val="0"/>
                        </a:spcAft>
                      </a:pP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Ha</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lf-ti</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9</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50</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10,800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$20,400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871885"/>
                  </a:ext>
                </a:extLst>
              </a:tr>
              <a:tr h="599729">
                <a:tc>
                  <a:txBody>
                    <a:bodyPr/>
                    <a:lstStyle/>
                    <a:p>
                      <a:pPr marL="68580" marR="0">
                        <a:lnSpc>
                          <a:spcPct val="98000"/>
                        </a:lnSpc>
                        <a:spcBef>
                          <a:spcPts val="7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e</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d</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ed</a:t>
                      </a: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HT</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7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6</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5</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38</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8,100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$15,504</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121159"/>
                  </a:ext>
                </a:extLst>
              </a:tr>
              <a:tr h="605625">
                <a:tc>
                  <a:txBody>
                    <a:bodyPr/>
                    <a:lstStyle/>
                    <a:p>
                      <a:pPr marL="68580" marR="0">
                        <a:lnSpc>
                          <a:spcPct val="99000"/>
                        </a:lnSpc>
                        <a:spcBef>
                          <a:spcPts val="60"/>
                        </a:spcBef>
                        <a:spcAft>
                          <a:spcPts val="0"/>
                        </a:spcAft>
                      </a:pP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Qu</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er-t</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4</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5</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26</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5</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5,400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$10,608</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610449"/>
                  </a:ext>
                </a:extLst>
              </a:tr>
              <a:tr h="518679">
                <a:tc>
                  <a:txBody>
                    <a:bodyPr/>
                    <a:lstStyle/>
                    <a:p>
                      <a:pPr marL="68580" marR="308610">
                        <a:lnSpc>
                          <a:spcPct val="99000"/>
                        </a:lnSpc>
                        <a:spcBef>
                          <a:spcPts val="60"/>
                        </a:spcBef>
                        <a:spcAft>
                          <a:spcPts val="0"/>
                        </a:spcAft>
                      </a:pP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ni</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um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2000" spc="-10" dirty="0" smtClean="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e</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3</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2000" spc="5" dirty="0" smtClean="0">
                          <a:solidFill>
                            <a:srgbClr val="000000"/>
                          </a:solidFill>
                          <a:effectLst/>
                          <a:latin typeface="Times New Roman" panose="02020603050405020304" pitchFamily="18" charset="0"/>
                          <a:ea typeface="ヒラギノ角ゴ Pro W3"/>
                          <a:cs typeface="Times New Roman" panose="02020603050405020304" pitchFamily="18" charset="0"/>
                        </a:rPr>
                        <a:t>21</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2</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3,600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8,568</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96940"/>
                  </a:ext>
                </a:extLst>
              </a:tr>
              <a:tr h="544909">
                <a:tc>
                  <a:txBody>
                    <a:bodyPr/>
                    <a:lstStyle/>
                    <a:p>
                      <a:pPr marL="68580" marR="308610">
                        <a:lnSpc>
                          <a:spcPct val="99000"/>
                        </a:lnSpc>
                        <a:spcBef>
                          <a:spcPts val="60"/>
                        </a:spcBef>
                        <a:spcAft>
                          <a:spcPts val="0"/>
                        </a:spcAft>
                      </a:pPr>
                      <a:r>
                        <a:rPr lang="en-US" sz="2000" spc="5" dirty="0">
                          <a:solidFill>
                            <a:srgbClr val="000000"/>
                          </a:solidFill>
                          <a:effectLst/>
                          <a:latin typeface="Times New Roman" panose="02020603050405020304" pitchFamily="18" charset="0"/>
                          <a:ea typeface="ヒラギノ角ゴ Pro W3"/>
                          <a:cs typeface="Times New Roman" panose="02020603050405020304" pitchFamily="18" charset="0"/>
                        </a:rPr>
                        <a:t>Abbreviated-time</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a:solidFill>
                            <a:srgbClr val="000000"/>
                          </a:solidFill>
                          <a:effectLst/>
                          <a:latin typeface="Times New Roman" panose="02020603050405020304" pitchFamily="18" charset="0"/>
                          <a:ea typeface="ヒラギノ角ゴ Pro W3"/>
                          <a:cs typeface="Times New Roman" panose="02020603050405020304" pitchFamily="18" charset="0"/>
                        </a:rPr>
                        <a:t>0.056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1,200</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20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2000" dirty="0" smtClean="0">
                          <a:solidFill>
                            <a:srgbClr val="000000"/>
                          </a:solidFill>
                          <a:effectLst/>
                          <a:latin typeface="Times New Roman" panose="02020603050405020304" pitchFamily="18" charset="0"/>
                          <a:ea typeface="ヒラギノ角ゴ Pro W3"/>
                          <a:cs typeface="Times New Roman" panose="02020603050405020304" pitchFamily="18" charset="0"/>
                        </a:rPr>
                        <a:t>2,448</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122222"/>
                  </a:ext>
                </a:extLst>
              </a:tr>
            </a:tbl>
          </a:graphicData>
        </a:graphic>
      </p:graphicFrame>
      <p:pic>
        <p:nvPicPr>
          <p:cNvPr id="3" name="Picture 2"/>
          <p:cNvPicPr>
            <a:picLocks noChangeAspect="1"/>
          </p:cNvPicPr>
          <p:nvPr/>
        </p:nvPicPr>
        <p:blipFill>
          <a:blip r:embed="rId2"/>
          <a:stretch>
            <a:fillRect/>
          </a:stretch>
        </p:blipFill>
        <p:spPr>
          <a:xfrm>
            <a:off x="77337" y="152400"/>
            <a:ext cx="8913124" cy="783771"/>
          </a:xfrm>
          <a:prstGeom prst="rect">
            <a:avLst/>
          </a:prstGeom>
        </p:spPr>
      </p:pic>
    </p:spTree>
    <p:extLst>
      <p:ext uri="{BB962C8B-B14F-4D97-AF65-F5344CB8AC3E}">
        <p14:creationId xmlns:p14="http://schemas.microsoft.com/office/powerpoint/2010/main" val="4132156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78279" y="3680459"/>
            <a:ext cx="1341119" cy="597407"/>
          </a:xfrm>
          <a:prstGeom prst="rect">
            <a:avLst/>
          </a:prstGeom>
        </p:spPr>
      </p:pic>
      <p:pic>
        <p:nvPicPr>
          <p:cNvPr id="3" name="object 3"/>
          <p:cNvPicPr/>
          <p:nvPr/>
        </p:nvPicPr>
        <p:blipFill>
          <a:blip r:embed="rId4" cstate="print"/>
          <a:stretch>
            <a:fillRect/>
          </a:stretch>
        </p:blipFill>
        <p:spPr>
          <a:xfrm>
            <a:off x="1734311" y="4064507"/>
            <a:ext cx="765047" cy="597407"/>
          </a:xfrm>
          <a:prstGeom prst="rect">
            <a:avLst/>
          </a:prstGeom>
        </p:spPr>
      </p:pic>
      <p:grpSp>
        <p:nvGrpSpPr>
          <p:cNvPr id="4" name="object 4"/>
          <p:cNvGrpSpPr/>
          <p:nvPr/>
        </p:nvGrpSpPr>
        <p:grpSpPr>
          <a:xfrm>
            <a:off x="2999231" y="3680459"/>
            <a:ext cx="5928360" cy="597535"/>
            <a:chOff x="2999231" y="3680459"/>
            <a:chExt cx="5928360" cy="597535"/>
          </a:xfrm>
        </p:grpSpPr>
        <p:pic>
          <p:nvPicPr>
            <p:cNvPr id="5" name="object 5"/>
            <p:cNvPicPr/>
            <p:nvPr/>
          </p:nvPicPr>
          <p:blipFill>
            <a:blip r:embed="rId5" cstate="print"/>
            <a:stretch>
              <a:fillRect/>
            </a:stretch>
          </p:blipFill>
          <p:spPr>
            <a:xfrm>
              <a:off x="2999231" y="3680459"/>
              <a:ext cx="890015" cy="597407"/>
            </a:xfrm>
            <a:prstGeom prst="rect">
              <a:avLst/>
            </a:prstGeom>
          </p:spPr>
        </p:pic>
        <p:pic>
          <p:nvPicPr>
            <p:cNvPr id="6" name="object 6"/>
            <p:cNvPicPr/>
            <p:nvPr/>
          </p:nvPicPr>
          <p:blipFill>
            <a:blip r:embed="rId6" cstate="print"/>
            <a:stretch>
              <a:fillRect/>
            </a:stretch>
          </p:blipFill>
          <p:spPr>
            <a:xfrm>
              <a:off x="3851147" y="3680459"/>
              <a:ext cx="890015" cy="597407"/>
            </a:xfrm>
            <a:prstGeom prst="rect">
              <a:avLst/>
            </a:prstGeom>
          </p:spPr>
        </p:pic>
        <p:pic>
          <p:nvPicPr>
            <p:cNvPr id="7" name="object 7"/>
            <p:cNvPicPr/>
            <p:nvPr/>
          </p:nvPicPr>
          <p:blipFill>
            <a:blip r:embed="rId7" cstate="print"/>
            <a:stretch>
              <a:fillRect/>
            </a:stretch>
          </p:blipFill>
          <p:spPr>
            <a:xfrm>
              <a:off x="4668011" y="3680459"/>
              <a:ext cx="890015" cy="597407"/>
            </a:xfrm>
            <a:prstGeom prst="rect">
              <a:avLst/>
            </a:prstGeom>
          </p:spPr>
        </p:pic>
        <p:pic>
          <p:nvPicPr>
            <p:cNvPr id="8" name="object 8"/>
            <p:cNvPicPr/>
            <p:nvPr/>
          </p:nvPicPr>
          <p:blipFill>
            <a:blip r:embed="rId8" cstate="print"/>
            <a:stretch>
              <a:fillRect/>
            </a:stretch>
          </p:blipFill>
          <p:spPr>
            <a:xfrm>
              <a:off x="5484876" y="3680459"/>
              <a:ext cx="890003" cy="597407"/>
            </a:xfrm>
            <a:prstGeom prst="rect">
              <a:avLst/>
            </a:prstGeom>
          </p:spPr>
        </p:pic>
        <p:pic>
          <p:nvPicPr>
            <p:cNvPr id="9" name="object 9"/>
            <p:cNvPicPr/>
            <p:nvPr/>
          </p:nvPicPr>
          <p:blipFill>
            <a:blip r:embed="rId9" cstate="print"/>
            <a:stretch>
              <a:fillRect/>
            </a:stretch>
          </p:blipFill>
          <p:spPr>
            <a:xfrm>
              <a:off x="6301739" y="3680459"/>
              <a:ext cx="890015" cy="597407"/>
            </a:xfrm>
            <a:prstGeom prst="rect">
              <a:avLst/>
            </a:prstGeom>
          </p:spPr>
        </p:pic>
        <p:pic>
          <p:nvPicPr>
            <p:cNvPr id="10" name="object 10"/>
            <p:cNvPicPr/>
            <p:nvPr/>
          </p:nvPicPr>
          <p:blipFill>
            <a:blip r:embed="rId10" cstate="print"/>
            <a:stretch>
              <a:fillRect/>
            </a:stretch>
          </p:blipFill>
          <p:spPr>
            <a:xfrm>
              <a:off x="7120127" y="3680459"/>
              <a:ext cx="890015" cy="597407"/>
            </a:xfrm>
            <a:prstGeom prst="rect">
              <a:avLst/>
            </a:prstGeom>
          </p:spPr>
        </p:pic>
        <p:pic>
          <p:nvPicPr>
            <p:cNvPr id="11" name="object 11"/>
            <p:cNvPicPr/>
            <p:nvPr/>
          </p:nvPicPr>
          <p:blipFill>
            <a:blip r:embed="rId11" cstate="print"/>
            <a:stretch>
              <a:fillRect/>
            </a:stretch>
          </p:blipFill>
          <p:spPr>
            <a:xfrm>
              <a:off x="7970519" y="3680459"/>
              <a:ext cx="957071" cy="597407"/>
            </a:xfrm>
            <a:prstGeom prst="rect">
              <a:avLst/>
            </a:prstGeom>
          </p:spPr>
        </p:pic>
      </p:grpSp>
      <p:pic>
        <p:nvPicPr>
          <p:cNvPr id="12" name="object 12"/>
          <p:cNvPicPr/>
          <p:nvPr/>
        </p:nvPicPr>
        <p:blipFill>
          <a:blip r:embed="rId12" cstate="print"/>
          <a:stretch>
            <a:fillRect/>
          </a:stretch>
        </p:blipFill>
        <p:spPr>
          <a:xfrm>
            <a:off x="1691639" y="5081015"/>
            <a:ext cx="847343" cy="595883"/>
          </a:xfrm>
          <a:prstGeom prst="rect">
            <a:avLst/>
          </a:prstGeom>
        </p:spPr>
      </p:pic>
      <p:grpSp>
        <p:nvGrpSpPr>
          <p:cNvPr id="13" name="object 13"/>
          <p:cNvGrpSpPr/>
          <p:nvPr/>
        </p:nvGrpSpPr>
        <p:grpSpPr>
          <a:xfrm>
            <a:off x="2891028" y="5081015"/>
            <a:ext cx="5820410" cy="596265"/>
            <a:chOff x="2891028" y="5081015"/>
            <a:chExt cx="5820410" cy="596265"/>
          </a:xfrm>
        </p:grpSpPr>
        <p:pic>
          <p:nvPicPr>
            <p:cNvPr id="14" name="object 14"/>
            <p:cNvPicPr/>
            <p:nvPr/>
          </p:nvPicPr>
          <p:blipFill>
            <a:blip r:embed="rId13" cstate="print"/>
            <a:stretch>
              <a:fillRect/>
            </a:stretch>
          </p:blipFill>
          <p:spPr>
            <a:xfrm>
              <a:off x="2891028" y="5081015"/>
              <a:ext cx="847343" cy="595883"/>
            </a:xfrm>
            <a:prstGeom prst="rect">
              <a:avLst/>
            </a:prstGeom>
          </p:spPr>
        </p:pic>
        <p:pic>
          <p:nvPicPr>
            <p:cNvPr id="15" name="object 15"/>
            <p:cNvPicPr/>
            <p:nvPr/>
          </p:nvPicPr>
          <p:blipFill>
            <a:blip r:embed="rId14" cstate="print"/>
            <a:stretch>
              <a:fillRect/>
            </a:stretch>
          </p:blipFill>
          <p:spPr>
            <a:xfrm>
              <a:off x="3776472" y="5081015"/>
              <a:ext cx="847343" cy="595883"/>
            </a:xfrm>
            <a:prstGeom prst="rect">
              <a:avLst/>
            </a:prstGeom>
          </p:spPr>
        </p:pic>
        <p:pic>
          <p:nvPicPr>
            <p:cNvPr id="16" name="object 16"/>
            <p:cNvPicPr/>
            <p:nvPr/>
          </p:nvPicPr>
          <p:blipFill>
            <a:blip r:embed="rId15" cstate="print"/>
            <a:stretch>
              <a:fillRect/>
            </a:stretch>
          </p:blipFill>
          <p:spPr>
            <a:xfrm>
              <a:off x="4594860" y="5081015"/>
              <a:ext cx="847343" cy="595883"/>
            </a:xfrm>
            <a:prstGeom prst="rect">
              <a:avLst/>
            </a:prstGeom>
          </p:spPr>
        </p:pic>
        <p:pic>
          <p:nvPicPr>
            <p:cNvPr id="17" name="object 17"/>
            <p:cNvPicPr/>
            <p:nvPr/>
          </p:nvPicPr>
          <p:blipFill>
            <a:blip r:embed="rId16" cstate="print"/>
            <a:stretch>
              <a:fillRect/>
            </a:stretch>
          </p:blipFill>
          <p:spPr>
            <a:xfrm>
              <a:off x="5411724" y="5081015"/>
              <a:ext cx="847343" cy="595883"/>
            </a:xfrm>
            <a:prstGeom prst="rect">
              <a:avLst/>
            </a:prstGeom>
          </p:spPr>
        </p:pic>
        <p:pic>
          <p:nvPicPr>
            <p:cNvPr id="18" name="object 18"/>
            <p:cNvPicPr/>
            <p:nvPr/>
          </p:nvPicPr>
          <p:blipFill>
            <a:blip r:embed="rId17" cstate="print"/>
            <a:stretch>
              <a:fillRect/>
            </a:stretch>
          </p:blipFill>
          <p:spPr>
            <a:xfrm>
              <a:off x="6228588" y="5081015"/>
              <a:ext cx="847343" cy="595883"/>
            </a:xfrm>
            <a:prstGeom prst="rect">
              <a:avLst/>
            </a:prstGeom>
          </p:spPr>
        </p:pic>
        <p:pic>
          <p:nvPicPr>
            <p:cNvPr id="19" name="object 19"/>
            <p:cNvPicPr/>
            <p:nvPr/>
          </p:nvPicPr>
          <p:blipFill>
            <a:blip r:embed="rId18" cstate="print"/>
            <a:stretch>
              <a:fillRect/>
            </a:stretch>
          </p:blipFill>
          <p:spPr>
            <a:xfrm>
              <a:off x="7046976" y="5081015"/>
              <a:ext cx="847343" cy="595883"/>
            </a:xfrm>
            <a:prstGeom prst="rect">
              <a:avLst/>
            </a:prstGeom>
          </p:spPr>
        </p:pic>
        <p:pic>
          <p:nvPicPr>
            <p:cNvPr id="20" name="object 20"/>
            <p:cNvPicPr/>
            <p:nvPr/>
          </p:nvPicPr>
          <p:blipFill>
            <a:blip r:embed="rId19" cstate="print"/>
            <a:stretch>
              <a:fillRect/>
            </a:stretch>
          </p:blipFill>
          <p:spPr>
            <a:xfrm>
              <a:off x="7863840" y="5081015"/>
              <a:ext cx="847343" cy="595883"/>
            </a:xfrm>
            <a:prstGeom prst="rect">
              <a:avLst/>
            </a:prstGeom>
          </p:spPr>
        </p:pic>
      </p:grpSp>
      <p:sp>
        <p:nvSpPr>
          <p:cNvPr id="22" name="object 22"/>
          <p:cNvSpPr txBox="1">
            <a:spLocks noGrp="1"/>
          </p:cNvSpPr>
          <p:nvPr>
            <p:ph type="title"/>
          </p:nvPr>
        </p:nvSpPr>
        <p:spPr>
          <a:xfrm>
            <a:off x="381000" y="84249"/>
            <a:ext cx="8524551" cy="2043508"/>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2B8DAF"/>
                </a:solidFill>
              </a:rPr>
              <a:t>Important</a:t>
            </a:r>
            <a:r>
              <a:rPr spc="-20" dirty="0">
                <a:solidFill>
                  <a:srgbClr val="2B8DAF"/>
                </a:solidFill>
              </a:rPr>
              <a:t> </a:t>
            </a:r>
            <a:r>
              <a:rPr spc="-5" dirty="0">
                <a:solidFill>
                  <a:srgbClr val="2B8DAF"/>
                </a:solidFill>
              </a:rPr>
              <a:t>to</a:t>
            </a:r>
            <a:r>
              <a:rPr spc="-30" dirty="0">
                <a:solidFill>
                  <a:srgbClr val="2B8DAF"/>
                </a:solidFill>
              </a:rPr>
              <a:t> </a:t>
            </a:r>
            <a:r>
              <a:rPr spc="-5" dirty="0">
                <a:solidFill>
                  <a:srgbClr val="2B8DAF"/>
                </a:solidFill>
              </a:rPr>
              <a:t>your</a:t>
            </a:r>
            <a:r>
              <a:rPr spc="-25" dirty="0">
                <a:solidFill>
                  <a:srgbClr val="2B8DAF"/>
                </a:solidFill>
              </a:rPr>
              <a:t> </a:t>
            </a:r>
            <a:r>
              <a:rPr spc="-5" dirty="0">
                <a:solidFill>
                  <a:srgbClr val="2B8DAF"/>
                </a:solidFill>
              </a:rPr>
              <a:t>Budget </a:t>
            </a:r>
            <a:r>
              <a:rPr lang="en-US" spc="-5" dirty="0">
                <a:solidFill>
                  <a:srgbClr val="2B8DAF"/>
                </a:solidFill>
              </a:rPr>
              <a:t/>
            </a:r>
            <a:br>
              <a:rPr lang="en-US" spc="-5" dirty="0">
                <a:solidFill>
                  <a:srgbClr val="2B8DAF"/>
                </a:solidFill>
              </a:rPr>
            </a:br>
            <a:r>
              <a:rPr spc="-785" dirty="0">
                <a:solidFill>
                  <a:srgbClr val="2B8DAF"/>
                </a:solidFill>
              </a:rPr>
              <a:t> </a:t>
            </a:r>
            <a:r>
              <a:rPr sz="3600" spc="-5" dirty="0">
                <a:solidFill>
                  <a:srgbClr val="000000"/>
                </a:solidFill>
              </a:rPr>
              <a:t>Match </a:t>
            </a:r>
            <a:r>
              <a:rPr sz="3600" spc="-10" dirty="0">
                <a:solidFill>
                  <a:srgbClr val="000000"/>
                </a:solidFill>
              </a:rPr>
              <a:t>Requirements </a:t>
            </a:r>
            <a:r>
              <a:rPr sz="3600" spc="-5" dirty="0">
                <a:solidFill>
                  <a:srgbClr val="000000"/>
                </a:solidFill>
              </a:rPr>
              <a:t> Minimum</a:t>
            </a:r>
            <a:r>
              <a:rPr sz="3600" spc="-160" dirty="0">
                <a:solidFill>
                  <a:srgbClr val="000000"/>
                </a:solidFill>
              </a:rPr>
              <a:t> </a:t>
            </a:r>
            <a:r>
              <a:rPr sz="3600" spc="-5" dirty="0">
                <a:solidFill>
                  <a:srgbClr val="000000"/>
                </a:solidFill>
              </a:rPr>
              <a:t>Overall</a:t>
            </a:r>
            <a:r>
              <a:rPr sz="3600" spc="-105" dirty="0">
                <a:solidFill>
                  <a:srgbClr val="000000"/>
                </a:solidFill>
              </a:rPr>
              <a:t> </a:t>
            </a:r>
            <a:r>
              <a:rPr sz="3600" spc="-5" dirty="0">
                <a:solidFill>
                  <a:srgbClr val="000000"/>
                </a:solidFill>
              </a:rPr>
              <a:t>Share</a:t>
            </a:r>
            <a:r>
              <a:rPr lang="en-US" sz="3600" spc="-5" dirty="0">
                <a:solidFill>
                  <a:srgbClr val="000000"/>
                </a:solidFill>
              </a:rPr>
              <a:t/>
            </a:r>
            <a:br>
              <a:rPr lang="en-US" sz="3600" spc="-5" dirty="0">
                <a:solidFill>
                  <a:srgbClr val="000000"/>
                </a:solidFill>
              </a:rPr>
            </a:br>
            <a:endParaRPr sz="3600" spc="-5" dirty="0">
              <a:solidFill>
                <a:srgbClr val="000000"/>
              </a:solidFill>
            </a:endParaRPr>
          </a:p>
        </p:txBody>
      </p:sp>
      <p:sp>
        <p:nvSpPr>
          <p:cNvPr id="23" name="object 23"/>
          <p:cNvSpPr txBox="1"/>
          <p:nvPr/>
        </p:nvSpPr>
        <p:spPr>
          <a:xfrm>
            <a:off x="423800" y="1734535"/>
            <a:ext cx="8342120" cy="1613262"/>
          </a:xfrm>
          <a:prstGeom prst="rect">
            <a:avLst/>
          </a:prstGeom>
        </p:spPr>
        <p:txBody>
          <a:bodyPr vert="horz" wrap="square" lIns="0" tIns="12700" rIns="0" bIns="0" rtlCol="0">
            <a:spAutoFit/>
          </a:bodyPr>
          <a:lstStyle/>
          <a:p>
            <a:pPr marL="12700" marR="5080" algn="just">
              <a:lnSpc>
                <a:spcPct val="100000"/>
              </a:lnSpc>
              <a:spcBef>
                <a:spcPts val="100"/>
              </a:spcBef>
            </a:pPr>
            <a:r>
              <a:rPr sz="2600" spc="-5" dirty="0">
                <a:latin typeface="Calibri Light" panose="020F0302020204030204" pitchFamily="34" charset="0"/>
                <a:cs typeface="Calibri Light" panose="020F0302020204030204" pitchFamily="34" charset="0"/>
              </a:rPr>
              <a:t>Single overall minimum match </a:t>
            </a:r>
            <a:r>
              <a:rPr sz="2600" dirty="0">
                <a:latin typeface="Calibri Light" panose="020F0302020204030204" pitchFamily="34" charset="0"/>
                <a:cs typeface="Calibri Light" panose="020F0302020204030204" pitchFamily="34" charset="0"/>
              </a:rPr>
              <a:t>of </a:t>
            </a:r>
            <a:r>
              <a:rPr sz="2600" spc="-5" dirty="0">
                <a:latin typeface="Calibri Light" panose="020F0302020204030204" pitchFamily="34" charset="0"/>
                <a:cs typeface="Calibri Light" panose="020F0302020204030204" pitchFamily="34" charset="0"/>
              </a:rPr>
              <a:t>24% </a:t>
            </a:r>
            <a:r>
              <a:rPr sz="2600" dirty="0">
                <a:latin typeface="Calibri Light" panose="020F0302020204030204" pitchFamily="34" charset="0"/>
                <a:cs typeface="Calibri Light" panose="020F0302020204030204" pitchFamily="34" charset="0"/>
              </a:rPr>
              <a:t>for </a:t>
            </a:r>
            <a:r>
              <a:rPr sz="2600" spc="-10" dirty="0">
                <a:latin typeface="Calibri Light" panose="020F0302020204030204" pitchFamily="34" charset="0"/>
                <a:cs typeface="Calibri Light" panose="020F0302020204030204" pitchFamily="34" charset="0"/>
              </a:rPr>
              <a:t>the </a:t>
            </a:r>
            <a:r>
              <a:rPr sz="2600" dirty="0">
                <a:latin typeface="Calibri Light" panose="020F0302020204030204" pitchFamily="34" charset="0"/>
                <a:cs typeface="Calibri Light" panose="020F0302020204030204" pitchFamily="34" charset="0"/>
              </a:rPr>
              <a:t>first </a:t>
            </a:r>
            <a:r>
              <a:rPr sz="2600" spc="-5" dirty="0">
                <a:latin typeface="Calibri Light" panose="020F0302020204030204" pitchFamily="34" charset="0"/>
                <a:cs typeface="Calibri Light" panose="020F0302020204030204" pitchFamily="34" charset="0"/>
              </a:rPr>
              <a:t>three-year </a:t>
            </a:r>
            <a:r>
              <a:rPr sz="2600" spc="-470" dirty="0">
                <a:latin typeface="Calibri Light" panose="020F0302020204030204" pitchFamily="34" charset="0"/>
                <a:cs typeface="Calibri Light" panose="020F0302020204030204" pitchFamily="34" charset="0"/>
              </a:rPr>
              <a:t> </a:t>
            </a:r>
            <a:r>
              <a:rPr sz="2600" spc="-5" dirty="0">
                <a:latin typeface="Calibri Light" panose="020F0302020204030204" pitchFamily="34" charset="0"/>
                <a:cs typeface="Calibri Light" panose="020F0302020204030204" pitchFamily="34" charset="0"/>
              </a:rPr>
              <a:t>cycle, match gradually increases every three </a:t>
            </a:r>
            <a:r>
              <a:rPr sz="2600" dirty="0">
                <a:latin typeface="Calibri Light" panose="020F0302020204030204" pitchFamily="34" charset="0"/>
                <a:cs typeface="Calibri Light" panose="020F0302020204030204" pitchFamily="34" charset="0"/>
              </a:rPr>
              <a:t>years </a:t>
            </a:r>
            <a:r>
              <a:rPr sz="2600" spc="-5" dirty="0">
                <a:latin typeface="Calibri Light" panose="020F0302020204030204" pitchFamily="34" charset="0"/>
                <a:cs typeface="Calibri Light" panose="020F0302020204030204" pitchFamily="34" charset="0"/>
              </a:rPr>
              <a:t>to </a:t>
            </a:r>
            <a:r>
              <a:rPr lang="en-US" sz="2600" spc="-20" dirty="0">
                <a:latin typeface="Calibri Light" panose="020F0302020204030204" pitchFamily="34" charset="0"/>
                <a:cs typeface="Calibri Light" panose="020F0302020204030204" pitchFamily="34" charset="0"/>
              </a:rPr>
              <a:t>3</a:t>
            </a:r>
            <a:r>
              <a:rPr sz="2600" spc="-20" dirty="0" smtClean="0">
                <a:latin typeface="Calibri Light" panose="020F0302020204030204" pitchFamily="34" charset="0"/>
                <a:cs typeface="Calibri Light" panose="020F0302020204030204" pitchFamily="34" charset="0"/>
              </a:rPr>
              <a:t>0</a:t>
            </a:r>
            <a:r>
              <a:rPr sz="2600" spc="-20" dirty="0">
                <a:latin typeface="Calibri Light" panose="020F0302020204030204" pitchFamily="34" charset="0"/>
                <a:cs typeface="Calibri Light" panose="020F0302020204030204" pitchFamily="34" charset="0"/>
              </a:rPr>
              <a:t>% </a:t>
            </a:r>
            <a:r>
              <a:rPr sz="2600" spc="-5" dirty="0">
                <a:latin typeface="Calibri Light" panose="020F0302020204030204" pitchFamily="34" charset="0"/>
                <a:cs typeface="Calibri Light" panose="020F0302020204030204" pitchFamily="34" charset="0"/>
              </a:rPr>
              <a:t>by </a:t>
            </a:r>
            <a:r>
              <a:rPr sz="2600" dirty="0">
                <a:latin typeface="Calibri Light" panose="020F0302020204030204" pitchFamily="34" charset="0"/>
                <a:cs typeface="Calibri Light" panose="020F0302020204030204" pitchFamily="34" charset="0"/>
              </a:rPr>
              <a:t> year</a:t>
            </a:r>
            <a:r>
              <a:rPr sz="2600" spc="-20" dirty="0">
                <a:latin typeface="Calibri Light" panose="020F0302020204030204" pitchFamily="34" charset="0"/>
                <a:cs typeface="Calibri Light" panose="020F0302020204030204" pitchFamily="34" charset="0"/>
              </a:rPr>
              <a:t> </a:t>
            </a:r>
            <a:r>
              <a:rPr sz="2600" spc="-10" dirty="0" smtClean="0">
                <a:latin typeface="Calibri Light" panose="020F0302020204030204" pitchFamily="34" charset="0"/>
                <a:cs typeface="Calibri Light" panose="020F0302020204030204" pitchFamily="34" charset="0"/>
              </a:rPr>
              <a:t>ten.</a:t>
            </a:r>
            <a:endParaRPr lang="en-US" sz="2600" spc="-10" dirty="0">
              <a:latin typeface="Calibri Light" panose="020F0302020204030204" pitchFamily="34" charset="0"/>
              <a:cs typeface="Calibri Light" panose="020F0302020204030204" pitchFamily="34" charset="0"/>
            </a:endParaRPr>
          </a:p>
          <a:p>
            <a:pPr marL="12700" marR="5080" algn="just">
              <a:lnSpc>
                <a:spcPct val="100000"/>
              </a:lnSpc>
              <a:spcBef>
                <a:spcPts val="100"/>
              </a:spcBef>
            </a:pPr>
            <a:r>
              <a:rPr lang="en-US" sz="2600" spc="-10" dirty="0" smtClean="0">
                <a:latin typeface="Calibri Light" panose="020F0302020204030204" pitchFamily="34" charset="0"/>
                <a:cs typeface="Calibri Light" panose="020F0302020204030204" pitchFamily="34" charset="0"/>
              </a:rPr>
              <a:t>Match </a:t>
            </a:r>
            <a:r>
              <a:rPr lang="en-US" sz="2600" spc="-10" dirty="0">
                <a:latin typeface="Calibri Light" panose="020F0302020204030204" pitchFamily="34" charset="0"/>
                <a:cs typeface="Calibri Light" panose="020F0302020204030204" pitchFamily="34" charset="0"/>
              </a:rPr>
              <a:t>may be cash or in-kind or a combination of both.</a:t>
            </a:r>
            <a:endParaRPr sz="2600" dirty="0">
              <a:latin typeface="Calibri Light" panose="020F0302020204030204" pitchFamily="34" charset="0"/>
              <a:cs typeface="Calibri Light" panose="020F030202020403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749135159"/>
              </p:ext>
            </p:extLst>
          </p:nvPr>
        </p:nvGraphicFramePr>
        <p:xfrm>
          <a:off x="143807" y="3429000"/>
          <a:ext cx="9000192" cy="3413760"/>
        </p:xfrm>
        <a:graphic>
          <a:graphicData uri="http://schemas.openxmlformats.org/drawingml/2006/table">
            <a:tbl>
              <a:tblPr firstRow="1" firstCol="1" bandRow="1">
                <a:tableStyleId>{5C22544A-7EE6-4342-B048-85BDC9FD1C3A}</a:tableStyleId>
              </a:tblPr>
              <a:tblGrid>
                <a:gridCol w="2446993">
                  <a:extLst>
                    <a:ext uri="{9D8B030D-6E8A-4147-A177-3AD203B41FA5}">
                      <a16:colId xmlns:a16="http://schemas.microsoft.com/office/drawing/2014/main" val="1722638406"/>
                    </a:ext>
                  </a:extLst>
                </a:gridCol>
                <a:gridCol w="1676400">
                  <a:extLst>
                    <a:ext uri="{9D8B030D-6E8A-4147-A177-3AD203B41FA5}">
                      <a16:colId xmlns:a16="http://schemas.microsoft.com/office/drawing/2014/main" val="309087555"/>
                    </a:ext>
                  </a:extLst>
                </a:gridCol>
                <a:gridCol w="1676400">
                  <a:extLst>
                    <a:ext uri="{9D8B030D-6E8A-4147-A177-3AD203B41FA5}">
                      <a16:colId xmlns:a16="http://schemas.microsoft.com/office/drawing/2014/main" val="359118128"/>
                    </a:ext>
                  </a:extLst>
                </a:gridCol>
                <a:gridCol w="1817541">
                  <a:extLst>
                    <a:ext uri="{9D8B030D-6E8A-4147-A177-3AD203B41FA5}">
                      <a16:colId xmlns:a16="http://schemas.microsoft.com/office/drawing/2014/main" val="3016510906"/>
                    </a:ext>
                  </a:extLst>
                </a:gridCol>
                <a:gridCol w="1382858">
                  <a:extLst>
                    <a:ext uri="{9D8B030D-6E8A-4147-A177-3AD203B41FA5}">
                      <a16:colId xmlns:a16="http://schemas.microsoft.com/office/drawing/2014/main" val="3062232451"/>
                    </a:ext>
                  </a:extLst>
                </a:gridCol>
              </a:tblGrid>
              <a:tr h="1706880">
                <a:tc>
                  <a:txBody>
                    <a:bodyPr/>
                    <a:lstStyle/>
                    <a:p>
                      <a:pPr marL="0" marR="0">
                        <a:spcBef>
                          <a:spcPts val="0"/>
                        </a:spcBef>
                        <a:spcAft>
                          <a:spcPts val="0"/>
                        </a:spcAft>
                      </a:pPr>
                      <a:r>
                        <a:rPr lang="en-US" sz="2800">
                          <a:effectLst/>
                        </a:rPr>
                        <a:t>AmeriCorps Funding Year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a:effectLst/>
                        </a:rPr>
                        <a:t>Years 1,2, and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a:effectLst/>
                        </a:rPr>
                        <a:t>Years 4,5, and 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Years 7,8, and 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Years 10 +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0164584"/>
                  </a:ext>
                </a:extLst>
              </a:tr>
              <a:tr h="1706880">
                <a:tc>
                  <a:txBody>
                    <a:bodyPr/>
                    <a:lstStyle/>
                    <a:p>
                      <a:pPr marL="0" marR="0">
                        <a:spcBef>
                          <a:spcPts val="0"/>
                        </a:spcBef>
                        <a:spcAft>
                          <a:spcPts val="0"/>
                        </a:spcAft>
                      </a:pPr>
                      <a:r>
                        <a:rPr lang="en-US" sz="2800" dirty="0">
                          <a:effectLst/>
                        </a:rPr>
                        <a:t>Grantee Share </a:t>
                      </a:r>
                      <a:r>
                        <a:rPr lang="en-US" sz="2800" dirty="0" smtClean="0">
                          <a:effectLst/>
                        </a:rPr>
                        <a:t>Requirements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24</a:t>
                      </a:r>
                      <a:r>
                        <a:rPr lang="en-US" sz="2800" dirty="0" smtClean="0">
                          <a:effectLst/>
                        </a:rPr>
                        <a:t>%</a:t>
                      </a: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26</a:t>
                      </a:r>
                      <a:r>
                        <a:rPr lang="en-US" sz="2800" dirty="0" smtClean="0">
                          <a:effectLst/>
                        </a:rPr>
                        <a:t>%</a:t>
                      </a: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28</a:t>
                      </a:r>
                      <a:r>
                        <a:rPr lang="en-US" sz="2800" dirty="0" smtClean="0">
                          <a:effectLst/>
                        </a:rPr>
                        <a:t>%</a:t>
                      </a: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800" dirty="0">
                          <a:effectLst/>
                        </a:rPr>
                        <a:t>30</a:t>
                      </a:r>
                      <a:r>
                        <a:rPr lang="en-US" sz="2800" dirty="0" smtClean="0">
                          <a:effectLst/>
                        </a:rPr>
                        <a:t>%</a:t>
                      </a: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85987590"/>
                  </a:ext>
                </a:extLst>
              </a:tr>
            </a:tbl>
          </a:graphicData>
        </a:graphic>
      </p:graphicFrame>
      <p:sp>
        <p:nvSpPr>
          <p:cNvPr id="26" name="Rectangle 1"/>
          <p:cNvSpPr>
            <a:spLocks noChangeArrowheads="1"/>
          </p:cNvSpPr>
          <p:nvPr/>
        </p:nvSpPr>
        <p:spPr bwMode="auto">
          <a:xfrm>
            <a:off x="143805" y="3839359"/>
            <a:ext cx="8085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43100" y="381000"/>
            <a:ext cx="5257800" cy="1122363"/>
          </a:xfrm>
          <a:prstGeom prst="rect">
            <a:avLst/>
          </a:prstGeom>
        </p:spPr>
        <p:txBody>
          <a:bodyPr vert="horz" wrap="square" lIns="0" tIns="12700" rIns="0" bIns="0" rtlCol="0">
            <a:spAutoFit/>
          </a:bodyPr>
          <a:lstStyle/>
          <a:p>
            <a:pPr marL="12700" marR="5080" indent="28575" algn="ctr">
              <a:lnSpc>
                <a:spcPct val="100000"/>
              </a:lnSpc>
              <a:spcBef>
                <a:spcPts val="100"/>
              </a:spcBef>
            </a:pPr>
            <a:r>
              <a:rPr sz="3600" spc="-5" dirty="0">
                <a:solidFill>
                  <a:srgbClr val="2B8DAF"/>
                </a:solidFill>
              </a:rPr>
              <a:t>Important to your Budget </a:t>
            </a:r>
            <a:r>
              <a:rPr sz="3600" spc="-710" dirty="0">
                <a:solidFill>
                  <a:srgbClr val="2B8DAF"/>
                </a:solidFill>
              </a:rPr>
              <a:t> </a:t>
            </a:r>
            <a:r>
              <a:rPr lang="en-US" sz="3600" spc="-710" dirty="0" smtClean="0">
                <a:solidFill>
                  <a:srgbClr val="2B8DAF"/>
                </a:solidFill>
              </a:rPr>
              <a:t/>
            </a:r>
            <a:br>
              <a:rPr lang="en-US" sz="3600" spc="-710" dirty="0" smtClean="0">
                <a:solidFill>
                  <a:srgbClr val="2B8DAF"/>
                </a:solidFill>
              </a:rPr>
            </a:br>
            <a:r>
              <a:rPr sz="3600" dirty="0" smtClean="0">
                <a:solidFill>
                  <a:srgbClr val="000000"/>
                </a:solidFill>
              </a:rPr>
              <a:t>B</a:t>
            </a:r>
            <a:r>
              <a:rPr sz="3600" spc="-5" dirty="0" smtClean="0">
                <a:solidFill>
                  <a:srgbClr val="000000"/>
                </a:solidFill>
              </a:rPr>
              <a:t>u</a:t>
            </a:r>
            <a:r>
              <a:rPr sz="3600" dirty="0" smtClean="0">
                <a:solidFill>
                  <a:srgbClr val="000000"/>
                </a:solidFill>
              </a:rPr>
              <a:t>d</a:t>
            </a:r>
            <a:r>
              <a:rPr sz="3600" spc="-5" dirty="0" smtClean="0">
                <a:solidFill>
                  <a:srgbClr val="000000"/>
                </a:solidFill>
              </a:rPr>
              <a:t>get</a:t>
            </a:r>
            <a:r>
              <a:rPr sz="3600" dirty="0" smtClean="0">
                <a:solidFill>
                  <a:srgbClr val="000000"/>
                </a:solidFill>
              </a:rPr>
              <a:t>i</a:t>
            </a:r>
            <a:r>
              <a:rPr sz="3600" spc="-5" dirty="0" smtClean="0">
                <a:solidFill>
                  <a:srgbClr val="000000"/>
                </a:solidFill>
              </a:rPr>
              <a:t>n</a:t>
            </a:r>
            <a:r>
              <a:rPr sz="3600" dirty="0" smtClean="0">
                <a:solidFill>
                  <a:srgbClr val="000000"/>
                </a:solidFill>
              </a:rPr>
              <a:t>g</a:t>
            </a:r>
            <a:r>
              <a:rPr sz="3600" spc="-150" dirty="0" smtClean="0">
                <a:solidFill>
                  <a:srgbClr val="000000"/>
                </a:solidFill>
              </a:rPr>
              <a:t> </a:t>
            </a:r>
            <a:r>
              <a:rPr sz="3600" spc="5" dirty="0">
                <a:solidFill>
                  <a:srgbClr val="000000"/>
                </a:solidFill>
              </a:rPr>
              <a:t>A</a:t>
            </a:r>
            <a:r>
              <a:rPr sz="3600" dirty="0">
                <a:solidFill>
                  <a:srgbClr val="000000"/>
                </a:solidFill>
              </a:rPr>
              <a:t>dmi</a:t>
            </a:r>
            <a:r>
              <a:rPr sz="3600" spc="-5" dirty="0">
                <a:solidFill>
                  <a:srgbClr val="000000"/>
                </a:solidFill>
              </a:rPr>
              <a:t>n</a:t>
            </a:r>
            <a:r>
              <a:rPr sz="3600" dirty="0">
                <a:solidFill>
                  <a:srgbClr val="000000"/>
                </a:solidFill>
              </a:rPr>
              <a:t>i</a:t>
            </a:r>
            <a:r>
              <a:rPr sz="3600" spc="-5" dirty="0">
                <a:solidFill>
                  <a:srgbClr val="000000"/>
                </a:solidFill>
              </a:rPr>
              <a:t>st</a:t>
            </a:r>
            <a:r>
              <a:rPr sz="3600" spc="-10" dirty="0">
                <a:solidFill>
                  <a:srgbClr val="000000"/>
                </a:solidFill>
              </a:rPr>
              <a:t>r</a:t>
            </a:r>
            <a:r>
              <a:rPr sz="3600" dirty="0">
                <a:solidFill>
                  <a:srgbClr val="000000"/>
                </a:solidFill>
              </a:rPr>
              <a:t>a</a:t>
            </a:r>
            <a:r>
              <a:rPr sz="3600" spc="-5" dirty="0">
                <a:solidFill>
                  <a:srgbClr val="000000"/>
                </a:solidFill>
              </a:rPr>
              <a:t>t</a:t>
            </a:r>
            <a:r>
              <a:rPr sz="3600" dirty="0">
                <a:solidFill>
                  <a:srgbClr val="000000"/>
                </a:solidFill>
              </a:rPr>
              <a:t>ion</a:t>
            </a:r>
            <a:endParaRPr sz="3600" dirty="0"/>
          </a:p>
        </p:txBody>
      </p:sp>
      <p:sp>
        <p:nvSpPr>
          <p:cNvPr id="3" name="object 3"/>
          <p:cNvSpPr txBox="1"/>
          <p:nvPr/>
        </p:nvSpPr>
        <p:spPr>
          <a:xfrm>
            <a:off x="457200" y="1752600"/>
            <a:ext cx="8458200" cy="4156651"/>
          </a:xfrm>
          <a:prstGeom prst="rect">
            <a:avLst/>
          </a:prstGeom>
        </p:spPr>
        <p:txBody>
          <a:bodyPr vert="horz" wrap="square" lIns="0" tIns="12065" rIns="0" bIns="0" rtlCol="0">
            <a:spAutoFit/>
          </a:bodyPr>
          <a:lstStyle/>
          <a:p>
            <a:pPr marL="12700">
              <a:lnSpc>
                <a:spcPts val="2510"/>
              </a:lnSpc>
              <a:spcBef>
                <a:spcPts val="95"/>
              </a:spcBef>
            </a:pPr>
            <a:r>
              <a:rPr sz="2400" spc="-5" dirty="0">
                <a:latin typeface="Calibri Light" panose="020F0302020204030204" pitchFamily="34" charset="0"/>
                <a:cs typeface="Calibri Light" panose="020F0302020204030204" pitchFamily="34" charset="0"/>
              </a:rPr>
              <a:t>Applicants may allocate administrative</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funds</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for</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their</a:t>
            </a:r>
            <a:r>
              <a:rPr sz="2400" spc="20" dirty="0">
                <a:latin typeface="Calibri Light" panose="020F0302020204030204" pitchFamily="34" charset="0"/>
                <a:cs typeface="Calibri Light" panose="020F0302020204030204" pitchFamily="34" charset="0"/>
              </a:rPr>
              <a:t> </a:t>
            </a:r>
            <a:r>
              <a:rPr sz="2400" spc="-5" dirty="0" smtClean="0">
                <a:latin typeface="Calibri Light" panose="020F0302020204030204" pitchFamily="34" charset="0"/>
                <a:cs typeface="Calibri Light" panose="020F0302020204030204" pitchFamily="34" charset="0"/>
              </a:rPr>
              <a:t>programs.</a:t>
            </a:r>
            <a:r>
              <a:rPr lang="en-US" sz="2400" dirty="0">
                <a:latin typeface="Calibri Light" panose="020F0302020204030204" pitchFamily="34" charset="0"/>
                <a:cs typeface="Calibri Light" panose="020F0302020204030204" pitchFamily="34" charset="0"/>
              </a:rPr>
              <a:t/>
            </a:r>
            <a:br>
              <a:rPr lang="en-US" sz="2400" dirty="0">
                <a:latin typeface="Calibri Light" panose="020F0302020204030204" pitchFamily="34" charset="0"/>
                <a:cs typeface="Calibri Light" panose="020F0302020204030204" pitchFamily="34" charset="0"/>
              </a:rPr>
            </a:br>
            <a:r>
              <a:rPr sz="2400" spc="-5" dirty="0" smtClean="0">
                <a:latin typeface="Calibri Light" panose="020F0302020204030204" pitchFamily="34" charset="0"/>
                <a:cs typeface="Calibri Light" panose="020F0302020204030204" pitchFamily="34" charset="0"/>
              </a:rPr>
              <a:t>A</a:t>
            </a:r>
            <a:r>
              <a:rPr sz="2400" dirty="0" smtClean="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portion</a:t>
            </a:r>
            <a:r>
              <a:rPr sz="2400" spc="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or</a:t>
            </a:r>
            <a:r>
              <a:rPr sz="2400" spc="-5" dirty="0">
                <a:latin typeface="Calibri Light" panose="020F0302020204030204" pitchFamily="34" charset="0"/>
                <a:cs typeface="Calibri Light" panose="020F0302020204030204" pitchFamily="34" charset="0"/>
              </a:rPr>
              <a:t> 1%</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t>
            </a:r>
            <a:r>
              <a:rPr sz="2400" spc="5" dirty="0">
                <a:latin typeface="Calibri Light" panose="020F0302020204030204" pitchFamily="34" charset="0"/>
                <a:cs typeface="Calibri Light" panose="020F0302020204030204" pitchFamily="34" charset="0"/>
              </a:rPr>
              <a:t> </a:t>
            </a:r>
            <a:r>
              <a:rPr sz="2400" spc="-10" dirty="0">
                <a:latin typeface="Calibri Light" panose="020F0302020204030204" pitchFamily="34" charset="0"/>
                <a:cs typeface="Calibri Light" panose="020F0302020204030204" pitchFamily="34" charset="0"/>
              </a:rPr>
              <a:t>2%</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of</a:t>
            </a:r>
            <a:r>
              <a:rPr sz="2400" spc="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administrative</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cap</a:t>
            </a:r>
            <a:r>
              <a:rPr sz="2400" spc="-1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of </a:t>
            </a:r>
            <a:r>
              <a:rPr sz="2400" spc="-5" dirty="0">
                <a:latin typeface="Calibri Light" panose="020F0302020204030204" pitchFamily="34" charset="0"/>
                <a:cs typeface="Calibri Light" panose="020F0302020204030204" pitchFamily="34" charset="0"/>
              </a:rPr>
              <a:t>5% must</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be </a:t>
            </a:r>
            <a:r>
              <a:rPr sz="2400" spc="-43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allocated for the</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NJ</a:t>
            </a:r>
            <a:r>
              <a:rPr sz="2400" spc="-8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Commission</a:t>
            </a:r>
            <a:r>
              <a:rPr sz="2400" spc="20" dirty="0">
                <a:latin typeface="Calibri Light" panose="020F0302020204030204" pitchFamily="34" charset="0"/>
                <a:cs typeface="Calibri Light" panose="020F0302020204030204" pitchFamily="34" charset="0"/>
              </a:rPr>
              <a:t> </a:t>
            </a:r>
            <a:r>
              <a:rPr sz="2400" spc="-10" dirty="0">
                <a:latin typeface="Calibri Light" panose="020F0302020204030204" pitchFamily="34" charset="0"/>
                <a:cs typeface="Calibri Light" panose="020F0302020204030204" pitchFamily="34" charset="0"/>
              </a:rPr>
              <a:t>according</a:t>
            </a:r>
            <a:r>
              <a:rPr sz="2400" spc="10"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to</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following</a:t>
            </a:r>
            <a:r>
              <a:rPr sz="2400" spc="-5" dirty="0" smtClean="0">
                <a:latin typeface="Calibri Light" panose="020F0302020204030204" pitchFamily="34" charset="0"/>
                <a:cs typeface="Calibri Light" panose="020F0302020204030204" pitchFamily="34" charset="0"/>
              </a:rPr>
              <a:t>:</a:t>
            </a:r>
            <a:r>
              <a:rPr lang="en-US" sz="2400" spc="-5" dirty="0" smtClean="0">
                <a:latin typeface="Calibri Light" panose="020F0302020204030204" pitchFamily="34" charset="0"/>
                <a:cs typeface="Calibri Light" panose="020F0302020204030204" pitchFamily="34" charset="0"/>
              </a:rPr>
              <a:t/>
            </a:r>
            <a:br>
              <a:rPr lang="en-US" sz="2400" spc="-5" dirty="0" smtClean="0">
                <a:latin typeface="Calibri Light" panose="020F0302020204030204" pitchFamily="34" charset="0"/>
                <a:cs typeface="Calibri Light" panose="020F0302020204030204" pitchFamily="34" charset="0"/>
              </a:rPr>
            </a:br>
            <a:endParaRPr sz="2400" dirty="0">
              <a:latin typeface="Calibri Light" panose="020F0302020204030204" pitchFamily="34" charset="0"/>
              <a:cs typeface="Calibri Light" panose="020F0302020204030204" pitchFamily="34" charset="0"/>
            </a:endParaRPr>
          </a:p>
          <a:p>
            <a:pPr marL="469900" marR="20320" indent="-457200">
              <a:lnSpc>
                <a:spcPct val="86700"/>
              </a:lnSpc>
              <a:spcBef>
                <a:spcPts val="334"/>
              </a:spcBef>
              <a:spcAft>
                <a:spcPts val="600"/>
              </a:spcAft>
              <a:buClr>
                <a:srgbClr val="8D1414"/>
              </a:buClr>
              <a:buSzPct val="145454"/>
              <a:buAutoNum type="arabicPeriod"/>
              <a:tabLst>
                <a:tab pos="469265" algn="l"/>
                <a:tab pos="469900" algn="l"/>
              </a:tabLst>
            </a:pPr>
            <a:r>
              <a:rPr sz="2400" spc="-5" dirty="0">
                <a:latin typeface="Calibri Light" panose="020F0302020204030204" pitchFamily="34" charset="0"/>
                <a:cs typeface="Calibri Light" panose="020F0302020204030204" pitchFamily="34" charset="0"/>
              </a:rPr>
              <a:t>Programs requesting</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12 </a:t>
            </a:r>
            <a:r>
              <a:rPr sz="2400" dirty="0">
                <a:latin typeface="Calibri Light" panose="020F0302020204030204" pitchFamily="34" charset="0"/>
                <a:cs typeface="Calibri Light" panose="020F0302020204030204" pitchFamily="34" charset="0"/>
              </a:rPr>
              <a:t>or</a:t>
            </a:r>
            <a:r>
              <a:rPr sz="2400" spc="-5" dirty="0">
                <a:latin typeface="Calibri Light" panose="020F0302020204030204" pitchFamily="34" charset="0"/>
                <a:cs typeface="Calibri Light" panose="020F0302020204030204" pitchFamily="34" charset="0"/>
              </a:rPr>
              <a:t> </a:t>
            </a:r>
            <a:r>
              <a:rPr sz="2400" spc="-10" dirty="0">
                <a:latin typeface="Calibri Light" panose="020F0302020204030204" pitchFamily="34" charset="0"/>
                <a:cs typeface="Calibri Light" panose="020F0302020204030204" pitchFamily="34" charset="0"/>
              </a:rPr>
              <a:t>less</a:t>
            </a:r>
            <a:r>
              <a:rPr sz="2400" spc="10" dirty="0">
                <a:latin typeface="Calibri Light" panose="020F0302020204030204" pitchFamily="34" charset="0"/>
                <a:cs typeface="Calibri Light" panose="020F0302020204030204" pitchFamily="34" charset="0"/>
              </a:rPr>
              <a:t> </a:t>
            </a:r>
            <a:r>
              <a:rPr sz="2400" spc="-20" dirty="0">
                <a:latin typeface="Calibri Light" panose="020F0302020204030204" pitchFamily="34" charset="0"/>
                <a:cs typeface="Calibri Light" panose="020F0302020204030204" pitchFamily="34" charset="0"/>
              </a:rPr>
              <a:t>MSY’s</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do </a:t>
            </a:r>
            <a:r>
              <a:rPr sz="2400" dirty="0">
                <a:latin typeface="Calibri Light" panose="020F0302020204030204" pitchFamily="34" charset="0"/>
                <a:cs typeface="Calibri Light" panose="020F0302020204030204" pitchFamily="34" charset="0"/>
              </a:rPr>
              <a:t>not</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have</a:t>
            </a:r>
            <a:r>
              <a:rPr sz="2400" dirty="0">
                <a:latin typeface="Calibri Light" panose="020F0302020204030204" pitchFamily="34" charset="0"/>
                <a:cs typeface="Calibri Light" panose="020F0302020204030204" pitchFamily="34" charset="0"/>
              </a:rPr>
              <a:t> to</a:t>
            </a:r>
            <a:r>
              <a:rPr sz="2400" spc="-5" dirty="0">
                <a:latin typeface="Calibri Light" panose="020F0302020204030204" pitchFamily="34" charset="0"/>
                <a:cs typeface="Calibri Light" panose="020F0302020204030204" pitchFamily="34" charset="0"/>
              </a:rPr>
              <a:t> allocate </a:t>
            </a:r>
            <a:r>
              <a:rPr sz="2400" spc="-42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any</a:t>
            </a:r>
            <a:r>
              <a:rPr sz="2400" spc="-2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portion</a:t>
            </a:r>
            <a:r>
              <a:rPr sz="2400" spc="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of</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administrative</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allowance</a:t>
            </a:r>
            <a:r>
              <a:rPr sz="2400" spc="10"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to</a:t>
            </a:r>
            <a:r>
              <a:rPr sz="2400" spc="-2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 </a:t>
            </a:r>
            <a:r>
              <a:rPr sz="2400" spc="-5" dirty="0" smtClean="0">
                <a:latin typeface="Calibri Light" panose="020F0302020204030204" pitchFamily="34" charset="0"/>
                <a:cs typeface="Calibri Light" panose="020F0302020204030204" pitchFamily="34" charset="0"/>
              </a:rPr>
              <a:t>Commission</a:t>
            </a:r>
            <a:r>
              <a:rPr sz="2400" spc="-5" dirty="0">
                <a:latin typeface="Calibri Light" panose="020F0302020204030204" pitchFamily="34" charset="0"/>
                <a:cs typeface="Calibri Light" panose="020F0302020204030204" pitchFamily="34" charset="0"/>
              </a:rPr>
              <a:t>.</a:t>
            </a:r>
            <a:endParaRPr sz="2400" dirty="0">
              <a:latin typeface="Calibri Light" panose="020F0302020204030204" pitchFamily="34" charset="0"/>
              <a:cs typeface="Calibri Light" panose="020F0302020204030204" pitchFamily="34" charset="0"/>
            </a:endParaRPr>
          </a:p>
          <a:p>
            <a:pPr marL="469265" marR="85725" indent="-457200">
              <a:lnSpc>
                <a:spcPct val="87800"/>
              </a:lnSpc>
              <a:spcBef>
                <a:spcPts val="330"/>
              </a:spcBef>
              <a:spcAft>
                <a:spcPts val="600"/>
              </a:spcAft>
              <a:buClr>
                <a:srgbClr val="8D1414"/>
              </a:buClr>
              <a:buSzPct val="145454"/>
              <a:buAutoNum type="arabicPeriod"/>
              <a:tabLst>
                <a:tab pos="469265" algn="l"/>
                <a:tab pos="469900" algn="l"/>
              </a:tabLst>
            </a:pPr>
            <a:r>
              <a:rPr sz="2400" spc="-10" dirty="0">
                <a:latin typeface="Calibri Light" panose="020F0302020204030204" pitchFamily="34" charset="0"/>
                <a:cs typeface="Calibri Light" panose="020F0302020204030204" pitchFamily="34" charset="0"/>
              </a:rPr>
              <a:t>Programs</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requesting</a:t>
            </a:r>
            <a:r>
              <a:rPr sz="2400" spc="15" dirty="0">
                <a:latin typeface="Calibri Light" panose="020F0302020204030204" pitchFamily="34" charset="0"/>
                <a:cs typeface="Calibri Light" panose="020F0302020204030204" pitchFamily="34" charset="0"/>
              </a:rPr>
              <a:t> </a:t>
            </a:r>
            <a:r>
              <a:rPr sz="2400" spc="-25" dirty="0">
                <a:latin typeface="Calibri Light" panose="020F0302020204030204" pitchFamily="34" charset="0"/>
                <a:cs typeface="Calibri Light" panose="020F0302020204030204" pitchFamily="34" charset="0"/>
              </a:rPr>
              <a:t>13-17</a:t>
            </a:r>
            <a:r>
              <a:rPr sz="2400" spc="10" dirty="0">
                <a:latin typeface="Calibri Light" panose="020F0302020204030204" pitchFamily="34" charset="0"/>
                <a:cs typeface="Calibri Light" panose="020F0302020204030204" pitchFamily="34" charset="0"/>
              </a:rPr>
              <a:t> </a:t>
            </a:r>
            <a:r>
              <a:rPr sz="2400" spc="-20" dirty="0">
                <a:latin typeface="Calibri Light" panose="020F0302020204030204" pitchFamily="34" charset="0"/>
                <a:cs typeface="Calibri Light" panose="020F0302020204030204" pitchFamily="34" charset="0"/>
              </a:rPr>
              <a:t>MSY’s</a:t>
            </a:r>
            <a:r>
              <a:rPr sz="2400" spc="2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should</a:t>
            </a:r>
            <a:r>
              <a:rPr sz="2400" spc="1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allocate</a:t>
            </a:r>
            <a:r>
              <a:rPr sz="2400" spc="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1%</a:t>
            </a:r>
            <a:r>
              <a:rPr sz="2400" spc="10"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of</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their </a:t>
            </a:r>
            <a:r>
              <a:rPr sz="2400" spc="-42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administrative allowance </a:t>
            </a:r>
            <a:r>
              <a:rPr sz="2400" dirty="0">
                <a:latin typeface="Calibri Light" panose="020F0302020204030204" pitchFamily="34" charset="0"/>
                <a:cs typeface="Calibri Light" panose="020F0302020204030204" pitchFamily="34" charset="0"/>
              </a:rPr>
              <a:t>to </a:t>
            </a:r>
            <a:r>
              <a:rPr sz="2400" spc="-5" dirty="0">
                <a:latin typeface="Calibri Light" panose="020F0302020204030204" pitchFamily="34" charset="0"/>
                <a:cs typeface="Calibri Light" panose="020F0302020204030204" pitchFamily="34" charset="0"/>
              </a:rPr>
              <a:t>the Commission using this </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formula: Section I + Section II x 0.0526 x </a:t>
            </a:r>
            <a:r>
              <a:rPr sz="2400" spc="-20" dirty="0">
                <a:latin typeface="Calibri Light" panose="020F0302020204030204" pitchFamily="34" charset="0"/>
                <a:cs typeface="Calibri Light" panose="020F0302020204030204" pitchFamily="34" charset="0"/>
              </a:rPr>
              <a:t>0.20 </a:t>
            </a:r>
            <a:r>
              <a:rPr sz="2400" spc="-5" dirty="0">
                <a:latin typeface="Calibri Light" panose="020F0302020204030204" pitchFamily="34" charset="0"/>
                <a:cs typeface="Calibri Light" panose="020F0302020204030204" pitchFamily="34" charset="0"/>
              </a:rPr>
              <a:t>= Commission </a:t>
            </a:r>
            <a:r>
              <a:rPr sz="2400" spc="-5" dirty="0" smtClean="0">
                <a:latin typeface="Calibri Light" panose="020F0302020204030204" pitchFamily="34" charset="0"/>
                <a:cs typeface="Calibri Light" panose="020F0302020204030204" pitchFamily="34" charset="0"/>
              </a:rPr>
              <a:t>Share</a:t>
            </a:r>
            <a:endParaRPr sz="2400" dirty="0">
              <a:latin typeface="Calibri Light" panose="020F0302020204030204" pitchFamily="34" charset="0"/>
              <a:cs typeface="Calibri Light" panose="020F0302020204030204" pitchFamily="34" charset="0"/>
            </a:endParaRPr>
          </a:p>
          <a:p>
            <a:pPr marL="469900" marR="5080" indent="-457200">
              <a:lnSpc>
                <a:spcPct val="87800"/>
              </a:lnSpc>
              <a:spcBef>
                <a:spcPts val="334"/>
              </a:spcBef>
              <a:spcAft>
                <a:spcPts val="600"/>
              </a:spcAft>
              <a:buClr>
                <a:srgbClr val="8D1414"/>
              </a:buClr>
              <a:buSzPct val="145454"/>
              <a:buAutoNum type="arabicPeriod"/>
              <a:tabLst>
                <a:tab pos="469265" algn="l"/>
                <a:tab pos="469900" algn="l"/>
              </a:tabLst>
            </a:pPr>
            <a:r>
              <a:rPr sz="2400" spc="-10" dirty="0">
                <a:latin typeface="Calibri Light" panose="020F0302020204030204" pitchFamily="34" charset="0"/>
                <a:cs typeface="Calibri Light" panose="020F0302020204030204" pitchFamily="34" charset="0"/>
              </a:rPr>
              <a:t>Programs</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requesting</a:t>
            </a:r>
            <a:r>
              <a:rPr sz="2400" spc="1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18</a:t>
            </a:r>
            <a:r>
              <a:rPr sz="2400" spc="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or</a:t>
            </a:r>
            <a:r>
              <a:rPr sz="2400" spc="-5" dirty="0">
                <a:latin typeface="Calibri Light" panose="020F0302020204030204" pitchFamily="34" charset="0"/>
                <a:cs typeface="Calibri Light" panose="020F0302020204030204" pitchFamily="34" charset="0"/>
              </a:rPr>
              <a:t> more</a:t>
            </a:r>
            <a:r>
              <a:rPr sz="2400" spc="10" dirty="0">
                <a:latin typeface="Calibri Light" panose="020F0302020204030204" pitchFamily="34" charset="0"/>
                <a:cs typeface="Calibri Light" panose="020F0302020204030204" pitchFamily="34" charset="0"/>
              </a:rPr>
              <a:t> </a:t>
            </a:r>
            <a:r>
              <a:rPr sz="2400" spc="-20" dirty="0">
                <a:latin typeface="Calibri Light" panose="020F0302020204030204" pitchFamily="34" charset="0"/>
                <a:cs typeface="Calibri Light" panose="020F0302020204030204" pitchFamily="34" charset="0"/>
              </a:rPr>
              <a:t>MSY’s</a:t>
            </a:r>
            <a:r>
              <a:rPr sz="2400" spc="2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should</a:t>
            </a:r>
            <a:r>
              <a:rPr sz="2400" spc="1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allocate</a:t>
            </a:r>
            <a:r>
              <a:rPr sz="2400" dirty="0">
                <a:latin typeface="Calibri Light" panose="020F0302020204030204" pitchFamily="34" charset="0"/>
                <a:cs typeface="Calibri Light" panose="020F0302020204030204" pitchFamily="34" charset="0"/>
              </a:rPr>
              <a:t> </a:t>
            </a:r>
            <a:r>
              <a:rPr sz="2400" spc="-10" dirty="0">
                <a:latin typeface="Calibri Light" panose="020F0302020204030204" pitchFamily="34" charset="0"/>
                <a:cs typeface="Calibri Light" panose="020F0302020204030204" pitchFamily="34" charset="0"/>
              </a:rPr>
              <a:t>2%</a:t>
            </a:r>
            <a:r>
              <a:rPr sz="2400" spc="15" dirty="0">
                <a:latin typeface="Calibri Light" panose="020F0302020204030204" pitchFamily="34" charset="0"/>
                <a:cs typeface="Calibri Light" panose="020F0302020204030204" pitchFamily="34" charset="0"/>
              </a:rPr>
              <a:t> </a:t>
            </a:r>
            <a:r>
              <a:rPr sz="2400" dirty="0">
                <a:latin typeface="Calibri Light" panose="020F0302020204030204" pitchFamily="34" charset="0"/>
                <a:cs typeface="Calibri Light" panose="020F0302020204030204" pitchFamily="34" charset="0"/>
              </a:rPr>
              <a:t>of </a:t>
            </a:r>
            <a:r>
              <a:rPr sz="2400" spc="-425"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their administrative allowance </a:t>
            </a:r>
            <a:r>
              <a:rPr sz="2400" dirty="0">
                <a:latin typeface="Calibri Light" panose="020F0302020204030204" pitchFamily="34" charset="0"/>
                <a:cs typeface="Calibri Light" panose="020F0302020204030204" pitchFamily="34" charset="0"/>
              </a:rPr>
              <a:t>to </a:t>
            </a:r>
            <a:r>
              <a:rPr sz="2400" spc="-5" dirty="0">
                <a:latin typeface="Calibri Light" panose="020F0302020204030204" pitchFamily="34" charset="0"/>
                <a:cs typeface="Calibri Light" panose="020F0302020204030204" pitchFamily="34" charset="0"/>
              </a:rPr>
              <a:t>the Commission using this </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formula:</a:t>
            </a:r>
            <a:r>
              <a:rPr sz="2400" dirty="0">
                <a:latin typeface="Calibri Light" panose="020F0302020204030204" pitchFamily="34" charset="0"/>
                <a:cs typeface="Calibri Light" panose="020F0302020204030204" pitchFamily="34" charset="0"/>
              </a:rPr>
              <a:t> </a:t>
            </a:r>
            <a:r>
              <a:rPr sz="2400" spc="-5" dirty="0">
                <a:latin typeface="Calibri Light" panose="020F0302020204030204" pitchFamily="34" charset="0"/>
                <a:cs typeface="Calibri Light" panose="020F0302020204030204" pitchFamily="34" charset="0"/>
              </a:rPr>
              <a:t>Section I + Section II x 0.0526 x 0.40 = Commission </a:t>
            </a:r>
            <a:r>
              <a:rPr sz="2400" spc="-5" dirty="0" smtClean="0">
                <a:latin typeface="Calibri Light" panose="020F0302020204030204" pitchFamily="34" charset="0"/>
                <a:cs typeface="Calibri Light" panose="020F0302020204030204" pitchFamily="34" charset="0"/>
              </a:rPr>
              <a:t>Share</a:t>
            </a:r>
            <a:endParaRPr sz="2400" dirty="0">
              <a:latin typeface="Calibri Light" panose="020F0302020204030204" pitchFamily="34" charset="0"/>
              <a:cs typeface="Calibri Light" panose="020F03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609600"/>
            <a:ext cx="8153400" cy="1122680"/>
          </a:xfrm>
          <a:prstGeom prst="rect">
            <a:avLst/>
          </a:prstGeom>
        </p:spPr>
        <p:txBody>
          <a:bodyPr vert="horz" wrap="square" lIns="0" tIns="12700" rIns="0" bIns="0" rtlCol="0">
            <a:spAutoFit/>
          </a:bodyPr>
          <a:lstStyle/>
          <a:p>
            <a:pPr marL="569913" marR="5080" indent="-569913">
              <a:lnSpc>
                <a:spcPct val="100000"/>
              </a:lnSpc>
              <a:spcBef>
                <a:spcPts val="100"/>
              </a:spcBef>
            </a:pPr>
            <a:r>
              <a:rPr sz="3600" b="1" spc="-5" dirty="0">
                <a:solidFill>
                  <a:srgbClr val="000000"/>
                </a:solidFill>
                <a:latin typeface="Corbel"/>
                <a:cs typeface="Corbel"/>
              </a:rPr>
              <a:t>SU</a:t>
            </a:r>
            <a:r>
              <a:rPr sz="3600" b="1" dirty="0">
                <a:solidFill>
                  <a:srgbClr val="000000"/>
                </a:solidFill>
                <a:latin typeface="Corbel"/>
                <a:cs typeface="Corbel"/>
              </a:rPr>
              <a:t>BMI</a:t>
            </a:r>
            <a:r>
              <a:rPr sz="3600" b="1" spc="-5" dirty="0">
                <a:solidFill>
                  <a:srgbClr val="000000"/>
                </a:solidFill>
                <a:latin typeface="Corbel"/>
                <a:cs typeface="Corbel"/>
              </a:rPr>
              <a:t>TT</a:t>
            </a:r>
            <a:r>
              <a:rPr sz="3600" b="1" dirty="0">
                <a:solidFill>
                  <a:srgbClr val="000000"/>
                </a:solidFill>
                <a:latin typeface="Corbel"/>
                <a:cs typeface="Corbel"/>
              </a:rPr>
              <a:t>I</a:t>
            </a:r>
            <a:r>
              <a:rPr sz="3600" b="1" spc="-5" dirty="0">
                <a:solidFill>
                  <a:srgbClr val="000000"/>
                </a:solidFill>
                <a:latin typeface="Corbel"/>
                <a:cs typeface="Corbel"/>
              </a:rPr>
              <a:t>N</a:t>
            </a:r>
            <a:r>
              <a:rPr sz="3600" b="1" dirty="0">
                <a:solidFill>
                  <a:srgbClr val="000000"/>
                </a:solidFill>
                <a:latin typeface="Corbel"/>
                <a:cs typeface="Corbel"/>
              </a:rPr>
              <a:t>G</a:t>
            </a:r>
            <a:r>
              <a:rPr sz="3600" b="1" spc="-415" dirty="0">
                <a:solidFill>
                  <a:srgbClr val="000000"/>
                </a:solidFill>
                <a:latin typeface="Corbel"/>
                <a:cs typeface="Corbel"/>
              </a:rPr>
              <a:t> </a:t>
            </a:r>
            <a:r>
              <a:rPr lang="en-US" sz="3600" b="1" spc="-415" dirty="0">
                <a:solidFill>
                  <a:srgbClr val="000000"/>
                </a:solidFill>
                <a:latin typeface="Corbel"/>
                <a:cs typeface="Corbel"/>
              </a:rPr>
              <a:t> </a:t>
            </a:r>
            <a:r>
              <a:rPr sz="3600" b="1" spc="-80" dirty="0">
                <a:solidFill>
                  <a:srgbClr val="000000"/>
                </a:solidFill>
                <a:latin typeface="Corbel"/>
                <a:cs typeface="Corbel"/>
              </a:rPr>
              <a:t>Y</a:t>
            </a:r>
            <a:r>
              <a:rPr sz="3600" b="1" spc="-5" dirty="0">
                <a:solidFill>
                  <a:srgbClr val="000000"/>
                </a:solidFill>
                <a:latin typeface="Corbel"/>
                <a:cs typeface="Corbel"/>
              </a:rPr>
              <a:t>OU</a:t>
            </a:r>
            <a:r>
              <a:rPr sz="3600" b="1" dirty="0">
                <a:solidFill>
                  <a:srgbClr val="000000"/>
                </a:solidFill>
                <a:latin typeface="Corbel"/>
                <a:cs typeface="Corbel"/>
              </a:rPr>
              <a:t>R</a:t>
            </a:r>
            <a:r>
              <a:rPr sz="3600" b="1" spc="-135" dirty="0">
                <a:solidFill>
                  <a:srgbClr val="000000"/>
                </a:solidFill>
                <a:latin typeface="Corbel"/>
                <a:cs typeface="Corbel"/>
              </a:rPr>
              <a:t> </a:t>
            </a:r>
            <a:r>
              <a:rPr sz="3600" b="1" spc="-5" dirty="0" smtClean="0">
                <a:solidFill>
                  <a:srgbClr val="000000"/>
                </a:solidFill>
                <a:latin typeface="Corbel"/>
                <a:cs typeface="Corbel"/>
              </a:rPr>
              <a:t>APPL</a:t>
            </a:r>
            <a:r>
              <a:rPr sz="3600" b="1" dirty="0" smtClean="0">
                <a:solidFill>
                  <a:srgbClr val="000000"/>
                </a:solidFill>
                <a:latin typeface="Corbel"/>
                <a:cs typeface="Corbel"/>
              </a:rPr>
              <a:t>I</a:t>
            </a:r>
            <a:r>
              <a:rPr sz="3600" b="1" spc="-10" dirty="0" smtClean="0">
                <a:solidFill>
                  <a:srgbClr val="000000"/>
                </a:solidFill>
                <a:latin typeface="Corbel"/>
                <a:cs typeface="Corbel"/>
              </a:rPr>
              <a:t>C</a:t>
            </a:r>
            <a:r>
              <a:rPr sz="3600" b="1" spc="-195" dirty="0" smtClean="0">
                <a:solidFill>
                  <a:srgbClr val="000000"/>
                </a:solidFill>
                <a:latin typeface="Corbel"/>
                <a:cs typeface="Corbel"/>
              </a:rPr>
              <a:t>A</a:t>
            </a:r>
            <a:r>
              <a:rPr sz="3600" b="1" spc="-5" dirty="0" smtClean="0">
                <a:solidFill>
                  <a:srgbClr val="000000"/>
                </a:solidFill>
                <a:latin typeface="Corbel"/>
                <a:cs typeface="Corbel"/>
              </a:rPr>
              <a:t>T</a:t>
            </a:r>
            <a:r>
              <a:rPr sz="3600" b="1" dirty="0" smtClean="0">
                <a:solidFill>
                  <a:srgbClr val="000000"/>
                </a:solidFill>
                <a:latin typeface="Corbel"/>
                <a:cs typeface="Corbel"/>
              </a:rPr>
              <a:t>I</a:t>
            </a:r>
            <a:r>
              <a:rPr sz="3600" b="1" spc="-10" dirty="0" smtClean="0">
                <a:solidFill>
                  <a:srgbClr val="000000"/>
                </a:solidFill>
                <a:latin typeface="Corbel"/>
                <a:cs typeface="Corbel"/>
              </a:rPr>
              <a:t>O</a:t>
            </a:r>
            <a:r>
              <a:rPr sz="3600" b="1" dirty="0" smtClean="0">
                <a:solidFill>
                  <a:srgbClr val="000000"/>
                </a:solidFill>
                <a:latin typeface="Corbel"/>
                <a:cs typeface="Corbel"/>
              </a:rPr>
              <a:t>N</a:t>
            </a:r>
            <a:r>
              <a:rPr lang="en-US" sz="3600" b="1" spc="-5" dirty="0">
                <a:solidFill>
                  <a:srgbClr val="000000"/>
                </a:solidFill>
                <a:latin typeface="Corbel"/>
                <a:cs typeface="Corbel"/>
              </a:rPr>
              <a:t> </a:t>
            </a:r>
            <a:r>
              <a:rPr sz="3600" b="1" dirty="0" smtClean="0">
                <a:solidFill>
                  <a:srgbClr val="000000"/>
                </a:solidFill>
                <a:latin typeface="Corbel"/>
                <a:cs typeface="Corbel"/>
              </a:rPr>
              <a:t>IN  </a:t>
            </a:r>
            <a:r>
              <a:rPr sz="3600" b="1" spc="-5" dirty="0">
                <a:solidFill>
                  <a:srgbClr val="000000"/>
                </a:solidFill>
                <a:latin typeface="Corbel"/>
                <a:cs typeface="Corbel"/>
              </a:rPr>
              <a:t>EGRANTS</a:t>
            </a:r>
            <a:endParaRPr sz="3600" dirty="0">
              <a:latin typeface="Corbel"/>
              <a:cs typeface="Corbel"/>
            </a:endParaRPr>
          </a:p>
        </p:txBody>
      </p:sp>
      <p:sp>
        <p:nvSpPr>
          <p:cNvPr id="3" name="object 3"/>
          <p:cNvSpPr txBox="1"/>
          <p:nvPr/>
        </p:nvSpPr>
        <p:spPr>
          <a:xfrm>
            <a:off x="838200" y="2209800"/>
            <a:ext cx="7467600" cy="998350"/>
          </a:xfrm>
          <a:prstGeom prst="rect">
            <a:avLst/>
          </a:prstGeom>
        </p:spPr>
        <p:txBody>
          <a:bodyPr vert="horz" wrap="square" lIns="0" tIns="13335" rIns="0" bIns="0" rtlCol="0">
            <a:spAutoFit/>
          </a:bodyPr>
          <a:lstStyle/>
          <a:p>
            <a:pPr marL="463550" indent="-463550">
              <a:lnSpc>
                <a:spcPct val="100000"/>
              </a:lnSpc>
              <a:spcBef>
                <a:spcPts val="600"/>
              </a:spcBef>
              <a:buClr>
                <a:srgbClr val="8D1414"/>
              </a:buClr>
              <a:buSzPct val="145000"/>
              <a:buFont typeface="Arial"/>
              <a:buChar char="•"/>
              <a:tabLst>
                <a:tab pos="403225" algn="l"/>
              </a:tabLst>
            </a:pPr>
            <a:r>
              <a:rPr lang="en-US" sz="3200" spc="-5" dirty="0">
                <a:latin typeface="Corbel"/>
                <a:cs typeface="Corbel"/>
              </a:rPr>
              <a:t>Please follow  directions in the Application Instructions on page 4</a:t>
            </a:r>
            <a:r>
              <a:rPr lang="en-US" sz="3200" spc="-5" dirty="0" smtClean="0">
                <a:latin typeface="Corbel"/>
                <a:cs typeface="Corbel"/>
              </a:rPr>
              <a:t>.</a:t>
            </a:r>
            <a:r>
              <a:rPr lang="en-US" sz="3200" b="1" u="sng" dirty="0" smtClean="0">
                <a:hlinkClick r:id="rId3"/>
              </a:rPr>
              <a:t> </a:t>
            </a:r>
            <a:endParaRPr sz="3200" dirty="0">
              <a:latin typeface="Corbel"/>
              <a:cs typeface="Corbe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754" y="438403"/>
            <a:ext cx="5245735" cy="1122680"/>
          </a:xfrm>
          <a:prstGeom prst="rect">
            <a:avLst/>
          </a:prstGeom>
        </p:spPr>
        <p:txBody>
          <a:bodyPr vert="horz" wrap="square" lIns="0" tIns="12700" rIns="0" bIns="0" rtlCol="0">
            <a:spAutoFit/>
          </a:bodyPr>
          <a:lstStyle/>
          <a:p>
            <a:pPr marL="1339850" marR="5080" indent="-1327785">
              <a:lnSpc>
                <a:spcPct val="100000"/>
              </a:lnSpc>
              <a:spcBef>
                <a:spcPts val="100"/>
              </a:spcBef>
            </a:pPr>
            <a:r>
              <a:rPr sz="3600" spc="-5" dirty="0">
                <a:solidFill>
                  <a:srgbClr val="2B8DAF"/>
                </a:solidFill>
              </a:rPr>
              <a:t>P</a:t>
            </a:r>
            <a:r>
              <a:rPr sz="3600" spc="-10" dirty="0">
                <a:solidFill>
                  <a:srgbClr val="2B8DAF"/>
                </a:solidFill>
              </a:rPr>
              <a:t>r</a:t>
            </a:r>
            <a:r>
              <a:rPr sz="3600" spc="-5" dirty="0">
                <a:solidFill>
                  <a:srgbClr val="2B8DAF"/>
                </a:solidFill>
              </a:rPr>
              <a:t>og</a:t>
            </a:r>
            <a:r>
              <a:rPr sz="3600" spc="-10" dirty="0">
                <a:solidFill>
                  <a:srgbClr val="2B8DAF"/>
                </a:solidFill>
              </a:rPr>
              <a:t>r</a:t>
            </a:r>
            <a:r>
              <a:rPr sz="3600" dirty="0">
                <a:solidFill>
                  <a:srgbClr val="2B8DAF"/>
                </a:solidFill>
              </a:rPr>
              <a:t>am</a:t>
            </a:r>
            <a:r>
              <a:rPr sz="3600" spc="15" dirty="0">
                <a:solidFill>
                  <a:srgbClr val="2B8DAF"/>
                </a:solidFill>
              </a:rPr>
              <a:t> </a:t>
            </a:r>
            <a:r>
              <a:rPr sz="3600" spc="5" dirty="0">
                <a:solidFill>
                  <a:srgbClr val="2B8DAF"/>
                </a:solidFill>
              </a:rPr>
              <a:t>M</a:t>
            </a:r>
            <a:r>
              <a:rPr sz="3600" dirty="0">
                <a:solidFill>
                  <a:srgbClr val="2B8DAF"/>
                </a:solidFill>
              </a:rPr>
              <a:t>a</a:t>
            </a:r>
            <a:r>
              <a:rPr sz="3600" spc="-5" dirty="0">
                <a:solidFill>
                  <a:srgbClr val="2B8DAF"/>
                </a:solidFill>
              </a:rPr>
              <a:t>n</a:t>
            </a:r>
            <a:r>
              <a:rPr sz="3600" dirty="0">
                <a:solidFill>
                  <a:srgbClr val="2B8DAF"/>
                </a:solidFill>
              </a:rPr>
              <a:t>a</a:t>
            </a:r>
            <a:r>
              <a:rPr sz="3600" spc="-5" dirty="0">
                <a:solidFill>
                  <a:srgbClr val="2B8DAF"/>
                </a:solidFill>
              </a:rPr>
              <a:t>ge</a:t>
            </a:r>
            <a:r>
              <a:rPr sz="3600" dirty="0">
                <a:solidFill>
                  <a:srgbClr val="2B8DAF"/>
                </a:solidFill>
              </a:rPr>
              <a:t>r</a:t>
            </a:r>
            <a:r>
              <a:rPr sz="3600" spc="-250" dirty="0">
                <a:solidFill>
                  <a:srgbClr val="2B8DAF"/>
                </a:solidFill>
              </a:rPr>
              <a:t> </a:t>
            </a:r>
            <a:r>
              <a:rPr sz="3600" spc="-225" dirty="0">
                <a:solidFill>
                  <a:srgbClr val="2B8DAF"/>
                </a:solidFill>
              </a:rPr>
              <a:t>T</a:t>
            </a:r>
            <a:r>
              <a:rPr sz="3600" spc="-10" dirty="0">
                <a:solidFill>
                  <a:srgbClr val="2B8DAF"/>
                </a:solidFill>
              </a:rPr>
              <a:t>r</a:t>
            </a:r>
            <a:r>
              <a:rPr sz="3600" dirty="0">
                <a:solidFill>
                  <a:srgbClr val="2B8DAF"/>
                </a:solidFill>
              </a:rPr>
              <a:t>ai</a:t>
            </a:r>
            <a:r>
              <a:rPr sz="3600" spc="-5" dirty="0">
                <a:solidFill>
                  <a:srgbClr val="2B8DAF"/>
                </a:solidFill>
              </a:rPr>
              <a:t>n</a:t>
            </a:r>
            <a:r>
              <a:rPr sz="3600" dirty="0">
                <a:solidFill>
                  <a:srgbClr val="2B8DAF"/>
                </a:solidFill>
              </a:rPr>
              <a:t>i</a:t>
            </a:r>
            <a:r>
              <a:rPr sz="3600" spc="-5" dirty="0">
                <a:solidFill>
                  <a:srgbClr val="2B8DAF"/>
                </a:solidFill>
              </a:rPr>
              <a:t>ngs  and Meetings</a:t>
            </a:r>
            <a:endParaRPr sz="3600" dirty="0"/>
          </a:p>
        </p:txBody>
      </p:sp>
      <p:sp>
        <p:nvSpPr>
          <p:cNvPr id="3" name="object 3"/>
          <p:cNvSpPr txBox="1"/>
          <p:nvPr/>
        </p:nvSpPr>
        <p:spPr>
          <a:xfrm>
            <a:off x="533400" y="1752600"/>
            <a:ext cx="8458200" cy="4648773"/>
          </a:xfrm>
          <a:prstGeom prst="rect">
            <a:avLst/>
          </a:prstGeom>
        </p:spPr>
        <p:txBody>
          <a:bodyPr vert="horz" wrap="square" lIns="0" tIns="15875" rIns="0" bIns="0" rtlCol="0">
            <a:spAutoFit/>
          </a:bodyPr>
          <a:lstStyle/>
          <a:p>
            <a:pPr marL="355600" indent="-342900">
              <a:lnSpc>
                <a:spcPct val="100000"/>
              </a:lnSpc>
              <a:spcBef>
                <a:spcPts val="125"/>
              </a:spcBef>
              <a:buClr>
                <a:srgbClr val="8D1414"/>
              </a:buClr>
              <a:buSzPct val="145652"/>
              <a:buFont typeface="Arial"/>
              <a:buChar char="•"/>
              <a:tabLst>
                <a:tab pos="354965" algn="l"/>
                <a:tab pos="355600" algn="l"/>
              </a:tabLst>
            </a:pPr>
            <a:r>
              <a:rPr sz="2800" b="1" spc="5" dirty="0">
                <a:latin typeface="Calibri Light" panose="020F0302020204030204" pitchFamily="34" charset="0"/>
                <a:cs typeface="Calibri Light" panose="020F0302020204030204" pitchFamily="34" charset="0"/>
              </a:rPr>
              <a:t>Starting</a:t>
            </a:r>
            <a:r>
              <a:rPr sz="2800" b="1" spc="-45" dirty="0">
                <a:latin typeface="Calibri Light" panose="020F0302020204030204" pitchFamily="34" charset="0"/>
                <a:cs typeface="Calibri Light" panose="020F0302020204030204" pitchFamily="34" charset="0"/>
              </a:rPr>
              <a:t> </a:t>
            </a:r>
            <a:r>
              <a:rPr sz="2800" b="1" spc="5" dirty="0">
                <a:latin typeface="Calibri Light" panose="020F0302020204030204" pitchFamily="34" charset="0"/>
                <a:cs typeface="Calibri Light" panose="020F0302020204030204" pitchFamily="34" charset="0"/>
              </a:rPr>
              <a:t>Strong </a:t>
            </a:r>
            <a:r>
              <a:rPr sz="2800" spc="10" dirty="0">
                <a:latin typeface="Calibri Light" panose="020F0302020204030204" pitchFamily="34" charset="0"/>
                <a:cs typeface="Calibri Light" panose="020F0302020204030204" pitchFamily="34" charset="0"/>
              </a:rPr>
              <a:t>– 3</a:t>
            </a:r>
            <a:r>
              <a:rPr sz="280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days</a:t>
            </a:r>
            <a:r>
              <a:rPr sz="2800" spc="-1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during</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end </a:t>
            </a:r>
            <a:r>
              <a:rPr sz="2800" spc="5" dirty="0">
                <a:latin typeface="Calibri Light" panose="020F0302020204030204" pitchFamily="34" charset="0"/>
                <a:cs typeface="Calibri Light" panose="020F0302020204030204" pitchFamily="34" charset="0"/>
              </a:rPr>
              <a:t>of</a:t>
            </a:r>
            <a:r>
              <a:rPr sz="2800" spc="-5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July</a:t>
            </a:r>
            <a:r>
              <a:rPr sz="2800" spc="-5" dirty="0">
                <a:latin typeface="Calibri Light" panose="020F0302020204030204" pitchFamily="34" charset="0"/>
                <a:cs typeface="Calibri Light" panose="020F0302020204030204" pitchFamily="34" charset="0"/>
              </a:rPr>
              <a:t> </a:t>
            </a:r>
            <a:r>
              <a:rPr sz="2800" spc="-15" dirty="0" smtClean="0">
                <a:latin typeface="Calibri Light" panose="020F0302020204030204" pitchFamily="34" charset="0"/>
                <a:cs typeface="Calibri Light" panose="020F0302020204030204" pitchFamily="34" charset="0"/>
              </a:rPr>
              <a:t>202</a:t>
            </a:r>
            <a:r>
              <a:rPr lang="en-US" sz="2800" spc="-15" dirty="0">
                <a:latin typeface="Calibri Light" panose="020F0302020204030204" pitchFamily="34" charset="0"/>
                <a:cs typeface="Calibri Light" panose="020F0302020204030204" pitchFamily="34" charset="0"/>
              </a:rPr>
              <a:t>5</a:t>
            </a:r>
            <a:endParaRPr sz="2800" dirty="0">
              <a:latin typeface="Calibri Light" panose="020F0302020204030204" pitchFamily="34" charset="0"/>
              <a:cs typeface="Calibri Light" panose="020F0302020204030204" pitchFamily="34" charset="0"/>
            </a:endParaRPr>
          </a:p>
          <a:p>
            <a:pPr marL="355600" indent="-342900">
              <a:lnSpc>
                <a:spcPct val="100000"/>
              </a:lnSpc>
              <a:spcBef>
                <a:spcPts val="590"/>
              </a:spcBef>
              <a:buClr>
                <a:srgbClr val="8D1414"/>
              </a:buClr>
              <a:buSzPct val="145652"/>
              <a:buFont typeface="Arial"/>
              <a:buChar char="•"/>
              <a:tabLst>
                <a:tab pos="354965" algn="l"/>
                <a:tab pos="355600" algn="l"/>
              </a:tabLst>
            </a:pPr>
            <a:r>
              <a:rPr sz="2800" b="1" spc="10" dirty="0">
                <a:latin typeface="Calibri Light" panose="020F0302020204030204" pitchFamily="34" charset="0"/>
                <a:cs typeface="Calibri Light" panose="020F0302020204030204" pitchFamily="34" charset="0"/>
              </a:rPr>
              <a:t>A</a:t>
            </a:r>
            <a:r>
              <a:rPr sz="2800" b="1" spc="15" dirty="0">
                <a:latin typeface="Calibri Light" panose="020F0302020204030204" pitchFamily="34" charset="0"/>
                <a:cs typeface="Calibri Light" panose="020F0302020204030204" pitchFamily="34" charset="0"/>
              </a:rPr>
              <a:t>SC</a:t>
            </a:r>
            <a:r>
              <a:rPr sz="2800" b="1" dirty="0">
                <a:latin typeface="Calibri Light" panose="020F0302020204030204" pitchFamily="34" charset="0"/>
                <a:cs typeface="Calibri Light" panose="020F0302020204030204" pitchFamily="34" charset="0"/>
              </a:rPr>
              <a:t> </a:t>
            </a:r>
            <a:r>
              <a:rPr lang="en-US" sz="2800" b="1" spc="-35" dirty="0" smtClean="0">
                <a:latin typeface="Calibri Light" panose="020F0302020204030204" pitchFamily="34" charset="0"/>
                <a:cs typeface="Calibri Light" panose="020F0302020204030204" pitchFamily="34" charset="0"/>
              </a:rPr>
              <a:t>National Service </a:t>
            </a:r>
            <a:r>
              <a:rPr sz="2800" b="1" spc="-130" dirty="0" smtClean="0">
                <a:latin typeface="Calibri Light" panose="020F0302020204030204" pitchFamily="34" charset="0"/>
                <a:cs typeface="Calibri Light" panose="020F0302020204030204" pitchFamily="34" charset="0"/>
              </a:rPr>
              <a:t>T</a:t>
            </a:r>
            <a:r>
              <a:rPr sz="2800" b="1" spc="5" dirty="0" smtClean="0">
                <a:latin typeface="Calibri Light" panose="020F0302020204030204" pitchFamily="34" charset="0"/>
                <a:cs typeface="Calibri Light" panose="020F0302020204030204" pitchFamily="34" charset="0"/>
              </a:rPr>
              <a:t>rainin</a:t>
            </a:r>
            <a:r>
              <a:rPr sz="2800" b="1" spc="10" dirty="0" smtClean="0">
                <a:latin typeface="Calibri Light" panose="020F0302020204030204" pitchFamily="34" charset="0"/>
                <a:cs typeface="Calibri Light" panose="020F0302020204030204" pitchFamily="34" charset="0"/>
              </a:rPr>
              <a:t>g</a:t>
            </a:r>
            <a:r>
              <a:rPr sz="2800" b="1" spc="-30" dirty="0" smtClean="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3</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days</a:t>
            </a:r>
            <a:endParaRPr sz="2800" dirty="0">
              <a:latin typeface="Calibri Light" panose="020F0302020204030204" pitchFamily="34" charset="0"/>
              <a:cs typeface="Calibri Light" panose="020F0302020204030204" pitchFamily="34" charset="0"/>
            </a:endParaRPr>
          </a:p>
          <a:p>
            <a:pPr marL="355600" marR="793750" indent="-342900">
              <a:lnSpc>
                <a:spcPct val="101099"/>
              </a:lnSpc>
              <a:spcBef>
                <a:spcPts val="555"/>
              </a:spcBef>
              <a:buClr>
                <a:srgbClr val="8D1414"/>
              </a:buClr>
              <a:buSzPct val="145652"/>
              <a:buFont typeface="Arial"/>
              <a:buChar char="•"/>
              <a:tabLst>
                <a:tab pos="354965" algn="l"/>
                <a:tab pos="355600" algn="l"/>
              </a:tabLst>
            </a:pPr>
            <a:r>
              <a:rPr sz="2800" spc="10" dirty="0">
                <a:latin typeface="Calibri Light" panose="020F0302020204030204" pitchFamily="34" charset="0"/>
                <a:cs typeface="Calibri Light" panose="020F0302020204030204" pitchFamily="34" charset="0"/>
              </a:rPr>
              <a:t>Other</a:t>
            </a:r>
            <a:r>
              <a:rPr sz="2800" spc="-16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Training</a:t>
            </a:r>
            <a:r>
              <a:rPr sz="2800" spc="-15"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(e.g.,</a:t>
            </a:r>
            <a:r>
              <a:rPr sz="2800" spc="-7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Career</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Day,</a:t>
            </a:r>
            <a:r>
              <a:rPr sz="2800" spc="-65"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Site</a:t>
            </a:r>
            <a:r>
              <a:rPr sz="2800" spc="-2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Supervisor</a:t>
            </a:r>
            <a:r>
              <a:rPr sz="2800" spc="-17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Training) </a:t>
            </a:r>
            <a:r>
              <a:rPr sz="2800" spc="-45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developed </a:t>
            </a:r>
            <a:r>
              <a:rPr sz="2800" spc="5" dirty="0">
                <a:latin typeface="Calibri Light" panose="020F0302020204030204" pitchFamily="34" charset="0"/>
                <a:cs typeface="Calibri Light" panose="020F0302020204030204" pitchFamily="34" charset="0"/>
              </a:rPr>
              <a:t>for </a:t>
            </a:r>
            <a:r>
              <a:rPr sz="2800" spc="15" dirty="0">
                <a:latin typeface="Calibri Light" panose="020F0302020204030204" pitchFamily="34" charset="0"/>
                <a:cs typeface="Calibri Light" panose="020F0302020204030204" pitchFamily="34" charset="0"/>
              </a:rPr>
              <a:t>members </a:t>
            </a:r>
            <a:r>
              <a:rPr sz="2800" spc="10" dirty="0">
                <a:latin typeface="Calibri Light" panose="020F0302020204030204" pitchFamily="34" charset="0"/>
                <a:cs typeface="Calibri Light" panose="020F0302020204030204" pitchFamily="34" charset="0"/>
              </a:rPr>
              <a:t>and project </a:t>
            </a:r>
            <a:r>
              <a:rPr sz="2800" spc="5" dirty="0">
                <a:latin typeface="Calibri Light" panose="020F0302020204030204" pitchFamily="34" charset="0"/>
                <a:cs typeface="Calibri Light" panose="020F0302020204030204" pitchFamily="34" charset="0"/>
              </a:rPr>
              <a:t>directors </a:t>
            </a:r>
            <a:r>
              <a:rPr sz="2800" spc="10" dirty="0">
                <a:latin typeface="Calibri Light" panose="020F0302020204030204" pitchFamily="34" charset="0"/>
                <a:cs typeface="Calibri Light" panose="020F0302020204030204" pitchFamily="34" charset="0"/>
              </a:rPr>
              <a:t>during </a:t>
            </a:r>
            <a:r>
              <a:rPr sz="2800" spc="5" dirty="0">
                <a:latin typeface="Calibri Light" panose="020F0302020204030204" pitchFamily="34" charset="0"/>
                <a:cs typeface="Calibri Light" panose="020F0302020204030204" pitchFamily="34" charset="0"/>
              </a:rPr>
              <a:t>the </a:t>
            </a:r>
            <a:r>
              <a:rPr sz="2800" spc="1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contract</a:t>
            </a:r>
            <a:r>
              <a:rPr sz="2800" spc="10" dirty="0">
                <a:latin typeface="Calibri Light" panose="020F0302020204030204" pitchFamily="34" charset="0"/>
                <a:cs typeface="Calibri Light" panose="020F0302020204030204" pitchFamily="34" charset="0"/>
              </a:rPr>
              <a:t> period.</a:t>
            </a:r>
            <a:endParaRPr sz="2800" dirty="0">
              <a:latin typeface="Calibri Light" panose="020F0302020204030204" pitchFamily="34" charset="0"/>
              <a:cs typeface="Calibri Light" panose="020F0302020204030204" pitchFamily="34" charset="0"/>
            </a:endParaRPr>
          </a:p>
          <a:p>
            <a:pPr marL="355600" indent="-342900">
              <a:lnSpc>
                <a:spcPct val="100000"/>
              </a:lnSpc>
              <a:spcBef>
                <a:spcPts val="590"/>
              </a:spcBef>
              <a:buClr>
                <a:srgbClr val="8D1414"/>
              </a:buClr>
              <a:buSzPct val="145652"/>
              <a:buFont typeface="Arial"/>
              <a:buChar char="•"/>
              <a:tabLst>
                <a:tab pos="354965" algn="l"/>
                <a:tab pos="355600" algn="l"/>
              </a:tabLst>
            </a:pPr>
            <a:r>
              <a:rPr sz="2800" spc="10" dirty="0">
                <a:latin typeface="Calibri Light" panose="020F0302020204030204" pitchFamily="34" charset="0"/>
                <a:cs typeface="Calibri Light" panose="020F0302020204030204" pitchFamily="34" charset="0"/>
              </a:rPr>
              <a:t>Participate</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in</a:t>
            </a:r>
            <a:r>
              <a:rPr sz="2800" spc="-15"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all</a:t>
            </a:r>
            <a:r>
              <a:rPr sz="2800" spc="-1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monthly</a:t>
            </a:r>
            <a:r>
              <a:rPr sz="2800" spc="-5"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conference</a:t>
            </a:r>
            <a:r>
              <a:rPr sz="2800" spc="5" dirty="0">
                <a:latin typeface="Calibri Light" panose="020F0302020204030204" pitchFamily="34" charset="0"/>
                <a:cs typeface="Calibri Light" panose="020F0302020204030204" pitchFamily="34" charset="0"/>
              </a:rPr>
              <a:t> calls</a:t>
            </a:r>
            <a:r>
              <a:rPr sz="2800" spc="-15"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or</a:t>
            </a:r>
            <a:r>
              <a:rPr sz="2800" spc="-1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meetings.</a:t>
            </a:r>
            <a:endParaRPr sz="2800" dirty="0">
              <a:latin typeface="Calibri Light" panose="020F0302020204030204" pitchFamily="34" charset="0"/>
              <a:cs typeface="Calibri Light" panose="020F0302020204030204" pitchFamily="34" charset="0"/>
            </a:endParaRPr>
          </a:p>
          <a:p>
            <a:pPr marL="355600" marR="5080" indent="-342900">
              <a:lnSpc>
                <a:spcPct val="101099"/>
              </a:lnSpc>
              <a:spcBef>
                <a:spcPts val="560"/>
              </a:spcBef>
              <a:buClr>
                <a:srgbClr val="8D1414"/>
              </a:buClr>
              <a:buSzPct val="145652"/>
              <a:buFont typeface="Arial"/>
              <a:buChar char="•"/>
              <a:tabLst>
                <a:tab pos="354965" algn="l"/>
                <a:tab pos="355600" algn="l"/>
              </a:tabLst>
            </a:pPr>
            <a:r>
              <a:rPr sz="2800" spc="10" dirty="0">
                <a:latin typeface="Calibri Light" panose="020F0302020204030204" pitchFamily="34" charset="0"/>
                <a:cs typeface="Calibri Light" panose="020F0302020204030204" pitchFamily="34" charset="0"/>
              </a:rPr>
              <a:t>In </a:t>
            </a:r>
            <a:r>
              <a:rPr sz="2800" spc="5" dirty="0">
                <a:latin typeface="Calibri Light" panose="020F0302020204030204" pitchFamily="34" charset="0"/>
                <a:cs typeface="Calibri Light" panose="020F0302020204030204" pitchFamily="34" charset="0"/>
              </a:rPr>
              <a:t>constructing the </a:t>
            </a:r>
            <a:r>
              <a:rPr sz="2800" spc="10" dirty="0">
                <a:latin typeface="Calibri Light" panose="020F0302020204030204" pitchFamily="34" charset="0"/>
                <a:cs typeface="Calibri Light" panose="020F0302020204030204" pitchFamily="34" charset="0"/>
              </a:rPr>
              <a:t>budget, figure </a:t>
            </a:r>
            <a:r>
              <a:rPr sz="2800" spc="5" dirty="0">
                <a:latin typeface="Calibri Light" panose="020F0302020204030204" pitchFamily="34" charset="0"/>
                <a:cs typeface="Calibri Light" panose="020F0302020204030204" pitchFamily="34" charset="0"/>
              </a:rPr>
              <a:t>in the cost for transportation, </a:t>
            </a:r>
            <a:r>
              <a:rPr sz="2800" spc="-450" dirty="0">
                <a:latin typeface="Calibri Light" panose="020F0302020204030204" pitchFamily="34" charset="0"/>
                <a:cs typeface="Calibri Light" panose="020F0302020204030204" pitchFamily="34" charset="0"/>
              </a:rPr>
              <a:t> </a:t>
            </a:r>
            <a:r>
              <a:rPr sz="2800" spc="10" dirty="0">
                <a:latin typeface="Calibri Light" panose="020F0302020204030204" pitchFamily="34" charset="0"/>
                <a:cs typeface="Calibri Light" panose="020F0302020204030204" pitchFamily="34" charset="0"/>
              </a:rPr>
              <a:t>meals, and </a:t>
            </a:r>
            <a:r>
              <a:rPr sz="2800" spc="5" dirty="0">
                <a:latin typeface="Calibri Light" panose="020F0302020204030204" pitchFamily="34" charset="0"/>
                <a:cs typeface="Calibri Light" panose="020F0302020204030204" pitchFamily="34" charset="0"/>
              </a:rPr>
              <a:t>possible </a:t>
            </a:r>
            <a:r>
              <a:rPr sz="2800" spc="10" dirty="0">
                <a:latin typeface="Calibri Light" panose="020F0302020204030204" pitchFamily="34" charset="0"/>
                <a:cs typeface="Calibri Light" panose="020F0302020204030204" pitchFamily="34" charset="0"/>
              </a:rPr>
              <a:t>overnight </a:t>
            </a:r>
            <a:r>
              <a:rPr sz="2800" spc="5" dirty="0">
                <a:latin typeface="Calibri Light" panose="020F0302020204030204" pitchFamily="34" charset="0"/>
                <a:cs typeface="Calibri Light" panose="020F0302020204030204" pitchFamily="34" charset="0"/>
              </a:rPr>
              <a:t>accommodations </a:t>
            </a:r>
            <a:r>
              <a:rPr sz="2800" spc="10" dirty="0">
                <a:latin typeface="Calibri Light" panose="020F0302020204030204" pitchFamily="34" charset="0"/>
                <a:cs typeface="Calibri Light" panose="020F0302020204030204" pitchFamily="34" charset="0"/>
              </a:rPr>
              <a:t>related </a:t>
            </a:r>
            <a:r>
              <a:rPr sz="2800" spc="5" dirty="0">
                <a:latin typeface="Calibri Light" panose="020F0302020204030204" pitchFamily="34" charset="0"/>
                <a:cs typeface="Calibri Light" panose="020F0302020204030204" pitchFamily="34" charset="0"/>
              </a:rPr>
              <a:t>to all </a:t>
            </a:r>
            <a:r>
              <a:rPr sz="2800" spc="1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Corporation</a:t>
            </a:r>
            <a:r>
              <a:rPr sz="280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or</a:t>
            </a:r>
            <a:r>
              <a:rPr sz="2800" spc="-9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Commission</a:t>
            </a:r>
            <a:r>
              <a:rPr sz="2800" spc="-1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training</a:t>
            </a:r>
            <a:r>
              <a:rPr sz="2800" spc="-5" dirty="0">
                <a:latin typeface="Calibri Light" panose="020F0302020204030204" pitchFamily="34" charset="0"/>
                <a:cs typeface="Calibri Light" panose="020F0302020204030204" pitchFamily="34" charset="0"/>
              </a:rPr>
              <a:t> </a:t>
            </a:r>
            <a:r>
              <a:rPr sz="2800" dirty="0">
                <a:latin typeface="Calibri Light" panose="020F0302020204030204" pitchFamily="34" charset="0"/>
                <a:cs typeface="Calibri Light" panose="020F0302020204030204" pitchFamily="34" charset="0"/>
              </a:rPr>
              <a:t>sessions</a:t>
            </a:r>
            <a:r>
              <a:rPr sz="2300" dirty="0">
                <a:latin typeface="Calibri Light" panose="020F0302020204030204" pitchFamily="34" charset="0"/>
                <a:cs typeface="Calibri Light" panose="020F0302020204030204" pitchFamily="34"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7607" y="381000"/>
            <a:ext cx="6864984" cy="1122680"/>
          </a:xfrm>
          <a:prstGeom prst="rect">
            <a:avLst/>
          </a:prstGeom>
        </p:spPr>
        <p:txBody>
          <a:bodyPr vert="horz" wrap="square" lIns="0" tIns="12700" rIns="0" bIns="0" rtlCol="0">
            <a:spAutoFit/>
          </a:bodyPr>
          <a:lstStyle/>
          <a:p>
            <a:pPr marL="1887220" marR="5080" indent="-1874520">
              <a:lnSpc>
                <a:spcPct val="100000"/>
              </a:lnSpc>
              <a:spcBef>
                <a:spcPts val="100"/>
              </a:spcBef>
            </a:pPr>
            <a:r>
              <a:rPr sz="3600" b="1" spc="-5" dirty="0">
                <a:solidFill>
                  <a:srgbClr val="2B8DAF"/>
                </a:solidFill>
                <a:latin typeface="Calibri Light" panose="020F0302020204030204" pitchFamily="34" charset="0"/>
                <a:cs typeface="Calibri Light" panose="020F0302020204030204" pitchFamily="34" charset="0"/>
              </a:rPr>
              <a:t>S</a:t>
            </a:r>
            <a:r>
              <a:rPr sz="3600" b="1" dirty="0">
                <a:solidFill>
                  <a:srgbClr val="2B8DAF"/>
                </a:solidFill>
                <a:latin typeface="Calibri Light" panose="020F0302020204030204" pitchFamily="34" charset="0"/>
                <a:cs typeface="Calibri Light" panose="020F0302020204030204" pitchFamily="34" charset="0"/>
              </a:rPr>
              <a:t>t</a:t>
            </a:r>
            <a:r>
              <a:rPr sz="3600" b="1" spc="-10" dirty="0">
                <a:solidFill>
                  <a:srgbClr val="2B8DAF"/>
                </a:solidFill>
                <a:latin typeface="Calibri Light" panose="020F0302020204030204" pitchFamily="34" charset="0"/>
                <a:cs typeface="Calibri Light" panose="020F0302020204030204" pitchFamily="34" charset="0"/>
              </a:rPr>
              <a:t>a</a:t>
            </a:r>
            <a:r>
              <a:rPr sz="3600" b="1" dirty="0">
                <a:solidFill>
                  <a:srgbClr val="2B8DAF"/>
                </a:solidFill>
                <a:latin typeface="Calibri Light" panose="020F0302020204030204" pitchFamily="34" charset="0"/>
                <a:cs typeface="Calibri Light" panose="020F0302020204030204" pitchFamily="34" charset="0"/>
              </a:rPr>
              <a:t>t</a:t>
            </a:r>
            <a:r>
              <a:rPr sz="3600" b="1" spc="-5" dirty="0">
                <a:solidFill>
                  <a:srgbClr val="2B8DAF"/>
                </a:solidFill>
                <a:latin typeface="Calibri Light" panose="020F0302020204030204" pitchFamily="34" charset="0"/>
                <a:cs typeface="Calibri Light" panose="020F0302020204030204" pitchFamily="34" charset="0"/>
              </a:rPr>
              <a:t>e</a:t>
            </a:r>
            <a:r>
              <a:rPr sz="3600" b="1" dirty="0">
                <a:solidFill>
                  <a:srgbClr val="2B8DAF"/>
                </a:solidFill>
                <a:latin typeface="Calibri Light" panose="020F0302020204030204" pitchFamily="34" charset="0"/>
                <a:cs typeface="Calibri Light" panose="020F0302020204030204" pitchFamily="34" charset="0"/>
              </a:rPr>
              <a:t>wi</a:t>
            </a:r>
            <a:r>
              <a:rPr sz="3600" b="1" spc="-10" dirty="0">
                <a:solidFill>
                  <a:srgbClr val="2B8DAF"/>
                </a:solidFill>
                <a:latin typeface="Calibri Light" panose="020F0302020204030204" pitchFamily="34" charset="0"/>
                <a:cs typeface="Calibri Light" panose="020F0302020204030204" pitchFamily="34" charset="0"/>
              </a:rPr>
              <a:t>d</a:t>
            </a:r>
            <a:r>
              <a:rPr sz="3600" b="1" dirty="0">
                <a:solidFill>
                  <a:srgbClr val="2B8DAF"/>
                </a:solidFill>
                <a:latin typeface="Calibri Light" panose="020F0302020204030204" pitchFamily="34" charset="0"/>
                <a:cs typeface="Calibri Light" panose="020F0302020204030204" pitchFamily="34" charset="0"/>
              </a:rPr>
              <a:t>e</a:t>
            </a:r>
            <a:r>
              <a:rPr sz="3600" b="1" spc="-135" dirty="0">
                <a:solidFill>
                  <a:srgbClr val="2B8DAF"/>
                </a:solidFill>
                <a:latin typeface="Calibri Light" panose="020F0302020204030204" pitchFamily="34" charset="0"/>
                <a:cs typeface="Calibri Light" panose="020F0302020204030204" pitchFamily="34" charset="0"/>
              </a:rPr>
              <a:t> </a:t>
            </a:r>
            <a:r>
              <a:rPr sz="3600" b="1" spc="-5" dirty="0">
                <a:solidFill>
                  <a:srgbClr val="2B8DAF"/>
                </a:solidFill>
                <a:latin typeface="Calibri Light" panose="020F0302020204030204" pitchFamily="34" charset="0"/>
                <a:cs typeface="Calibri Light" panose="020F0302020204030204" pitchFamily="34" charset="0"/>
              </a:rPr>
              <a:t>Co</a:t>
            </a:r>
            <a:r>
              <a:rPr sz="3600" b="1" dirty="0">
                <a:solidFill>
                  <a:srgbClr val="2B8DAF"/>
                </a:solidFill>
                <a:latin typeface="Calibri Light" panose="020F0302020204030204" pitchFamily="34" charset="0"/>
                <a:cs typeface="Calibri Light" panose="020F0302020204030204" pitchFamily="34" charset="0"/>
              </a:rPr>
              <a:t>rps</a:t>
            </a:r>
            <a:r>
              <a:rPr sz="3600" b="1" spc="-15" dirty="0">
                <a:solidFill>
                  <a:srgbClr val="2B8DAF"/>
                </a:solidFill>
                <a:latin typeface="Calibri Light" panose="020F0302020204030204" pitchFamily="34" charset="0"/>
                <a:cs typeface="Calibri Light" panose="020F0302020204030204" pitchFamily="34" charset="0"/>
              </a:rPr>
              <a:t> </a:t>
            </a:r>
            <a:r>
              <a:rPr sz="3600" b="1" dirty="0">
                <a:solidFill>
                  <a:srgbClr val="2B8DAF"/>
                </a:solidFill>
                <a:latin typeface="Calibri Light" panose="020F0302020204030204" pitchFamily="34" charset="0"/>
                <a:cs typeface="Calibri Light" panose="020F0302020204030204" pitchFamily="34" charset="0"/>
              </a:rPr>
              <a:t>Me</a:t>
            </a:r>
            <a:r>
              <a:rPr sz="3600" b="1" spc="5" dirty="0">
                <a:solidFill>
                  <a:srgbClr val="2B8DAF"/>
                </a:solidFill>
                <a:latin typeface="Calibri Light" panose="020F0302020204030204" pitchFamily="34" charset="0"/>
                <a:cs typeface="Calibri Light" panose="020F0302020204030204" pitchFamily="34" charset="0"/>
              </a:rPr>
              <a:t>m</a:t>
            </a:r>
            <a:r>
              <a:rPr sz="3600" b="1" spc="-5" dirty="0">
                <a:solidFill>
                  <a:srgbClr val="2B8DAF"/>
                </a:solidFill>
                <a:latin typeface="Calibri Light" panose="020F0302020204030204" pitchFamily="34" charset="0"/>
                <a:cs typeface="Calibri Light" panose="020F0302020204030204" pitchFamily="34" charset="0"/>
              </a:rPr>
              <a:t>be</a:t>
            </a:r>
            <a:r>
              <a:rPr sz="3600" b="1" dirty="0">
                <a:solidFill>
                  <a:srgbClr val="2B8DAF"/>
                </a:solidFill>
                <a:latin typeface="Calibri Light" panose="020F0302020204030204" pitchFamily="34" charset="0"/>
                <a:cs typeface="Calibri Light" panose="020F0302020204030204" pitchFamily="34" charset="0"/>
              </a:rPr>
              <a:t>r</a:t>
            </a:r>
            <a:r>
              <a:rPr sz="3600" b="1" spc="-265" dirty="0">
                <a:solidFill>
                  <a:srgbClr val="2B8DAF"/>
                </a:solidFill>
                <a:latin typeface="Calibri Light" panose="020F0302020204030204" pitchFamily="34" charset="0"/>
                <a:cs typeface="Calibri Light" panose="020F0302020204030204" pitchFamily="34" charset="0"/>
              </a:rPr>
              <a:t> </a:t>
            </a:r>
            <a:r>
              <a:rPr sz="3600" b="1" spc="-229" dirty="0">
                <a:solidFill>
                  <a:srgbClr val="2B8DAF"/>
                </a:solidFill>
                <a:latin typeface="Calibri Light" panose="020F0302020204030204" pitchFamily="34" charset="0"/>
                <a:cs typeface="Calibri Light" panose="020F0302020204030204" pitchFamily="34" charset="0"/>
              </a:rPr>
              <a:t>T</a:t>
            </a:r>
            <a:r>
              <a:rPr sz="3600" b="1" dirty="0">
                <a:solidFill>
                  <a:srgbClr val="2B8DAF"/>
                </a:solidFill>
                <a:latin typeface="Calibri Light" panose="020F0302020204030204" pitchFamily="34" charset="0"/>
                <a:cs typeface="Calibri Light" panose="020F0302020204030204" pitchFamily="34" charset="0"/>
              </a:rPr>
              <a:t>r</a:t>
            </a:r>
            <a:r>
              <a:rPr sz="3600" b="1" spc="-5" dirty="0">
                <a:solidFill>
                  <a:srgbClr val="2B8DAF"/>
                </a:solidFill>
                <a:latin typeface="Calibri Light" panose="020F0302020204030204" pitchFamily="34" charset="0"/>
                <a:cs typeface="Calibri Light" panose="020F0302020204030204" pitchFamily="34" charset="0"/>
              </a:rPr>
              <a:t>a</a:t>
            </a:r>
            <a:r>
              <a:rPr sz="3600" b="1" spc="5" dirty="0">
                <a:solidFill>
                  <a:srgbClr val="2B8DAF"/>
                </a:solidFill>
                <a:latin typeface="Calibri Light" panose="020F0302020204030204" pitchFamily="34" charset="0"/>
                <a:cs typeface="Calibri Light" panose="020F0302020204030204" pitchFamily="34" charset="0"/>
              </a:rPr>
              <a:t>i</a:t>
            </a:r>
            <a:r>
              <a:rPr sz="3600" b="1" spc="-5" dirty="0">
                <a:solidFill>
                  <a:srgbClr val="2B8DAF"/>
                </a:solidFill>
                <a:latin typeface="Calibri Light" panose="020F0302020204030204" pitchFamily="34" charset="0"/>
                <a:cs typeface="Calibri Light" panose="020F0302020204030204" pitchFamily="34" charset="0"/>
              </a:rPr>
              <a:t>n</a:t>
            </a:r>
            <a:r>
              <a:rPr sz="3600" b="1" spc="5" dirty="0">
                <a:solidFill>
                  <a:srgbClr val="2B8DAF"/>
                </a:solidFill>
                <a:latin typeface="Calibri Light" panose="020F0302020204030204" pitchFamily="34" charset="0"/>
                <a:cs typeface="Calibri Light" panose="020F0302020204030204" pitchFamily="34" charset="0"/>
              </a:rPr>
              <a:t>i</a:t>
            </a:r>
            <a:r>
              <a:rPr sz="3600" b="1" spc="-5" dirty="0">
                <a:solidFill>
                  <a:srgbClr val="2B8DAF"/>
                </a:solidFill>
                <a:latin typeface="Calibri Light" panose="020F0302020204030204" pitchFamily="34" charset="0"/>
                <a:cs typeface="Calibri Light" panose="020F0302020204030204" pitchFamily="34" charset="0"/>
              </a:rPr>
              <a:t>n</a:t>
            </a:r>
            <a:r>
              <a:rPr sz="3600" b="1" dirty="0">
                <a:solidFill>
                  <a:srgbClr val="2B8DAF"/>
                </a:solidFill>
                <a:latin typeface="Calibri Light" panose="020F0302020204030204" pitchFamily="34" charset="0"/>
                <a:cs typeface="Calibri Light" panose="020F0302020204030204" pitchFamily="34" charset="0"/>
              </a:rPr>
              <a:t>gs  </a:t>
            </a:r>
            <a:r>
              <a:rPr sz="3600" b="1" spc="-5" dirty="0">
                <a:solidFill>
                  <a:srgbClr val="2B8DAF"/>
                </a:solidFill>
                <a:latin typeface="Calibri Light" panose="020F0302020204030204" pitchFamily="34" charset="0"/>
                <a:cs typeface="Calibri Light" panose="020F0302020204030204" pitchFamily="34" charset="0"/>
              </a:rPr>
              <a:t>and</a:t>
            </a:r>
            <a:r>
              <a:rPr sz="3600" b="1" dirty="0">
                <a:solidFill>
                  <a:srgbClr val="2B8DAF"/>
                </a:solidFill>
                <a:latin typeface="Calibri Light" panose="020F0302020204030204" pitchFamily="34" charset="0"/>
                <a:cs typeface="Calibri Light" panose="020F0302020204030204" pitchFamily="34" charset="0"/>
              </a:rPr>
              <a:t> </a:t>
            </a:r>
            <a:r>
              <a:rPr sz="3600" b="1" spc="-5" dirty="0">
                <a:solidFill>
                  <a:srgbClr val="2B8DAF"/>
                </a:solidFill>
                <a:latin typeface="Calibri Light" panose="020F0302020204030204" pitchFamily="34" charset="0"/>
                <a:cs typeface="Calibri Light" panose="020F0302020204030204" pitchFamily="34" charset="0"/>
              </a:rPr>
              <a:t>Events</a:t>
            </a:r>
            <a:endParaRPr sz="3600" dirty="0">
              <a:latin typeface="Calibri Light" panose="020F0302020204030204" pitchFamily="34" charset="0"/>
              <a:cs typeface="Calibri Light" panose="020F0302020204030204" pitchFamily="34" charset="0"/>
            </a:endParaRPr>
          </a:p>
        </p:txBody>
      </p:sp>
      <p:sp>
        <p:nvSpPr>
          <p:cNvPr id="3" name="object 3"/>
          <p:cNvSpPr txBox="1"/>
          <p:nvPr/>
        </p:nvSpPr>
        <p:spPr>
          <a:xfrm>
            <a:off x="304800" y="1851151"/>
            <a:ext cx="8610599" cy="3014287"/>
          </a:xfrm>
          <a:prstGeom prst="rect">
            <a:avLst/>
          </a:prstGeom>
        </p:spPr>
        <p:txBody>
          <a:bodyPr vert="horz" wrap="square" lIns="0" tIns="13335" rIns="0" bIns="0" rtlCol="0">
            <a:spAutoFit/>
          </a:bodyPr>
          <a:lstStyle/>
          <a:p>
            <a:pPr marL="12065" marR="5080">
              <a:lnSpc>
                <a:spcPct val="100000"/>
              </a:lnSpc>
              <a:spcBef>
                <a:spcPts val="105"/>
              </a:spcBef>
              <a:buClr>
                <a:srgbClr val="8D1414"/>
              </a:buClr>
              <a:buSzPct val="145312"/>
              <a:tabLst>
                <a:tab pos="299720" algn="l"/>
              </a:tabLst>
            </a:pPr>
            <a:r>
              <a:rPr sz="3200" dirty="0">
                <a:latin typeface="Corbel"/>
                <a:cs typeface="Corbel"/>
              </a:rPr>
              <a:t>All</a:t>
            </a:r>
            <a:r>
              <a:rPr sz="3200" spc="-30" dirty="0">
                <a:latin typeface="Corbel"/>
                <a:cs typeface="Corbel"/>
              </a:rPr>
              <a:t> </a:t>
            </a:r>
            <a:r>
              <a:rPr sz="3200" spc="-5" dirty="0">
                <a:latin typeface="Corbel"/>
                <a:cs typeface="Corbel"/>
              </a:rPr>
              <a:t>co</a:t>
            </a:r>
            <a:r>
              <a:rPr sz="3200" spc="-5" dirty="0">
                <a:latin typeface="Calibri Light" panose="020F0302020204030204" pitchFamily="34" charset="0"/>
                <a:cs typeface="Calibri Light" panose="020F0302020204030204" pitchFamily="34" charset="0"/>
              </a:rPr>
              <a:t>rps</a:t>
            </a:r>
            <a:r>
              <a:rPr sz="3200" dirty="0">
                <a:latin typeface="Calibri Light" panose="020F0302020204030204" pitchFamily="34" charset="0"/>
                <a:cs typeface="Calibri Light" panose="020F0302020204030204" pitchFamily="34" charset="0"/>
              </a:rPr>
              <a:t> members</a:t>
            </a:r>
            <a:r>
              <a:rPr sz="3200" spc="-25"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and</a:t>
            </a:r>
            <a:r>
              <a:rPr sz="3200" spc="-20"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project</a:t>
            </a:r>
            <a:r>
              <a:rPr sz="3200" spc="-10"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directors</a:t>
            </a:r>
            <a:r>
              <a:rPr sz="3200" spc="-15"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are </a:t>
            </a:r>
            <a:r>
              <a:rPr sz="3200" spc="-625" dirty="0">
                <a:latin typeface="Calibri Light" panose="020F0302020204030204" pitchFamily="34" charset="0"/>
                <a:cs typeface="Calibri Light" panose="020F0302020204030204" pitchFamily="34" charset="0"/>
              </a:rPr>
              <a:t> </a:t>
            </a:r>
            <a:r>
              <a:rPr sz="3200" b="1" dirty="0">
                <a:latin typeface="Calibri Light" panose="020F0302020204030204" pitchFamily="34" charset="0"/>
                <a:cs typeface="Calibri Light" panose="020F0302020204030204" pitchFamily="34" charset="0"/>
              </a:rPr>
              <a:t>required </a:t>
            </a:r>
            <a:r>
              <a:rPr sz="3200" dirty="0">
                <a:latin typeface="Calibri Light" panose="020F0302020204030204" pitchFamily="34" charset="0"/>
                <a:cs typeface="Calibri Light" panose="020F0302020204030204" pitchFamily="34" charset="0"/>
              </a:rPr>
              <a:t>to attend the following </a:t>
            </a:r>
            <a:r>
              <a:rPr sz="3200" spc="5"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trainings/events:</a:t>
            </a:r>
            <a:endParaRPr sz="3200" dirty="0">
              <a:latin typeface="Calibri Light" panose="020F0302020204030204" pitchFamily="34" charset="0"/>
              <a:cs typeface="Calibri Light" panose="020F0302020204030204" pitchFamily="34" charset="0"/>
            </a:endParaRPr>
          </a:p>
          <a:p>
            <a:pPr marL="756285" lvl="1" indent="-287020">
              <a:lnSpc>
                <a:spcPct val="100000"/>
              </a:lnSpc>
              <a:spcBef>
                <a:spcPts val="1365"/>
              </a:spcBef>
              <a:buClr>
                <a:srgbClr val="8D1414"/>
              </a:buClr>
              <a:buSzPct val="145312"/>
              <a:buFont typeface="Arial"/>
              <a:buChar char="•"/>
              <a:tabLst>
                <a:tab pos="756920" algn="l"/>
                <a:tab pos="5963285" algn="l"/>
              </a:tabLst>
            </a:pPr>
            <a:r>
              <a:rPr sz="3200" b="1" spc="-5" dirty="0">
                <a:latin typeface="Calibri Light" panose="020F0302020204030204" pitchFamily="34" charset="0"/>
                <a:cs typeface="Calibri Light" panose="020F0302020204030204" pitchFamily="34" charset="0"/>
              </a:rPr>
              <a:t>AmeriCorps</a:t>
            </a:r>
            <a:r>
              <a:rPr sz="3200" b="1" spc="15" dirty="0">
                <a:latin typeface="Calibri Light" panose="020F0302020204030204" pitchFamily="34" charset="0"/>
                <a:cs typeface="Calibri Light" panose="020F0302020204030204" pitchFamily="34" charset="0"/>
              </a:rPr>
              <a:t> </a:t>
            </a:r>
            <a:r>
              <a:rPr sz="3200" b="1" dirty="0">
                <a:latin typeface="Calibri Light" panose="020F0302020204030204" pitchFamily="34" charset="0"/>
                <a:cs typeface="Calibri Light" panose="020F0302020204030204" pitchFamily="34" charset="0"/>
              </a:rPr>
              <a:t>Launch</a:t>
            </a:r>
            <a:r>
              <a:rPr sz="3200" b="1" spc="-10"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a:t>
            </a:r>
            <a:r>
              <a:rPr sz="3200" spc="-114"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October	</a:t>
            </a:r>
            <a:r>
              <a:rPr sz="3200" spc="-35" dirty="0" smtClean="0">
                <a:latin typeface="Calibri Light" panose="020F0302020204030204" pitchFamily="34" charset="0"/>
                <a:cs typeface="Calibri Light" panose="020F0302020204030204" pitchFamily="34" charset="0"/>
              </a:rPr>
              <a:t>202</a:t>
            </a:r>
            <a:r>
              <a:rPr lang="en-US" sz="3200" spc="-35" dirty="0">
                <a:latin typeface="Calibri Light" panose="020F0302020204030204" pitchFamily="34" charset="0"/>
                <a:cs typeface="Calibri Light" panose="020F0302020204030204" pitchFamily="34" charset="0"/>
              </a:rPr>
              <a:t>4</a:t>
            </a:r>
            <a:endParaRPr sz="3200" dirty="0">
              <a:latin typeface="Calibri Light" panose="020F0302020204030204" pitchFamily="34" charset="0"/>
              <a:cs typeface="Calibri Light" panose="020F0302020204030204" pitchFamily="34" charset="0"/>
            </a:endParaRPr>
          </a:p>
          <a:p>
            <a:pPr marL="756285" marR="325120" lvl="1" indent="-287020">
              <a:lnSpc>
                <a:spcPct val="100000"/>
              </a:lnSpc>
              <a:spcBef>
                <a:spcPts val="1370"/>
              </a:spcBef>
              <a:buClr>
                <a:srgbClr val="8D1414"/>
              </a:buClr>
              <a:buSzPct val="145312"/>
              <a:buFont typeface="Arial"/>
              <a:buChar char="•"/>
              <a:tabLst>
                <a:tab pos="756920" algn="l"/>
              </a:tabLst>
            </a:pPr>
            <a:r>
              <a:rPr sz="3200" b="1" spc="-5" dirty="0">
                <a:latin typeface="Calibri Light" panose="020F0302020204030204" pitchFamily="34" charset="0"/>
                <a:cs typeface="Calibri Light" panose="020F0302020204030204" pitchFamily="34" charset="0"/>
              </a:rPr>
              <a:t>E</a:t>
            </a:r>
            <a:r>
              <a:rPr sz="3200" b="1" dirty="0">
                <a:latin typeface="Calibri Light" panose="020F0302020204030204" pitchFamily="34" charset="0"/>
                <a:cs typeface="Calibri Light" panose="020F0302020204030204" pitchFamily="34" charset="0"/>
              </a:rPr>
              <a:t>n</a:t>
            </a:r>
            <a:r>
              <a:rPr sz="3200" b="1" spc="-5" dirty="0">
                <a:latin typeface="Calibri Light" panose="020F0302020204030204" pitchFamily="34" charset="0"/>
                <a:cs typeface="Calibri Light" panose="020F0302020204030204" pitchFamily="34" charset="0"/>
              </a:rPr>
              <a:t>d</a:t>
            </a:r>
            <a:r>
              <a:rPr sz="3200" b="1" dirty="0">
                <a:latin typeface="Calibri Light" panose="020F0302020204030204" pitchFamily="34" charset="0"/>
                <a:cs typeface="Calibri Light" panose="020F0302020204030204" pitchFamily="34" charset="0"/>
              </a:rPr>
              <a:t>-</a:t>
            </a:r>
            <a:r>
              <a:rPr sz="3200" b="1" spc="-5" dirty="0">
                <a:latin typeface="Calibri Light" panose="020F0302020204030204" pitchFamily="34" charset="0"/>
                <a:cs typeface="Calibri Light" panose="020F0302020204030204" pitchFamily="34" charset="0"/>
              </a:rPr>
              <a:t>o</a:t>
            </a:r>
            <a:r>
              <a:rPr sz="3200" b="1" dirty="0">
                <a:latin typeface="Calibri Light" panose="020F0302020204030204" pitchFamily="34" charset="0"/>
                <a:cs typeface="Calibri Light" panose="020F0302020204030204" pitchFamily="34" charset="0"/>
              </a:rPr>
              <a:t>f-t</a:t>
            </a:r>
            <a:r>
              <a:rPr sz="3200" b="1" spc="-5" dirty="0">
                <a:latin typeface="Calibri Light" panose="020F0302020204030204" pitchFamily="34" charset="0"/>
                <a:cs typeface="Calibri Light" panose="020F0302020204030204" pitchFamily="34" charset="0"/>
              </a:rPr>
              <a:t>he</a:t>
            </a:r>
            <a:r>
              <a:rPr sz="3200" b="1" dirty="0">
                <a:latin typeface="Calibri Light" panose="020F0302020204030204" pitchFamily="34" charset="0"/>
                <a:cs typeface="Calibri Light" panose="020F0302020204030204" pitchFamily="34" charset="0"/>
              </a:rPr>
              <a:t>-</a:t>
            </a:r>
            <a:r>
              <a:rPr sz="3200" b="1" spc="-265" dirty="0">
                <a:latin typeface="Calibri Light" panose="020F0302020204030204" pitchFamily="34" charset="0"/>
                <a:cs typeface="Calibri Light" panose="020F0302020204030204" pitchFamily="34" charset="0"/>
              </a:rPr>
              <a:t>Y</a:t>
            </a:r>
            <a:r>
              <a:rPr sz="3200" b="1" spc="-15" dirty="0">
                <a:latin typeface="Calibri Light" panose="020F0302020204030204" pitchFamily="34" charset="0"/>
                <a:cs typeface="Calibri Light" panose="020F0302020204030204" pitchFamily="34" charset="0"/>
              </a:rPr>
              <a:t>e</a:t>
            </a:r>
            <a:r>
              <a:rPr sz="3200" b="1" dirty="0">
                <a:latin typeface="Calibri Light" panose="020F0302020204030204" pitchFamily="34" charset="0"/>
                <a:cs typeface="Calibri Light" panose="020F0302020204030204" pitchFamily="34" charset="0"/>
              </a:rPr>
              <a:t>ar</a:t>
            </a:r>
            <a:r>
              <a:rPr sz="3200" b="1" spc="-265" dirty="0">
                <a:latin typeface="Calibri Light" panose="020F0302020204030204" pitchFamily="34" charset="0"/>
                <a:cs typeface="Calibri Light" panose="020F0302020204030204" pitchFamily="34" charset="0"/>
              </a:rPr>
              <a:t> </a:t>
            </a:r>
            <a:r>
              <a:rPr sz="3200" b="1" spc="-210" dirty="0">
                <a:latin typeface="Calibri Light" panose="020F0302020204030204" pitchFamily="34" charset="0"/>
                <a:cs typeface="Calibri Light" panose="020F0302020204030204" pitchFamily="34" charset="0"/>
              </a:rPr>
              <a:t>T</a:t>
            </a:r>
            <a:r>
              <a:rPr sz="3200" b="1" spc="-5" dirty="0">
                <a:latin typeface="Calibri Light" panose="020F0302020204030204" pitchFamily="34" charset="0"/>
                <a:cs typeface="Calibri Light" panose="020F0302020204030204" pitchFamily="34" charset="0"/>
              </a:rPr>
              <a:t>r</a:t>
            </a:r>
            <a:r>
              <a:rPr sz="3200" b="1" dirty="0">
                <a:latin typeface="Calibri Light" panose="020F0302020204030204" pitchFamily="34" charset="0"/>
                <a:cs typeface="Calibri Light" panose="020F0302020204030204" pitchFamily="34" charset="0"/>
              </a:rPr>
              <a:t>ain</a:t>
            </a:r>
            <a:r>
              <a:rPr sz="3200" b="1" spc="-5" dirty="0">
                <a:latin typeface="Calibri Light" panose="020F0302020204030204" pitchFamily="34" charset="0"/>
                <a:cs typeface="Calibri Light" panose="020F0302020204030204" pitchFamily="34" charset="0"/>
              </a:rPr>
              <a:t>i</a:t>
            </a:r>
            <a:r>
              <a:rPr sz="3200" b="1" dirty="0">
                <a:latin typeface="Calibri Light" panose="020F0302020204030204" pitchFamily="34" charset="0"/>
                <a:cs typeface="Calibri Light" panose="020F0302020204030204" pitchFamily="34" charset="0"/>
              </a:rPr>
              <a:t>ng</a:t>
            </a:r>
            <a:r>
              <a:rPr sz="3200" b="1" spc="-25"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a:t>
            </a:r>
            <a:r>
              <a:rPr sz="3200" spc="-15" dirty="0">
                <a:latin typeface="Calibri Light" panose="020F0302020204030204" pitchFamily="34" charset="0"/>
                <a:cs typeface="Calibri Light" panose="020F0302020204030204" pitchFamily="34" charset="0"/>
              </a:rPr>
              <a:t> </a:t>
            </a:r>
            <a:r>
              <a:rPr sz="3200" spc="-10" dirty="0">
                <a:latin typeface="Calibri Light" panose="020F0302020204030204" pitchFamily="34" charset="0"/>
                <a:cs typeface="Calibri Light" panose="020F0302020204030204" pitchFamily="34" charset="0"/>
              </a:rPr>
              <a:t>M</a:t>
            </a:r>
            <a:r>
              <a:rPr sz="3200" dirty="0">
                <a:latin typeface="Calibri Light" panose="020F0302020204030204" pitchFamily="34" charset="0"/>
                <a:cs typeface="Calibri Light" panose="020F0302020204030204" pitchFamily="34" charset="0"/>
              </a:rPr>
              <a:t>ay</a:t>
            </a:r>
            <a:r>
              <a:rPr sz="3200" spc="-15"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o</a:t>
            </a:r>
            <a:r>
              <a:rPr sz="3200" dirty="0">
                <a:latin typeface="Calibri Light" panose="020F0302020204030204" pitchFamily="34" charset="0"/>
                <a:cs typeface="Calibri Light" panose="020F0302020204030204" pitchFamily="34" charset="0"/>
              </a:rPr>
              <a:t>r</a:t>
            </a:r>
            <a:r>
              <a:rPr sz="3200" spc="-50"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J</a:t>
            </a:r>
            <a:r>
              <a:rPr sz="3200" spc="-5" dirty="0">
                <a:latin typeface="Calibri Light" panose="020F0302020204030204" pitchFamily="34" charset="0"/>
                <a:cs typeface="Calibri Light" panose="020F0302020204030204" pitchFamily="34" charset="0"/>
              </a:rPr>
              <a:t>u</a:t>
            </a:r>
            <a:r>
              <a:rPr sz="3200" dirty="0">
                <a:latin typeface="Calibri Light" panose="020F0302020204030204" pitchFamily="34" charset="0"/>
                <a:cs typeface="Calibri Light" panose="020F0302020204030204" pitchFamily="34" charset="0"/>
              </a:rPr>
              <a:t>ne </a:t>
            </a:r>
            <a:r>
              <a:rPr sz="3200" spc="-70" dirty="0" smtClean="0">
                <a:latin typeface="Calibri Light" panose="020F0302020204030204" pitchFamily="34" charset="0"/>
                <a:cs typeface="Calibri Light" panose="020F0302020204030204" pitchFamily="34" charset="0"/>
              </a:rPr>
              <a:t>202</a:t>
            </a:r>
            <a:r>
              <a:rPr lang="en-US" sz="3200" spc="-70" dirty="0">
                <a:latin typeface="Calibri Light" panose="020F0302020204030204" pitchFamily="34" charset="0"/>
                <a:cs typeface="Calibri Light" panose="020F0302020204030204" pitchFamily="34" charset="0"/>
              </a:rPr>
              <a:t>5</a:t>
            </a:r>
            <a:endParaRPr sz="3200" dirty="0">
              <a:latin typeface="Calibri Light" panose="020F0302020204030204" pitchFamily="34" charset="0"/>
              <a:cs typeface="Calibri Light" panose="020F0302020204030204" pitchFamily="34" charset="0"/>
            </a:endParaRPr>
          </a:p>
          <a:p>
            <a:pPr marL="756285" lvl="1" indent="-287020">
              <a:lnSpc>
                <a:spcPct val="100000"/>
              </a:lnSpc>
              <a:spcBef>
                <a:spcPts val="1365"/>
              </a:spcBef>
              <a:buClr>
                <a:srgbClr val="8D1414"/>
              </a:buClr>
              <a:buSzPct val="145312"/>
              <a:buFont typeface="Arial"/>
              <a:buChar char="•"/>
              <a:tabLst>
                <a:tab pos="756920" algn="l"/>
                <a:tab pos="5028565" algn="l"/>
              </a:tabLst>
            </a:pPr>
            <a:r>
              <a:rPr sz="3200" spc="-5" dirty="0">
                <a:latin typeface="Calibri Light" panose="020F0302020204030204" pitchFamily="34" charset="0"/>
                <a:cs typeface="Calibri Light" panose="020F0302020204030204" pitchFamily="34" charset="0"/>
              </a:rPr>
              <a:t>O</a:t>
            </a:r>
            <a:r>
              <a:rPr sz="3200" dirty="0">
                <a:latin typeface="Calibri Light" panose="020F0302020204030204" pitchFamily="34" charset="0"/>
                <a:cs typeface="Calibri Light" panose="020F0302020204030204" pitchFamily="34" charset="0"/>
              </a:rPr>
              <a:t>t</a:t>
            </a:r>
            <a:r>
              <a:rPr sz="3200" spc="-5" dirty="0">
                <a:latin typeface="Calibri Light" panose="020F0302020204030204" pitchFamily="34" charset="0"/>
                <a:cs typeface="Calibri Light" panose="020F0302020204030204" pitchFamily="34" charset="0"/>
              </a:rPr>
              <a:t>h</a:t>
            </a:r>
            <a:r>
              <a:rPr sz="3200" dirty="0">
                <a:latin typeface="Calibri Light" panose="020F0302020204030204" pitchFamily="34" charset="0"/>
                <a:cs typeface="Calibri Light" panose="020F0302020204030204" pitchFamily="34" charset="0"/>
              </a:rPr>
              <a:t>er</a:t>
            </a:r>
            <a:r>
              <a:rPr sz="3200" spc="-25"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stat</a:t>
            </a:r>
            <a:r>
              <a:rPr sz="3200" spc="-5" dirty="0">
                <a:latin typeface="Calibri Light" panose="020F0302020204030204" pitchFamily="34" charset="0"/>
                <a:cs typeface="Calibri Light" panose="020F0302020204030204" pitchFamily="34" charset="0"/>
              </a:rPr>
              <a:t>ew</a:t>
            </a:r>
            <a:r>
              <a:rPr sz="3200" dirty="0">
                <a:latin typeface="Calibri Light" panose="020F0302020204030204" pitchFamily="34" charset="0"/>
                <a:cs typeface="Calibri Light" panose="020F0302020204030204" pitchFamily="34" charset="0"/>
              </a:rPr>
              <a:t>i</a:t>
            </a:r>
            <a:r>
              <a:rPr sz="3200" spc="-5" dirty="0">
                <a:latin typeface="Calibri Light" panose="020F0302020204030204" pitchFamily="34" charset="0"/>
                <a:cs typeface="Calibri Light" panose="020F0302020204030204" pitchFamily="34" charset="0"/>
              </a:rPr>
              <a:t>d</a:t>
            </a:r>
            <a:r>
              <a:rPr sz="3200" dirty="0">
                <a:latin typeface="Calibri Light" panose="020F0302020204030204" pitchFamily="34" charset="0"/>
                <a:cs typeface="Calibri Light" panose="020F0302020204030204" pitchFamily="34" charset="0"/>
              </a:rPr>
              <a:t>e</a:t>
            </a:r>
            <a:r>
              <a:rPr sz="3200" spc="-20" dirty="0">
                <a:latin typeface="Calibri Light" panose="020F0302020204030204" pitchFamily="34" charset="0"/>
                <a:cs typeface="Calibri Light" panose="020F0302020204030204" pitchFamily="34" charset="0"/>
              </a:rPr>
              <a:t> </a:t>
            </a:r>
            <a:r>
              <a:rPr sz="3200" dirty="0">
                <a:latin typeface="Calibri Light" panose="020F0302020204030204" pitchFamily="34" charset="0"/>
                <a:cs typeface="Calibri Light" panose="020F0302020204030204" pitchFamily="34" charset="0"/>
              </a:rPr>
              <a:t>t</a:t>
            </a:r>
            <a:r>
              <a:rPr sz="3200" spc="-10" dirty="0">
                <a:latin typeface="Calibri Light" panose="020F0302020204030204" pitchFamily="34" charset="0"/>
                <a:cs typeface="Calibri Light" panose="020F0302020204030204" pitchFamily="34" charset="0"/>
              </a:rPr>
              <a:t>r</a:t>
            </a:r>
            <a:r>
              <a:rPr sz="3200" dirty="0">
                <a:latin typeface="Calibri Light" panose="020F0302020204030204" pitchFamily="34" charset="0"/>
                <a:cs typeface="Calibri Light" panose="020F0302020204030204" pitchFamily="34" charset="0"/>
              </a:rPr>
              <a:t>ai</a:t>
            </a:r>
            <a:r>
              <a:rPr sz="3200" spc="-10" dirty="0">
                <a:latin typeface="Calibri Light" panose="020F0302020204030204" pitchFamily="34" charset="0"/>
                <a:cs typeface="Calibri Light" panose="020F0302020204030204" pitchFamily="34" charset="0"/>
              </a:rPr>
              <a:t>n</a:t>
            </a:r>
            <a:r>
              <a:rPr sz="3200" dirty="0">
                <a:latin typeface="Calibri Light" panose="020F0302020204030204" pitchFamily="34" charset="0"/>
                <a:cs typeface="Calibri Light" panose="020F0302020204030204" pitchFamily="34" charset="0"/>
              </a:rPr>
              <a:t>i</a:t>
            </a:r>
            <a:r>
              <a:rPr sz="3200" spc="-10" dirty="0">
                <a:latin typeface="Calibri Light" panose="020F0302020204030204" pitchFamily="34" charset="0"/>
                <a:cs typeface="Calibri Light" panose="020F0302020204030204" pitchFamily="34" charset="0"/>
              </a:rPr>
              <a:t>n</a:t>
            </a:r>
            <a:r>
              <a:rPr sz="3200" dirty="0">
                <a:latin typeface="Calibri Light" panose="020F0302020204030204" pitchFamily="34" charset="0"/>
                <a:cs typeface="Calibri Light" panose="020F0302020204030204" pitchFamily="34" charset="0"/>
              </a:rPr>
              <a:t>g	i</a:t>
            </a:r>
            <a:r>
              <a:rPr sz="3200" spc="5" dirty="0">
                <a:latin typeface="Calibri Light" panose="020F0302020204030204" pitchFamily="34" charset="0"/>
                <a:cs typeface="Calibri Light" panose="020F0302020204030204" pitchFamily="34" charset="0"/>
              </a:rPr>
              <a:t>.</a:t>
            </a:r>
            <a:r>
              <a:rPr sz="3200" dirty="0">
                <a:latin typeface="Calibri Light" panose="020F0302020204030204" pitchFamily="34" charset="0"/>
                <a:cs typeface="Calibri Light" panose="020F0302020204030204" pitchFamily="34" charset="0"/>
              </a:rPr>
              <a:t>e</a:t>
            </a:r>
            <a:r>
              <a:rPr sz="3200" spc="5" dirty="0">
                <a:latin typeface="Calibri Light" panose="020F0302020204030204" pitchFamily="34" charset="0"/>
                <a:cs typeface="Calibri Light" panose="020F0302020204030204" pitchFamily="34" charset="0"/>
              </a:rPr>
              <a:t>.</a:t>
            </a:r>
            <a:r>
              <a:rPr sz="3200" dirty="0">
                <a:latin typeface="Calibri Light" panose="020F0302020204030204" pitchFamily="34" charset="0"/>
                <a:cs typeface="Calibri Light" panose="020F0302020204030204" pitchFamily="34" charset="0"/>
              </a:rPr>
              <a:t>,</a:t>
            </a:r>
            <a:r>
              <a:rPr sz="3200" spc="-145"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C</a:t>
            </a:r>
            <a:r>
              <a:rPr sz="3200" dirty="0">
                <a:latin typeface="Calibri Light" panose="020F0302020204030204" pitchFamily="34" charset="0"/>
                <a:cs typeface="Calibri Light" panose="020F0302020204030204" pitchFamily="34" charset="0"/>
              </a:rPr>
              <a:t>a</a:t>
            </a:r>
            <a:r>
              <a:rPr sz="3200" spc="-5" dirty="0">
                <a:latin typeface="Calibri Light" panose="020F0302020204030204" pitchFamily="34" charset="0"/>
                <a:cs typeface="Calibri Light" panose="020F0302020204030204" pitchFamily="34" charset="0"/>
              </a:rPr>
              <a:t>r</a:t>
            </a:r>
            <a:r>
              <a:rPr sz="3200" dirty="0">
                <a:latin typeface="Calibri Light" panose="020F0302020204030204" pitchFamily="34" charset="0"/>
                <a:cs typeface="Calibri Light" panose="020F0302020204030204" pitchFamily="34" charset="0"/>
              </a:rPr>
              <a:t>eer</a:t>
            </a:r>
            <a:r>
              <a:rPr sz="3200" spc="-15" dirty="0">
                <a:latin typeface="Calibri Light" panose="020F0302020204030204" pitchFamily="34" charset="0"/>
                <a:cs typeface="Calibri Light" panose="020F0302020204030204" pitchFamily="34" charset="0"/>
              </a:rPr>
              <a:t> </a:t>
            </a:r>
            <a:r>
              <a:rPr sz="3200" spc="-5" dirty="0">
                <a:latin typeface="Calibri Light" panose="020F0302020204030204" pitchFamily="34" charset="0"/>
                <a:cs typeface="Calibri Light" panose="020F0302020204030204" pitchFamily="34" charset="0"/>
              </a:rPr>
              <a:t>D</a:t>
            </a:r>
            <a:r>
              <a:rPr sz="3200" dirty="0">
                <a:latin typeface="Calibri Light" panose="020F0302020204030204" pitchFamily="34" charset="0"/>
                <a:cs typeface="Calibri Light" panose="020F0302020204030204" pitchFamily="34" charset="0"/>
              </a:rPr>
              <a:t>ay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919" y="638428"/>
            <a:ext cx="4229100" cy="1122680"/>
          </a:xfrm>
          <a:prstGeom prst="rect">
            <a:avLst/>
          </a:prstGeom>
        </p:spPr>
        <p:txBody>
          <a:bodyPr vert="horz" wrap="square" lIns="0" tIns="12700" rIns="0" bIns="0" rtlCol="0">
            <a:spAutoFit/>
          </a:bodyPr>
          <a:lstStyle/>
          <a:p>
            <a:pPr marL="1155700" marR="5080" indent="-1143000">
              <a:lnSpc>
                <a:spcPct val="100000"/>
              </a:lnSpc>
              <a:spcBef>
                <a:spcPts val="100"/>
              </a:spcBef>
            </a:pPr>
            <a:r>
              <a:rPr sz="3600" spc="5" dirty="0">
                <a:solidFill>
                  <a:srgbClr val="2B8DAF"/>
                </a:solidFill>
              </a:rPr>
              <a:t>A</a:t>
            </a:r>
            <a:r>
              <a:rPr sz="3600" dirty="0">
                <a:solidFill>
                  <a:srgbClr val="2B8DAF"/>
                </a:solidFill>
              </a:rPr>
              <a:t>dditio</a:t>
            </a:r>
            <a:r>
              <a:rPr sz="3600" spc="-5" dirty="0">
                <a:solidFill>
                  <a:srgbClr val="2B8DAF"/>
                </a:solidFill>
              </a:rPr>
              <a:t>n</a:t>
            </a:r>
            <a:r>
              <a:rPr sz="3600" dirty="0">
                <a:solidFill>
                  <a:srgbClr val="2B8DAF"/>
                </a:solidFill>
              </a:rPr>
              <a:t>al</a:t>
            </a:r>
            <a:r>
              <a:rPr sz="3600" spc="-170" dirty="0">
                <a:solidFill>
                  <a:srgbClr val="2B8DAF"/>
                </a:solidFill>
              </a:rPr>
              <a:t> </a:t>
            </a:r>
            <a:r>
              <a:rPr sz="3600" spc="5" dirty="0">
                <a:solidFill>
                  <a:srgbClr val="2B8DAF"/>
                </a:solidFill>
              </a:rPr>
              <a:t>A</a:t>
            </a:r>
            <a:r>
              <a:rPr sz="3600" spc="-5" dirty="0">
                <a:solidFill>
                  <a:srgbClr val="2B8DAF"/>
                </a:solidFill>
              </a:rPr>
              <a:t>pp</a:t>
            </a:r>
            <a:r>
              <a:rPr sz="3600" dirty="0">
                <a:solidFill>
                  <a:srgbClr val="2B8DAF"/>
                </a:solidFill>
              </a:rPr>
              <a:t>li</a:t>
            </a:r>
            <a:r>
              <a:rPr sz="3600" spc="5" dirty="0">
                <a:solidFill>
                  <a:srgbClr val="2B8DAF"/>
                </a:solidFill>
              </a:rPr>
              <a:t>c</a:t>
            </a:r>
            <a:r>
              <a:rPr sz="3600" dirty="0">
                <a:solidFill>
                  <a:srgbClr val="2B8DAF"/>
                </a:solidFill>
              </a:rPr>
              <a:t>a</a:t>
            </a:r>
            <a:r>
              <a:rPr sz="3600" spc="-5" dirty="0">
                <a:solidFill>
                  <a:srgbClr val="2B8DAF"/>
                </a:solidFill>
              </a:rPr>
              <a:t>t</a:t>
            </a:r>
            <a:r>
              <a:rPr sz="3600" dirty="0">
                <a:solidFill>
                  <a:srgbClr val="2B8DAF"/>
                </a:solidFill>
              </a:rPr>
              <a:t>ion  </a:t>
            </a:r>
            <a:r>
              <a:rPr sz="3600" spc="-15" dirty="0">
                <a:solidFill>
                  <a:srgbClr val="2B8DAF"/>
                </a:solidFill>
              </a:rPr>
              <a:t>Resources</a:t>
            </a:r>
            <a:endParaRPr sz="3600" dirty="0"/>
          </a:p>
        </p:txBody>
      </p:sp>
      <p:sp>
        <p:nvSpPr>
          <p:cNvPr id="3" name="object 3"/>
          <p:cNvSpPr txBox="1"/>
          <p:nvPr/>
        </p:nvSpPr>
        <p:spPr>
          <a:xfrm>
            <a:off x="762000" y="2362200"/>
            <a:ext cx="7860029" cy="2177519"/>
          </a:xfrm>
          <a:prstGeom prst="rect">
            <a:avLst/>
          </a:prstGeom>
        </p:spPr>
        <p:txBody>
          <a:bodyPr vert="horz" wrap="square" lIns="0" tIns="12700" rIns="0" bIns="0" rtlCol="0">
            <a:spAutoFit/>
          </a:bodyPr>
          <a:lstStyle/>
          <a:p>
            <a:pPr marL="299085" marR="184150" indent="-287020">
              <a:lnSpc>
                <a:spcPct val="100000"/>
              </a:lnSpc>
              <a:spcBef>
                <a:spcPts val="100"/>
              </a:spcBef>
              <a:buClr>
                <a:srgbClr val="8D1414"/>
              </a:buClr>
              <a:buSzPct val="145238"/>
              <a:buFont typeface="Arial"/>
              <a:buChar char="•"/>
              <a:tabLst>
                <a:tab pos="299720" algn="l"/>
              </a:tabLst>
            </a:pPr>
            <a:r>
              <a:rPr sz="2100" spc="-5" dirty="0">
                <a:latin typeface="Corbel"/>
                <a:cs typeface="Corbel"/>
              </a:rPr>
              <a:t>Please consult the </a:t>
            </a:r>
            <a:r>
              <a:rPr lang="en-US" sz="2100" spc="-5" dirty="0">
                <a:latin typeface="Corbel"/>
                <a:cs typeface="Corbel"/>
              </a:rPr>
              <a:t>AmeriCorps.gov </a:t>
            </a:r>
            <a:r>
              <a:rPr sz="2100" spc="-5" dirty="0">
                <a:latin typeface="Corbel"/>
                <a:cs typeface="Corbel"/>
              </a:rPr>
              <a:t> web</a:t>
            </a:r>
            <a:r>
              <a:rPr sz="2100" dirty="0">
                <a:latin typeface="Corbel"/>
                <a:cs typeface="Corbel"/>
              </a:rPr>
              <a:t>site </a:t>
            </a:r>
            <a:r>
              <a:rPr sz="2100" spc="-5" dirty="0">
                <a:latin typeface="Corbel"/>
                <a:cs typeface="Corbel"/>
              </a:rPr>
              <a:t>for</a:t>
            </a:r>
            <a:r>
              <a:rPr lang="en-US" sz="2100" spc="-5" dirty="0">
                <a:latin typeface="Corbel"/>
                <a:cs typeface="Corbel"/>
              </a:rPr>
              <a:t> </a:t>
            </a:r>
            <a:r>
              <a:rPr lang="en-US" sz="2100" spc="-15" dirty="0">
                <a:latin typeface="Corbel"/>
                <a:cs typeface="Corbel"/>
              </a:rPr>
              <a:t>t</a:t>
            </a:r>
            <a:r>
              <a:rPr sz="2100" spc="-15" dirty="0">
                <a:latin typeface="Corbel"/>
                <a:cs typeface="Corbel"/>
              </a:rPr>
              <a:t>utorials, </a:t>
            </a:r>
            <a:r>
              <a:rPr lang="en-US" sz="2100" spc="-5" dirty="0">
                <a:latin typeface="Corbel"/>
                <a:cs typeface="Corbel"/>
              </a:rPr>
              <a:t>e</a:t>
            </a:r>
            <a:r>
              <a:rPr sz="2100" spc="-5" dirty="0">
                <a:latin typeface="Corbel"/>
                <a:cs typeface="Corbel"/>
              </a:rPr>
              <a:t>vidence </a:t>
            </a:r>
            <a:r>
              <a:rPr lang="en-US" sz="2100" spc="-5" dirty="0">
                <a:latin typeface="Corbel"/>
                <a:cs typeface="Corbel"/>
              </a:rPr>
              <a:t>c</a:t>
            </a:r>
            <a:r>
              <a:rPr sz="2100" spc="-5" dirty="0">
                <a:latin typeface="Corbel"/>
                <a:cs typeface="Corbel"/>
              </a:rPr>
              <a:t>hecklist, </a:t>
            </a:r>
            <a:r>
              <a:rPr lang="en-US" sz="2100" spc="-5" dirty="0">
                <a:latin typeface="Corbel"/>
                <a:cs typeface="Corbel"/>
              </a:rPr>
              <a:t>l</a:t>
            </a:r>
            <a:r>
              <a:rPr sz="2100" spc="-5" dirty="0">
                <a:latin typeface="Corbel"/>
                <a:cs typeface="Corbel"/>
              </a:rPr>
              <a:t>ogic </a:t>
            </a:r>
            <a:r>
              <a:rPr sz="2100" spc="-409" dirty="0">
                <a:latin typeface="Corbel"/>
                <a:cs typeface="Corbel"/>
              </a:rPr>
              <a:t> </a:t>
            </a:r>
            <a:r>
              <a:rPr lang="en-US" sz="2100" spc="-5" dirty="0">
                <a:latin typeface="Corbel"/>
                <a:cs typeface="Corbel"/>
              </a:rPr>
              <a:t>m</a:t>
            </a:r>
            <a:r>
              <a:rPr sz="2100" spc="-5" dirty="0">
                <a:latin typeface="Corbel"/>
                <a:cs typeface="Corbel"/>
              </a:rPr>
              <a:t>odel Instructions, </a:t>
            </a:r>
            <a:r>
              <a:rPr lang="en-US" sz="2100" spc="-5" dirty="0">
                <a:latin typeface="Corbel"/>
                <a:cs typeface="Corbel"/>
              </a:rPr>
              <a:t>f</a:t>
            </a:r>
            <a:r>
              <a:rPr sz="2100" spc="-5" dirty="0">
                <a:latin typeface="Corbel"/>
                <a:cs typeface="Corbel"/>
              </a:rPr>
              <a:t>requently </a:t>
            </a:r>
            <a:r>
              <a:rPr lang="en-US" sz="2100" spc="-10" dirty="0">
                <a:latin typeface="Corbel"/>
                <a:cs typeface="Corbel"/>
              </a:rPr>
              <a:t>a</a:t>
            </a:r>
            <a:r>
              <a:rPr sz="2100" spc="-10" dirty="0">
                <a:latin typeface="Corbel"/>
                <a:cs typeface="Corbel"/>
              </a:rPr>
              <a:t>sked </a:t>
            </a:r>
            <a:r>
              <a:rPr lang="en-US" sz="2100" spc="-5" dirty="0">
                <a:latin typeface="Corbel"/>
                <a:cs typeface="Corbel"/>
              </a:rPr>
              <a:t>q</a:t>
            </a:r>
            <a:r>
              <a:rPr sz="2100" spc="-5" dirty="0">
                <a:latin typeface="Corbel"/>
                <a:cs typeface="Corbel"/>
              </a:rPr>
              <a:t>uestions, AmeriCorps </a:t>
            </a:r>
            <a:r>
              <a:rPr sz="2100" dirty="0">
                <a:latin typeface="Corbel"/>
                <a:cs typeface="Corbel"/>
              </a:rPr>
              <a:t> </a:t>
            </a:r>
            <a:r>
              <a:rPr sz="2100" spc="-30" dirty="0">
                <a:latin typeface="Corbel"/>
                <a:cs typeface="Corbel"/>
              </a:rPr>
              <a:t>Terms</a:t>
            </a:r>
            <a:r>
              <a:rPr sz="2100" spc="-5" dirty="0">
                <a:latin typeface="Corbel"/>
                <a:cs typeface="Corbel"/>
              </a:rPr>
              <a:t> and</a:t>
            </a:r>
            <a:r>
              <a:rPr sz="2100" spc="-85" dirty="0">
                <a:latin typeface="Corbel"/>
                <a:cs typeface="Corbel"/>
              </a:rPr>
              <a:t> </a:t>
            </a:r>
            <a:r>
              <a:rPr sz="2100" spc="-5" dirty="0">
                <a:latin typeface="Corbel"/>
                <a:cs typeface="Corbel"/>
              </a:rPr>
              <a:t>Conditions</a:t>
            </a:r>
            <a:r>
              <a:rPr sz="2100" spc="25" dirty="0">
                <a:latin typeface="Corbel"/>
                <a:cs typeface="Corbel"/>
              </a:rPr>
              <a:t> </a:t>
            </a:r>
            <a:r>
              <a:rPr sz="2100" spc="-5" dirty="0">
                <a:latin typeface="Corbel"/>
                <a:cs typeface="Corbel"/>
              </a:rPr>
              <a:t>and</a:t>
            </a:r>
            <a:r>
              <a:rPr sz="2100" dirty="0">
                <a:latin typeface="Corbel"/>
                <a:cs typeface="Corbel"/>
              </a:rPr>
              <a:t> </a:t>
            </a:r>
            <a:r>
              <a:rPr sz="2100" spc="-5" dirty="0">
                <a:latin typeface="Corbel"/>
                <a:cs typeface="Corbel"/>
              </a:rPr>
              <a:t>other</a:t>
            </a:r>
            <a:r>
              <a:rPr sz="2100" dirty="0">
                <a:latin typeface="Corbel"/>
                <a:cs typeface="Corbel"/>
              </a:rPr>
              <a:t> resources</a:t>
            </a:r>
            <a:r>
              <a:rPr sz="2100" dirty="0" smtClean="0">
                <a:latin typeface="Corbel"/>
                <a:cs typeface="Corbel"/>
              </a:rPr>
              <a:t>.</a:t>
            </a:r>
            <a:endParaRPr lang="en-US" sz="2100" dirty="0" smtClean="0">
              <a:latin typeface="Corbel"/>
              <a:cs typeface="Corbel"/>
            </a:endParaRPr>
          </a:p>
          <a:p>
            <a:pPr marL="299085" marR="184150" indent="-287020">
              <a:lnSpc>
                <a:spcPct val="100000"/>
              </a:lnSpc>
              <a:spcBef>
                <a:spcPts val="100"/>
              </a:spcBef>
              <a:buClr>
                <a:srgbClr val="8D1414"/>
              </a:buClr>
              <a:buSzPct val="145238"/>
              <a:buFont typeface="Arial"/>
              <a:buChar char="•"/>
              <a:tabLst>
                <a:tab pos="299720" algn="l"/>
              </a:tabLst>
            </a:pPr>
            <a:endParaRPr lang="en-US" sz="2100" dirty="0">
              <a:latin typeface="Corbel"/>
              <a:cs typeface="Corbel"/>
            </a:endParaRPr>
          </a:p>
          <a:p>
            <a:pPr marL="299085" marR="184150" indent="-287020">
              <a:lnSpc>
                <a:spcPct val="100000"/>
              </a:lnSpc>
              <a:spcBef>
                <a:spcPts val="100"/>
              </a:spcBef>
              <a:buClr>
                <a:srgbClr val="8D1414"/>
              </a:buClr>
              <a:buSzPct val="145238"/>
              <a:buFont typeface="Arial"/>
              <a:buChar char="•"/>
              <a:tabLst>
                <a:tab pos="299720" algn="l"/>
              </a:tabLst>
            </a:pPr>
            <a:endParaRPr sz="2100" dirty="0">
              <a:latin typeface="Corbel"/>
              <a:cs typeface="Corbel"/>
            </a:endParaRPr>
          </a:p>
          <a:p>
            <a:pPr marL="299085" indent="-287020">
              <a:lnSpc>
                <a:spcPct val="100000"/>
              </a:lnSpc>
              <a:spcBef>
                <a:spcPts val="1190"/>
              </a:spcBef>
              <a:buClr>
                <a:srgbClr val="8D1414"/>
              </a:buClr>
              <a:buSzPct val="143750"/>
              <a:buFont typeface="Arial"/>
              <a:buChar char="•"/>
              <a:tabLst>
                <a:tab pos="299720" algn="l"/>
              </a:tabLst>
            </a:pPr>
            <a:r>
              <a:rPr sz="2400" spc="-5" dirty="0" smtClean="0">
                <a:latin typeface="Corbel"/>
                <a:cs typeface="Corbel"/>
              </a:rPr>
              <a:t>The </a:t>
            </a:r>
            <a:r>
              <a:rPr sz="2400" dirty="0">
                <a:latin typeface="Corbel"/>
                <a:cs typeface="Corbel"/>
              </a:rPr>
              <a:t>full</a:t>
            </a:r>
            <a:r>
              <a:rPr sz="2400" spc="-5" dirty="0">
                <a:latin typeface="Corbel"/>
                <a:cs typeface="Corbel"/>
              </a:rPr>
              <a:t> </a:t>
            </a:r>
            <a:r>
              <a:rPr sz="2400" spc="-10" dirty="0">
                <a:latin typeface="Corbel"/>
                <a:cs typeface="Corbel"/>
              </a:rPr>
              <a:t>Regulations</a:t>
            </a:r>
            <a:r>
              <a:rPr sz="2400" spc="25" dirty="0">
                <a:latin typeface="Corbel"/>
                <a:cs typeface="Corbel"/>
              </a:rPr>
              <a:t> </a:t>
            </a:r>
            <a:r>
              <a:rPr sz="2400" dirty="0">
                <a:latin typeface="Corbel"/>
                <a:cs typeface="Corbel"/>
              </a:rPr>
              <a:t>are</a:t>
            </a:r>
            <a:r>
              <a:rPr sz="2400" spc="-10" dirty="0">
                <a:latin typeface="Corbel"/>
                <a:cs typeface="Corbel"/>
              </a:rPr>
              <a:t> </a:t>
            </a:r>
            <a:r>
              <a:rPr sz="2400" spc="-5" dirty="0">
                <a:latin typeface="Corbel"/>
                <a:cs typeface="Corbel"/>
              </a:rPr>
              <a:t>available</a:t>
            </a:r>
            <a:r>
              <a:rPr sz="2400" spc="40" dirty="0">
                <a:latin typeface="Corbel"/>
                <a:cs typeface="Corbel"/>
              </a:rPr>
              <a:t> </a:t>
            </a:r>
            <a:r>
              <a:rPr sz="2400" spc="-10" dirty="0">
                <a:latin typeface="Corbel"/>
                <a:cs typeface="Corbel"/>
              </a:rPr>
              <a:t>online</a:t>
            </a:r>
            <a:r>
              <a:rPr sz="2400" spc="15" dirty="0">
                <a:latin typeface="Corbel"/>
                <a:cs typeface="Corbel"/>
              </a:rPr>
              <a:t> </a:t>
            </a:r>
            <a:r>
              <a:rPr sz="2400" dirty="0">
                <a:latin typeface="Corbel"/>
                <a:cs typeface="Corbel"/>
              </a:rPr>
              <a:t>at</a:t>
            </a:r>
            <a:r>
              <a:rPr sz="2400" spc="10" dirty="0">
                <a:solidFill>
                  <a:srgbClr val="E36315"/>
                </a:solidFill>
                <a:latin typeface="Corbel"/>
                <a:cs typeface="Corbel"/>
              </a:rPr>
              <a:t> </a:t>
            </a:r>
            <a:r>
              <a:rPr sz="2400" u="heavy" spc="-20" dirty="0">
                <a:solidFill>
                  <a:srgbClr val="E36315"/>
                </a:solidFill>
                <a:uFill>
                  <a:solidFill>
                    <a:srgbClr val="E36315"/>
                  </a:solidFill>
                </a:uFill>
                <a:latin typeface="Corbel"/>
                <a:cs typeface="Corbel"/>
                <a:hlinkClick r:id="rId3"/>
              </a:rPr>
              <a:t>www.ecfr.gov</a:t>
            </a:r>
            <a:endParaRPr sz="2400" dirty="0">
              <a:latin typeface="Corbel"/>
              <a:cs typeface="Corbe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150" y="1144333"/>
            <a:ext cx="5557520" cy="635000"/>
          </a:xfrm>
          <a:prstGeom prst="rect">
            <a:avLst/>
          </a:prstGeom>
        </p:spPr>
        <p:txBody>
          <a:bodyPr vert="horz" wrap="square" lIns="0" tIns="12065" rIns="0" bIns="0" rtlCol="0">
            <a:spAutoFit/>
          </a:bodyPr>
          <a:lstStyle/>
          <a:p>
            <a:pPr marL="12700">
              <a:lnSpc>
                <a:spcPct val="100000"/>
              </a:lnSpc>
              <a:spcBef>
                <a:spcPts val="95"/>
              </a:spcBef>
            </a:pPr>
            <a:r>
              <a:rPr spc="-45" dirty="0">
                <a:solidFill>
                  <a:srgbClr val="000000"/>
                </a:solidFill>
              </a:rPr>
              <a:t>CONTACT</a:t>
            </a:r>
            <a:r>
              <a:rPr spc="20" dirty="0">
                <a:solidFill>
                  <a:srgbClr val="000000"/>
                </a:solidFill>
              </a:rPr>
              <a:t> </a:t>
            </a:r>
            <a:r>
              <a:rPr spc="-30" dirty="0">
                <a:solidFill>
                  <a:srgbClr val="000000"/>
                </a:solidFill>
              </a:rPr>
              <a:t>INFORMATION</a:t>
            </a:r>
          </a:p>
        </p:txBody>
      </p:sp>
      <p:sp>
        <p:nvSpPr>
          <p:cNvPr id="12" name="object 12"/>
          <p:cNvSpPr txBox="1"/>
          <p:nvPr/>
        </p:nvSpPr>
        <p:spPr>
          <a:xfrm>
            <a:off x="914400" y="2390638"/>
            <a:ext cx="6789057" cy="1165063"/>
          </a:xfrm>
          <a:prstGeom prst="rect">
            <a:avLst/>
          </a:prstGeom>
        </p:spPr>
        <p:txBody>
          <a:bodyPr vert="horz" wrap="square" lIns="0" tIns="23495" rIns="0" bIns="0" rtlCol="0">
            <a:spAutoFit/>
          </a:bodyPr>
          <a:lstStyle/>
          <a:p>
            <a:pPr marL="12700" marR="5080" algn="ctr">
              <a:lnSpc>
                <a:spcPts val="2260"/>
              </a:lnSpc>
              <a:spcBef>
                <a:spcPts val="185"/>
              </a:spcBef>
            </a:pPr>
            <a:r>
              <a:rPr sz="2800" spc="-5" dirty="0" smtClean="0">
                <a:latin typeface="Calibri Light" panose="020F0302020204030204" pitchFamily="34" charset="0"/>
                <a:cs typeface="Calibri Light" panose="020F0302020204030204" pitchFamily="34" charset="0"/>
              </a:rPr>
              <a:t>NJ </a:t>
            </a:r>
            <a:r>
              <a:rPr sz="2800" spc="-5" dirty="0">
                <a:latin typeface="Calibri Light" panose="020F0302020204030204" pitchFamily="34" charset="0"/>
                <a:cs typeface="Calibri Light" panose="020F0302020204030204" pitchFamily="34" charset="0"/>
              </a:rPr>
              <a:t>Department</a:t>
            </a:r>
            <a:r>
              <a:rPr sz="2800" spc="15"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of</a:t>
            </a:r>
            <a:r>
              <a:rPr sz="2800" spc="-5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State</a:t>
            </a:r>
            <a:endParaRPr sz="2800" dirty="0">
              <a:latin typeface="Calibri Light" panose="020F0302020204030204" pitchFamily="34" charset="0"/>
              <a:cs typeface="Calibri Light" panose="020F0302020204030204" pitchFamily="34" charset="0"/>
            </a:endParaRPr>
          </a:p>
          <a:p>
            <a:pPr marL="1155065" marR="1099820" algn="ctr">
              <a:lnSpc>
                <a:spcPts val="2240"/>
              </a:lnSpc>
              <a:spcBef>
                <a:spcPts val="10"/>
              </a:spcBef>
            </a:pPr>
            <a:r>
              <a:rPr lang="en-US" sz="2800" spc="-5" dirty="0" smtClean="0">
                <a:latin typeface="Calibri Light" panose="020F0302020204030204" pitchFamily="34" charset="0"/>
                <a:cs typeface="Calibri Light" panose="020F0302020204030204" pitchFamily="34" charset="0"/>
              </a:rPr>
              <a:t>225 West </a:t>
            </a:r>
            <a:r>
              <a:rPr sz="2800" spc="-5" dirty="0" smtClean="0">
                <a:latin typeface="Calibri Light" panose="020F0302020204030204" pitchFamily="34" charset="0"/>
                <a:cs typeface="Calibri Light" panose="020F0302020204030204" pitchFamily="34" charset="0"/>
              </a:rPr>
              <a:t>State</a:t>
            </a:r>
            <a:r>
              <a:rPr sz="2800" spc="-55" dirty="0" smtClean="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Street</a:t>
            </a:r>
            <a:r>
              <a:rPr sz="2800" spc="-5" dirty="0" smtClean="0">
                <a:latin typeface="Calibri Light" panose="020F0302020204030204" pitchFamily="34" charset="0"/>
                <a:cs typeface="Calibri Light" panose="020F0302020204030204" pitchFamily="34" charset="0"/>
              </a:rPr>
              <a:t>,</a:t>
            </a:r>
            <a:r>
              <a:rPr lang="en-US" sz="2800" spc="-5" dirty="0" smtClean="0">
                <a:latin typeface="Calibri Light" panose="020F0302020204030204" pitchFamily="34" charset="0"/>
                <a:cs typeface="Calibri Light" panose="020F0302020204030204" pitchFamily="34" charset="0"/>
              </a:rPr>
              <a:t> 3rd</a:t>
            </a:r>
            <a:r>
              <a:rPr sz="2800" spc="-5" dirty="0" smtClean="0">
                <a:latin typeface="Calibri Light" panose="020F0302020204030204" pitchFamily="34" charset="0"/>
                <a:cs typeface="Calibri Light" panose="020F0302020204030204" pitchFamily="34" charset="0"/>
              </a:rPr>
              <a:t>Floor </a:t>
            </a:r>
            <a:endParaRPr lang="en-US" sz="2800" spc="-365" dirty="0">
              <a:latin typeface="Calibri Light" panose="020F0302020204030204" pitchFamily="34" charset="0"/>
              <a:cs typeface="Calibri Light" panose="020F0302020204030204" pitchFamily="34" charset="0"/>
            </a:endParaRPr>
          </a:p>
          <a:p>
            <a:pPr marL="1155065" marR="1099820" algn="ctr">
              <a:lnSpc>
                <a:spcPts val="2240"/>
              </a:lnSpc>
              <a:spcBef>
                <a:spcPts val="10"/>
              </a:spcBef>
            </a:pPr>
            <a:r>
              <a:rPr sz="2800" spc="-10" dirty="0" smtClean="0">
                <a:latin typeface="Calibri Light" panose="020F0302020204030204" pitchFamily="34" charset="0"/>
                <a:cs typeface="Calibri Light" panose="020F0302020204030204" pitchFamily="34" charset="0"/>
              </a:rPr>
              <a:t>PO </a:t>
            </a:r>
            <a:r>
              <a:rPr sz="2800" spc="-5" dirty="0">
                <a:latin typeface="Calibri Light" panose="020F0302020204030204" pitchFamily="34" charset="0"/>
                <a:cs typeface="Calibri Light" panose="020F0302020204030204" pitchFamily="34" charset="0"/>
              </a:rPr>
              <a:t>Box</a:t>
            </a:r>
            <a:r>
              <a:rPr sz="2800" spc="-10" dirty="0">
                <a:latin typeface="Calibri Light" panose="020F0302020204030204" pitchFamily="34" charset="0"/>
                <a:cs typeface="Calibri Light" panose="020F0302020204030204" pitchFamily="34" charset="0"/>
              </a:rPr>
              <a:t> </a:t>
            </a:r>
            <a:r>
              <a:rPr sz="2800" spc="-5" dirty="0">
                <a:latin typeface="Calibri Light" panose="020F0302020204030204" pitchFamily="34" charset="0"/>
                <a:cs typeface="Calibri Light" panose="020F0302020204030204" pitchFamily="34" charset="0"/>
              </a:rPr>
              <a:t>456</a:t>
            </a:r>
            <a:endParaRPr sz="2800" dirty="0">
              <a:latin typeface="Calibri Light" panose="020F0302020204030204" pitchFamily="34" charset="0"/>
              <a:cs typeface="Calibri Light" panose="020F0302020204030204" pitchFamily="34" charset="0"/>
            </a:endParaRPr>
          </a:p>
          <a:p>
            <a:pPr marL="31750" algn="ctr">
              <a:lnSpc>
                <a:spcPts val="2190"/>
              </a:lnSpc>
            </a:pPr>
            <a:r>
              <a:rPr sz="2800" spc="-20" dirty="0">
                <a:latin typeface="Calibri Light" panose="020F0302020204030204" pitchFamily="34" charset="0"/>
                <a:cs typeface="Calibri Light" panose="020F0302020204030204" pitchFamily="34" charset="0"/>
              </a:rPr>
              <a:t>Trenton,</a:t>
            </a:r>
            <a:r>
              <a:rPr sz="2800" spc="-5" dirty="0">
                <a:latin typeface="Calibri Light" panose="020F0302020204030204" pitchFamily="34" charset="0"/>
                <a:cs typeface="Calibri Light" panose="020F0302020204030204" pitchFamily="34" charset="0"/>
              </a:rPr>
              <a:t> NJ</a:t>
            </a:r>
            <a:r>
              <a:rPr sz="2800" spc="-10" dirty="0">
                <a:latin typeface="Calibri Light" panose="020F0302020204030204" pitchFamily="34" charset="0"/>
                <a:cs typeface="Calibri Light" panose="020F0302020204030204" pitchFamily="34" charset="0"/>
              </a:rPr>
              <a:t> </a:t>
            </a:r>
            <a:r>
              <a:rPr sz="2800" spc="-15" dirty="0" smtClean="0">
                <a:latin typeface="Calibri Light" panose="020F0302020204030204" pitchFamily="34" charset="0"/>
                <a:cs typeface="Calibri Light" panose="020F0302020204030204" pitchFamily="34" charset="0"/>
              </a:rPr>
              <a:t>08625-0456</a:t>
            </a:r>
            <a:endParaRPr sz="2800" spc="-15" dirty="0">
              <a:latin typeface="Calibri Light" panose="020F0302020204030204" pitchFamily="34" charset="0"/>
              <a:cs typeface="Calibri Light" panose="020F0302020204030204" pitchFamily="34" charset="0"/>
            </a:endParaRPr>
          </a:p>
        </p:txBody>
      </p:sp>
      <p:grpSp>
        <p:nvGrpSpPr>
          <p:cNvPr id="13" name="object 13"/>
          <p:cNvGrpSpPr/>
          <p:nvPr/>
        </p:nvGrpSpPr>
        <p:grpSpPr>
          <a:xfrm>
            <a:off x="1909572" y="3726179"/>
            <a:ext cx="6937375" cy="2606040"/>
            <a:chOff x="1909572" y="3726179"/>
            <a:chExt cx="6937375" cy="2606040"/>
          </a:xfrm>
        </p:grpSpPr>
        <p:pic>
          <p:nvPicPr>
            <p:cNvPr id="14" name="object 14"/>
            <p:cNvPicPr/>
            <p:nvPr/>
          </p:nvPicPr>
          <p:blipFill>
            <a:blip r:embed="rId3" cstate="print"/>
            <a:stretch>
              <a:fillRect/>
            </a:stretch>
          </p:blipFill>
          <p:spPr>
            <a:xfrm>
              <a:off x="1909572" y="4041647"/>
              <a:ext cx="2609087" cy="47243"/>
            </a:xfrm>
            <a:prstGeom prst="rect">
              <a:avLst/>
            </a:prstGeom>
          </p:spPr>
        </p:pic>
        <p:sp>
          <p:nvSpPr>
            <p:cNvPr id="15" name="object 15"/>
            <p:cNvSpPr/>
            <p:nvPr/>
          </p:nvSpPr>
          <p:spPr>
            <a:xfrm>
              <a:off x="5029200" y="3733799"/>
              <a:ext cx="3810000" cy="2590800"/>
            </a:xfrm>
            <a:custGeom>
              <a:avLst/>
              <a:gdLst/>
              <a:ahLst/>
              <a:cxnLst/>
              <a:rect l="l" t="t" r="r" b="b"/>
              <a:pathLst>
                <a:path w="3810000" h="2590800">
                  <a:moveTo>
                    <a:pt x="3810000" y="0"/>
                  </a:moveTo>
                  <a:lnTo>
                    <a:pt x="0" y="0"/>
                  </a:lnTo>
                  <a:lnTo>
                    <a:pt x="0" y="2590800"/>
                  </a:lnTo>
                  <a:lnTo>
                    <a:pt x="3810000" y="2590800"/>
                  </a:lnTo>
                  <a:lnTo>
                    <a:pt x="3810000" y="0"/>
                  </a:lnTo>
                  <a:close/>
                </a:path>
              </a:pathLst>
            </a:custGeom>
            <a:solidFill>
              <a:srgbClr val="BB1C1C"/>
            </a:solidFill>
          </p:spPr>
          <p:txBody>
            <a:bodyPr wrap="square" lIns="0" tIns="0" rIns="0" bIns="0" rtlCol="0"/>
            <a:lstStyle/>
            <a:p>
              <a:endParaRPr dirty="0"/>
            </a:p>
          </p:txBody>
        </p:sp>
        <p:sp>
          <p:nvSpPr>
            <p:cNvPr id="16" name="object 16"/>
            <p:cNvSpPr/>
            <p:nvPr/>
          </p:nvSpPr>
          <p:spPr>
            <a:xfrm>
              <a:off x="5029200" y="3733799"/>
              <a:ext cx="3810000" cy="2590800"/>
            </a:xfrm>
            <a:custGeom>
              <a:avLst/>
              <a:gdLst/>
              <a:ahLst/>
              <a:cxnLst/>
              <a:rect l="l" t="t" r="r" b="b"/>
              <a:pathLst>
                <a:path w="3810000" h="2590800">
                  <a:moveTo>
                    <a:pt x="0" y="0"/>
                  </a:moveTo>
                  <a:lnTo>
                    <a:pt x="3810000" y="0"/>
                  </a:lnTo>
                  <a:lnTo>
                    <a:pt x="3810000" y="2590800"/>
                  </a:lnTo>
                  <a:lnTo>
                    <a:pt x="0" y="2590800"/>
                  </a:lnTo>
                  <a:lnTo>
                    <a:pt x="0" y="0"/>
                  </a:lnTo>
                  <a:close/>
                </a:path>
              </a:pathLst>
            </a:custGeom>
            <a:ln w="15240">
              <a:solidFill>
                <a:srgbClr val="881111"/>
              </a:solidFill>
            </a:ln>
          </p:spPr>
          <p:txBody>
            <a:bodyPr wrap="square" lIns="0" tIns="0" rIns="0" bIns="0" rtlCol="0"/>
            <a:lstStyle/>
            <a:p>
              <a:endParaRPr dirty="0"/>
            </a:p>
          </p:txBody>
        </p:sp>
        <p:pic>
          <p:nvPicPr>
            <p:cNvPr id="17" name="object 17"/>
            <p:cNvPicPr/>
            <p:nvPr/>
          </p:nvPicPr>
          <p:blipFill>
            <a:blip r:embed="rId4" cstate="print"/>
            <a:stretch>
              <a:fillRect/>
            </a:stretch>
          </p:blipFill>
          <p:spPr>
            <a:xfrm>
              <a:off x="5228844" y="3886199"/>
              <a:ext cx="3428999" cy="2285999"/>
            </a:xfrm>
            <a:prstGeom prst="rect">
              <a:avLst/>
            </a:prstGeom>
          </p:spPr>
        </p:pic>
      </p:grpSp>
      <p:sp>
        <p:nvSpPr>
          <p:cNvPr id="3" name="Rectangle 2"/>
          <p:cNvSpPr/>
          <p:nvPr/>
        </p:nvSpPr>
        <p:spPr>
          <a:xfrm>
            <a:off x="556259" y="1981737"/>
            <a:ext cx="7924800" cy="387286"/>
          </a:xfrm>
          <a:prstGeom prst="rect">
            <a:avLst/>
          </a:prstGeom>
        </p:spPr>
        <p:txBody>
          <a:bodyPr wrap="square">
            <a:spAutoFit/>
          </a:bodyPr>
          <a:lstStyle/>
          <a:p>
            <a:pPr marL="12700" marR="5080" algn="ctr">
              <a:lnSpc>
                <a:spcPts val="2260"/>
              </a:lnSpc>
              <a:spcBef>
                <a:spcPts val="185"/>
              </a:spcBef>
            </a:pPr>
            <a:r>
              <a:rPr lang="en-US" sz="2800" spc="-10" dirty="0">
                <a:latin typeface="Calibri Light" panose="020F0302020204030204" pitchFamily="34" charset="0"/>
                <a:cs typeface="Calibri Light" panose="020F0302020204030204" pitchFamily="34" charset="0"/>
              </a:rPr>
              <a:t>N</a:t>
            </a:r>
            <a:r>
              <a:rPr lang="en-US" sz="2800" spc="-5" dirty="0">
                <a:latin typeface="Calibri Light" panose="020F0302020204030204" pitchFamily="34" charset="0"/>
                <a:cs typeface="Calibri Light" panose="020F0302020204030204" pitchFamily="34" charset="0"/>
              </a:rPr>
              <a:t>J</a:t>
            </a:r>
            <a:r>
              <a:rPr lang="en-US" sz="2800" spc="-85" dirty="0">
                <a:latin typeface="Calibri Light" panose="020F0302020204030204" pitchFamily="34" charset="0"/>
                <a:cs typeface="Calibri Light" panose="020F0302020204030204" pitchFamily="34" charset="0"/>
              </a:rPr>
              <a:t> </a:t>
            </a:r>
            <a:r>
              <a:rPr lang="en-US" sz="2800" spc="-10" dirty="0">
                <a:latin typeface="Calibri Light" panose="020F0302020204030204" pitchFamily="34" charset="0"/>
                <a:cs typeface="Calibri Light" panose="020F0302020204030204" pitchFamily="34" charset="0"/>
              </a:rPr>
              <a:t>Co</a:t>
            </a:r>
            <a:r>
              <a:rPr lang="en-US" sz="2800" spc="-5" dirty="0">
                <a:latin typeface="Calibri Light" panose="020F0302020204030204" pitchFamily="34" charset="0"/>
                <a:cs typeface="Calibri Light" panose="020F0302020204030204" pitchFamily="34" charset="0"/>
              </a:rPr>
              <a:t>mmissi</a:t>
            </a:r>
            <a:r>
              <a:rPr lang="en-US" sz="2800" spc="-10" dirty="0">
                <a:latin typeface="Calibri Light" panose="020F0302020204030204" pitchFamily="34" charset="0"/>
                <a:cs typeface="Calibri Light" panose="020F0302020204030204" pitchFamily="34" charset="0"/>
              </a:rPr>
              <a:t>o</a:t>
            </a:r>
            <a:r>
              <a:rPr lang="en-US" sz="2800" spc="-5" dirty="0">
                <a:latin typeface="Calibri Light" panose="020F0302020204030204" pitchFamily="34" charset="0"/>
                <a:cs typeface="Calibri Light" panose="020F0302020204030204" pitchFamily="34" charset="0"/>
              </a:rPr>
              <a:t>n </a:t>
            </a:r>
            <a:r>
              <a:rPr lang="en-US" sz="2800" spc="-10" dirty="0">
                <a:latin typeface="Calibri Light" panose="020F0302020204030204" pitchFamily="34" charset="0"/>
                <a:cs typeface="Calibri Light" panose="020F0302020204030204" pitchFamily="34" charset="0"/>
              </a:rPr>
              <a:t>o</a:t>
            </a:r>
            <a:r>
              <a:rPr lang="en-US" sz="2800" spc="-5" dirty="0">
                <a:latin typeface="Calibri Light" panose="020F0302020204030204" pitchFamily="34" charset="0"/>
                <a:cs typeface="Calibri Light" panose="020F0302020204030204" pitchFamily="34" charset="0"/>
              </a:rPr>
              <a:t>n </a:t>
            </a:r>
            <a:r>
              <a:rPr lang="en-US" sz="2800" spc="-10" dirty="0">
                <a:latin typeface="Calibri Light" panose="020F0302020204030204" pitchFamily="34" charset="0"/>
                <a:cs typeface="Calibri Light" panose="020F0302020204030204" pitchFamily="34" charset="0"/>
              </a:rPr>
              <a:t>Na</a:t>
            </a:r>
            <a:r>
              <a:rPr lang="en-US" sz="2800" spc="-5" dirty="0">
                <a:latin typeface="Calibri Light" panose="020F0302020204030204" pitchFamily="34" charset="0"/>
                <a:cs typeface="Calibri Light" panose="020F0302020204030204" pitchFamily="34" charset="0"/>
              </a:rPr>
              <a:t>ti</a:t>
            </a:r>
            <a:r>
              <a:rPr lang="en-US" sz="2800" spc="-10" dirty="0">
                <a:latin typeface="Calibri Light" panose="020F0302020204030204" pitchFamily="34" charset="0"/>
                <a:cs typeface="Calibri Light" panose="020F0302020204030204" pitchFamily="34" charset="0"/>
              </a:rPr>
              <a:t>on</a:t>
            </a:r>
            <a:r>
              <a:rPr lang="en-US" sz="2800" spc="-15" dirty="0">
                <a:latin typeface="Calibri Light" panose="020F0302020204030204" pitchFamily="34" charset="0"/>
                <a:cs typeface="Calibri Light" panose="020F0302020204030204" pitchFamily="34" charset="0"/>
              </a:rPr>
              <a:t>a</a:t>
            </a:r>
            <a:r>
              <a:rPr lang="en-US" sz="2800" spc="-5" dirty="0">
                <a:latin typeface="Calibri Light" panose="020F0302020204030204" pitchFamily="34" charset="0"/>
                <a:cs typeface="Calibri Light" panose="020F0302020204030204" pitchFamily="34" charset="0"/>
              </a:rPr>
              <a:t>l</a:t>
            </a:r>
            <a:r>
              <a:rPr lang="en-US" sz="2800" spc="5" dirty="0">
                <a:latin typeface="Calibri Light" panose="020F0302020204030204" pitchFamily="34" charset="0"/>
                <a:cs typeface="Calibri Light" panose="020F0302020204030204" pitchFamily="34" charset="0"/>
              </a:rPr>
              <a:t> </a:t>
            </a:r>
            <a:r>
              <a:rPr lang="en-US" sz="2800" spc="-10" dirty="0">
                <a:latin typeface="Calibri Light" panose="020F0302020204030204" pitchFamily="34" charset="0"/>
                <a:cs typeface="Calibri Light" panose="020F0302020204030204" pitchFamily="34" charset="0"/>
              </a:rPr>
              <a:t>an</a:t>
            </a:r>
            <a:r>
              <a:rPr lang="en-US" sz="2800" spc="-5" dirty="0">
                <a:latin typeface="Calibri Light" panose="020F0302020204030204" pitchFamily="34" charset="0"/>
                <a:cs typeface="Calibri Light" panose="020F0302020204030204" pitchFamily="34" charset="0"/>
              </a:rPr>
              <a:t>d</a:t>
            </a:r>
            <a:r>
              <a:rPr lang="en-US" sz="2800" spc="-90" dirty="0">
                <a:latin typeface="Calibri Light" panose="020F0302020204030204" pitchFamily="34" charset="0"/>
                <a:cs typeface="Calibri Light" panose="020F0302020204030204" pitchFamily="34" charset="0"/>
              </a:rPr>
              <a:t> </a:t>
            </a:r>
            <a:r>
              <a:rPr lang="en-US" sz="2800" spc="-10" dirty="0">
                <a:latin typeface="Calibri Light" panose="020F0302020204030204" pitchFamily="34" charset="0"/>
                <a:cs typeface="Calibri Light" panose="020F0302020204030204" pitchFamily="34" charset="0"/>
              </a:rPr>
              <a:t>Co</a:t>
            </a:r>
            <a:r>
              <a:rPr lang="en-US" sz="2800" spc="-5" dirty="0">
                <a:latin typeface="Calibri Light" panose="020F0302020204030204" pitchFamily="34" charset="0"/>
                <a:cs typeface="Calibri Light" panose="020F0302020204030204" pitchFamily="34" charset="0"/>
              </a:rPr>
              <a:t>mmu</a:t>
            </a:r>
            <a:r>
              <a:rPr lang="en-US" sz="2800" spc="-10" dirty="0">
                <a:latin typeface="Calibri Light" panose="020F0302020204030204" pitchFamily="34" charset="0"/>
                <a:cs typeface="Calibri Light" panose="020F0302020204030204" pitchFamily="34" charset="0"/>
              </a:rPr>
              <a:t>n</a:t>
            </a:r>
            <a:r>
              <a:rPr lang="en-US" sz="2800" spc="-5" dirty="0">
                <a:latin typeface="Calibri Light" panose="020F0302020204030204" pitchFamily="34" charset="0"/>
                <a:cs typeface="Calibri Light" panose="020F0302020204030204" pitchFamily="34" charset="0"/>
              </a:rPr>
              <a:t>ity</a:t>
            </a:r>
            <a:r>
              <a:rPr lang="en-US" sz="2800" spc="-20" dirty="0">
                <a:latin typeface="Calibri Light" panose="020F0302020204030204" pitchFamily="34" charset="0"/>
                <a:cs typeface="Calibri Light" panose="020F0302020204030204" pitchFamily="34" charset="0"/>
              </a:rPr>
              <a:t> </a:t>
            </a:r>
            <a:r>
              <a:rPr lang="en-US" sz="2800" spc="-10" dirty="0">
                <a:latin typeface="Calibri Light" panose="020F0302020204030204" pitchFamily="34" charset="0"/>
                <a:cs typeface="Calibri Light" panose="020F0302020204030204" pitchFamily="34" charset="0"/>
              </a:rPr>
              <a:t>S</a:t>
            </a:r>
            <a:r>
              <a:rPr lang="en-US" sz="2800" spc="-5" dirty="0">
                <a:latin typeface="Calibri Light" panose="020F0302020204030204" pitchFamily="34" charset="0"/>
                <a:cs typeface="Calibri Light" panose="020F0302020204030204" pitchFamily="34" charset="0"/>
              </a:rPr>
              <a:t>ervi</a:t>
            </a:r>
            <a:r>
              <a:rPr lang="en-US" sz="2800" spc="-10" dirty="0">
                <a:latin typeface="Calibri Light" panose="020F0302020204030204" pitchFamily="34" charset="0"/>
                <a:cs typeface="Calibri Light" panose="020F0302020204030204" pitchFamily="34" charset="0"/>
              </a:rPr>
              <a:t>c</a:t>
            </a:r>
            <a:r>
              <a:rPr lang="en-US" sz="2800" spc="-5" dirty="0">
                <a:latin typeface="Calibri Light" panose="020F0302020204030204" pitchFamily="34" charset="0"/>
                <a:cs typeface="Calibri Light" panose="020F0302020204030204" pitchFamily="34" charset="0"/>
              </a:rPr>
              <a:t>es </a:t>
            </a:r>
          </a:p>
        </p:txBody>
      </p:sp>
      <p:sp>
        <p:nvSpPr>
          <p:cNvPr id="4" name="Rectangle 3"/>
          <p:cNvSpPr/>
          <p:nvPr/>
        </p:nvSpPr>
        <p:spPr>
          <a:xfrm>
            <a:off x="218802" y="4505978"/>
            <a:ext cx="4267200" cy="523220"/>
          </a:xfrm>
          <a:prstGeom prst="rect">
            <a:avLst/>
          </a:prstGeom>
        </p:spPr>
        <p:txBody>
          <a:bodyPr wrap="square">
            <a:spAutoFit/>
          </a:bodyPr>
          <a:lstStyle/>
          <a:p>
            <a:pPr marR="86995" algn="ctr">
              <a:lnSpc>
                <a:spcPct val="100000"/>
              </a:lnSpc>
            </a:pPr>
            <a:r>
              <a:rPr lang="en-US" sz="2800" u="heavy" spc="-5" dirty="0">
                <a:solidFill>
                  <a:srgbClr val="E36315"/>
                </a:solidFill>
                <a:uFill>
                  <a:solidFill>
                    <a:srgbClr val="E36315"/>
                  </a:solidFill>
                </a:uFill>
                <a:latin typeface="Calibri Light" panose="020F0302020204030204" pitchFamily="34" charset="0"/>
                <a:cs typeface="Calibri Light" panose="020F0302020204030204" pitchFamily="34" charset="0"/>
                <a:hlinkClick r:id="rId5"/>
              </a:rPr>
              <a:t>AmeriCorps.NJ@sos.nj.gov</a:t>
            </a:r>
            <a:endParaRPr lang="en-US" sz="2800"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6"/>
          <a:stretch>
            <a:fillRect/>
          </a:stretch>
        </p:blipFill>
        <p:spPr>
          <a:xfrm>
            <a:off x="5685220" y="376170"/>
            <a:ext cx="2792210" cy="7681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28600"/>
            <a:ext cx="7696200" cy="523220"/>
          </a:xfrm>
          <a:prstGeom prst="rect">
            <a:avLst/>
          </a:prstGeom>
        </p:spPr>
        <p:txBody>
          <a:bodyPr wrap="square">
            <a:spAutoFit/>
          </a:bodyPr>
          <a:lstStyle/>
          <a:p>
            <a:r>
              <a:rPr lang="en-US" sz="2800" b="1" dirty="0"/>
              <a:t>Changes from the prior year’s Competitive NOFO</a:t>
            </a:r>
            <a:endParaRPr lang="en-US" sz="2800" dirty="0"/>
          </a:p>
        </p:txBody>
      </p:sp>
      <p:sp>
        <p:nvSpPr>
          <p:cNvPr id="5" name="Content Placeholder 2"/>
          <p:cNvSpPr txBox="1">
            <a:spLocks/>
          </p:cNvSpPr>
          <p:nvPr/>
        </p:nvSpPr>
        <p:spPr>
          <a:xfrm>
            <a:off x="304800" y="1219200"/>
            <a:ext cx="8534400" cy="4495800"/>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t>Application Instructions Section Changes/Additions </a:t>
            </a:r>
            <a:br>
              <a:rPr lang="en-US" b="1" dirty="0" smtClean="0"/>
            </a:br>
            <a:endParaRPr lang="en-US" b="1" dirty="0" smtClean="0"/>
          </a:p>
          <a:p>
            <a:pPr lvl="1">
              <a:spcAft>
                <a:spcPts val="1200"/>
              </a:spcAft>
            </a:pPr>
            <a:r>
              <a:rPr lang="en-US" sz="2000" dirty="0" smtClean="0"/>
              <a:t>Additional Document questions for all. </a:t>
            </a:r>
          </a:p>
          <a:p>
            <a:pPr lvl="1">
              <a:spcAft>
                <a:spcPts val="1200"/>
              </a:spcAft>
            </a:pPr>
            <a:r>
              <a:rPr lang="en-US" sz="2000" dirty="0" smtClean="0"/>
              <a:t>Parameters for file size submission </a:t>
            </a:r>
          </a:p>
          <a:p>
            <a:pPr lvl="1">
              <a:spcAft>
                <a:spcPts val="1200"/>
              </a:spcAft>
            </a:pPr>
            <a:r>
              <a:rPr lang="en-US" sz="2000" dirty="0" smtClean="0"/>
              <a:t>Single audit requirements for over $1,000,000 </a:t>
            </a:r>
          </a:p>
          <a:p>
            <a:pPr lvl="1">
              <a:spcAft>
                <a:spcPts val="1200"/>
              </a:spcAft>
            </a:pPr>
            <a:r>
              <a:rPr lang="en-US" sz="2000" dirty="0" smtClean="0"/>
              <a:t>Carry forward worksheet for unexpended known now or post-award </a:t>
            </a:r>
          </a:p>
          <a:p>
            <a:pPr lvl="1">
              <a:spcAft>
                <a:spcPts val="1200"/>
              </a:spcAft>
            </a:pPr>
            <a:r>
              <a:rPr lang="en-US" sz="2000" dirty="0" smtClean="0"/>
              <a:t>Clarified state commission </a:t>
            </a:r>
            <a:r>
              <a:rPr lang="en-US" sz="2000" dirty="0" err="1" smtClean="0"/>
              <a:t>subapplicants</a:t>
            </a:r>
            <a:r>
              <a:rPr lang="en-US" sz="2000" dirty="0" smtClean="0"/>
              <a:t> are not to budget for symposium</a:t>
            </a:r>
          </a:p>
          <a:p>
            <a:pPr lvl="1">
              <a:spcAft>
                <a:spcPts val="1200"/>
              </a:spcAft>
            </a:pPr>
            <a:r>
              <a:rPr lang="en-US" sz="2000" dirty="0" smtClean="0"/>
              <a:t>Equipment updated to $10,000 </a:t>
            </a:r>
          </a:p>
          <a:p>
            <a:pPr lvl="1">
              <a:spcAft>
                <a:spcPts val="1200"/>
              </a:spcAft>
            </a:pPr>
            <a:r>
              <a:rPr lang="en-US" sz="2000" dirty="0" smtClean="0"/>
              <a:t>Health-care for non-full-time changed to “non-AmeriCorps” sources </a:t>
            </a:r>
          </a:p>
          <a:p>
            <a:pPr lvl="1">
              <a:spcAft>
                <a:spcPts val="1200"/>
              </a:spcAft>
            </a:pPr>
            <a:r>
              <a:rPr lang="en-US" sz="2000" dirty="0" smtClean="0"/>
              <a:t>De Minimis updated to 15% (from 10%) </a:t>
            </a:r>
          </a:p>
          <a:p>
            <a:pPr lvl="1">
              <a:spcAft>
                <a:spcPts val="1200"/>
              </a:spcAft>
            </a:pPr>
            <a:r>
              <a:rPr lang="en-US" sz="2000" dirty="0" smtClean="0"/>
              <a:t>Alternative match schedule being phased out during FY24, unavailable for FY25 </a:t>
            </a:r>
          </a:p>
          <a:p>
            <a:pPr lvl="1">
              <a:spcAft>
                <a:spcPts val="1200"/>
              </a:spcAft>
            </a:pPr>
            <a:r>
              <a:rPr lang="en-US" sz="2000" dirty="0" smtClean="0"/>
              <a:t>Match waiver criteria updating 10/1/2024</a:t>
            </a:r>
          </a:p>
          <a:p>
            <a:endParaRPr lang="en-US" dirty="0"/>
          </a:p>
        </p:txBody>
      </p:sp>
    </p:spTree>
    <p:extLst>
      <p:ext uri="{BB962C8B-B14F-4D97-AF65-F5344CB8AC3E}">
        <p14:creationId xmlns:p14="http://schemas.microsoft.com/office/powerpoint/2010/main" val="328635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13074"/>
            <a:ext cx="8138160" cy="1715726"/>
          </a:xfrm>
          <a:prstGeom prst="rect">
            <a:avLst/>
          </a:prstGeom>
        </p:spPr>
        <p:txBody>
          <a:bodyPr vert="horz" wrap="square" lIns="0" tIns="236093" rIns="0" bIns="0" rtlCol="0">
            <a:spAutoFit/>
          </a:bodyPr>
          <a:lstStyle/>
          <a:p>
            <a:pPr marL="1484630" marR="5080" indent="-1155065">
              <a:lnSpc>
                <a:spcPct val="100000"/>
              </a:lnSpc>
              <a:spcBef>
                <a:spcPts val="95"/>
              </a:spcBef>
            </a:pPr>
            <a:r>
              <a:rPr b="1" spc="-5" dirty="0"/>
              <a:t>NOFO</a:t>
            </a:r>
            <a:r>
              <a:rPr b="1" spc="-180" dirty="0"/>
              <a:t> </a:t>
            </a:r>
            <a:r>
              <a:rPr b="1" spc="-5" dirty="0"/>
              <a:t>Application</a:t>
            </a:r>
            <a:r>
              <a:rPr b="1" spc="-10" dirty="0"/>
              <a:t> </a:t>
            </a:r>
            <a:r>
              <a:rPr b="1" spc="-5" dirty="0" smtClean="0"/>
              <a:t>F</a:t>
            </a:r>
            <a:r>
              <a:rPr lang="en-US" b="1" spc="-5" dirty="0" smtClean="0"/>
              <a:t>OCUS</a:t>
            </a:r>
            <a:r>
              <a:rPr b="1" spc="-190" dirty="0" smtClean="0"/>
              <a:t> </a:t>
            </a:r>
            <a:r>
              <a:rPr b="1" spc="-5" dirty="0"/>
              <a:t>Areas</a:t>
            </a:r>
            <a:r>
              <a:rPr b="1" spc="-30" dirty="0"/>
              <a:t> </a:t>
            </a:r>
            <a:r>
              <a:rPr b="1" spc="-5" dirty="0"/>
              <a:t>for </a:t>
            </a:r>
            <a:r>
              <a:rPr b="1" spc="-785" dirty="0"/>
              <a:t> </a:t>
            </a:r>
            <a:r>
              <a:rPr b="1" spc="-20" dirty="0"/>
              <a:t>Performance</a:t>
            </a:r>
            <a:r>
              <a:rPr b="1" spc="-5" dirty="0"/>
              <a:t> Measures</a:t>
            </a:r>
          </a:p>
        </p:txBody>
      </p:sp>
      <p:sp>
        <p:nvSpPr>
          <p:cNvPr id="3" name="object 3"/>
          <p:cNvSpPr txBox="1"/>
          <p:nvPr/>
        </p:nvSpPr>
        <p:spPr>
          <a:xfrm>
            <a:off x="1981200" y="2057400"/>
            <a:ext cx="5352415" cy="3857625"/>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5312"/>
              <a:buFont typeface="Arial"/>
              <a:buChar char="•"/>
              <a:tabLst>
                <a:tab pos="299720" algn="l"/>
              </a:tabLst>
            </a:pPr>
            <a:r>
              <a:rPr sz="3200" spc="-5" dirty="0">
                <a:latin typeface="Corbel"/>
                <a:cs typeface="Corbel"/>
              </a:rPr>
              <a:t>Economic</a:t>
            </a:r>
            <a:r>
              <a:rPr sz="3200" spc="-145" dirty="0">
                <a:latin typeface="Corbel"/>
                <a:cs typeface="Corbel"/>
              </a:rPr>
              <a:t> </a:t>
            </a:r>
            <a:r>
              <a:rPr sz="3200" spc="-5" dirty="0">
                <a:latin typeface="Corbel"/>
                <a:cs typeface="Corbel"/>
              </a:rPr>
              <a:t>Opportunity</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Education</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Healthy</a:t>
            </a:r>
            <a:r>
              <a:rPr sz="3200" spc="-45" dirty="0">
                <a:latin typeface="Corbel"/>
                <a:cs typeface="Corbel"/>
              </a:rPr>
              <a:t> </a:t>
            </a:r>
            <a:r>
              <a:rPr sz="3200" spc="-5" dirty="0">
                <a:latin typeface="Corbel"/>
                <a:cs typeface="Corbel"/>
              </a:rPr>
              <a:t>Futures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20" dirty="0">
                <a:latin typeface="Corbel"/>
                <a:cs typeface="Corbel"/>
              </a:rPr>
              <a:t>Veterans</a:t>
            </a:r>
            <a:r>
              <a:rPr sz="3200" spc="-40"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Military</a:t>
            </a:r>
            <a:r>
              <a:rPr sz="3200" spc="-25" dirty="0">
                <a:latin typeface="Corbel"/>
                <a:cs typeface="Corbel"/>
              </a:rPr>
              <a:t> </a:t>
            </a:r>
            <a:r>
              <a:rPr sz="3200" spc="-5" dirty="0">
                <a:latin typeface="Corbel"/>
                <a:cs typeface="Corbel"/>
              </a:rPr>
              <a:t>Families</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Disaster</a:t>
            </a:r>
            <a:r>
              <a:rPr sz="3200" spc="-105" dirty="0">
                <a:latin typeface="Corbel"/>
                <a:cs typeface="Corbel"/>
              </a:rPr>
              <a:t> </a:t>
            </a:r>
            <a:r>
              <a:rPr sz="3200" spc="-5" dirty="0">
                <a:latin typeface="Corbel"/>
                <a:cs typeface="Corbel"/>
              </a:rPr>
              <a:t>Services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Environmental</a:t>
            </a:r>
            <a:r>
              <a:rPr sz="3200" spc="-114" dirty="0">
                <a:latin typeface="Corbel"/>
                <a:cs typeface="Corbel"/>
              </a:rPr>
              <a:t> </a:t>
            </a:r>
            <a:r>
              <a:rPr sz="3200" spc="-5" dirty="0">
                <a:latin typeface="Corbel"/>
                <a:cs typeface="Corbel"/>
              </a:rPr>
              <a:t>Stewardship</a:t>
            </a:r>
            <a:endParaRPr sz="3200" dirty="0">
              <a:latin typeface="Corbel"/>
              <a:cs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 Priorities</a:t>
            </a:r>
            <a:endParaRPr lang="en-US" dirty="0"/>
          </a:p>
        </p:txBody>
      </p:sp>
      <p:sp>
        <p:nvSpPr>
          <p:cNvPr id="3" name="Content Placeholder 2"/>
          <p:cNvSpPr>
            <a:spLocks noGrp="1"/>
          </p:cNvSpPr>
          <p:nvPr>
            <p:ph idx="1"/>
          </p:nvPr>
        </p:nvSpPr>
        <p:spPr/>
        <p:txBody>
          <a:bodyPr>
            <a:normAutofit/>
          </a:bodyPr>
          <a:lstStyle/>
          <a:p>
            <a:r>
              <a:rPr lang="en-US" sz="3600" dirty="0" smtClean="0"/>
              <a:t>AmeriCorps will target its investments toward communities where the need is greatest, particularly those with populations that face racial inequality and poverty. </a:t>
            </a:r>
          </a:p>
          <a:p>
            <a:r>
              <a:rPr lang="en-US" sz="3600" dirty="0" smtClean="0"/>
              <a:t>AmeriCorps’s priorities for this funding opportunity are as follows:</a:t>
            </a:r>
            <a:endParaRPr lang="en-US" sz="3600" dirty="0"/>
          </a:p>
        </p:txBody>
      </p:sp>
    </p:spTree>
    <p:extLst>
      <p:ext uri="{BB962C8B-B14F-4D97-AF65-F5344CB8AC3E}">
        <p14:creationId xmlns:p14="http://schemas.microsoft.com/office/powerpoint/2010/main" val="152128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B3B9D-2F5A-447E-9516-7136E8E03F76}"/>
              </a:ext>
            </a:extLst>
          </p:cNvPr>
          <p:cNvSpPr txBox="1"/>
          <p:nvPr/>
        </p:nvSpPr>
        <p:spPr>
          <a:xfrm>
            <a:off x="609600" y="304800"/>
            <a:ext cx="7315200" cy="830997"/>
          </a:xfrm>
          <a:prstGeom prst="rect">
            <a:avLst/>
          </a:prstGeom>
          <a:noFill/>
        </p:spPr>
        <p:txBody>
          <a:bodyPr wrap="square">
            <a:spAutoFit/>
          </a:bodyPr>
          <a:lstStyle/>
          <a:p>
            <a:pPr algn="ct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Funding priorities </a:t>
            </a:r>
            <a:endParaRPr lang="en-US" dirty="0"/>
          </a:p>
        </p:txBody>
      </p:sp>
      <p:sp>
        <p:nvSpPr>
          <p:cNvPr id="5" name="TextBox 4">
            <a:extLst>
              <a:ext uri="{FF2B5EF4-FFF2-40B4-BE49-F238E27FC236}">
                <a16:creationId xmlns:a16="http://schemas.microsoft.com/office/drawing/2014/main" id="{DD546AB6-8611-4C64-B7DF-A7CCDADF0BAF}"/>
              </a:ext>
            </a:extLst>
          </p:cNvPr>
          <p:cNvSpPr txBox="1"/>
          <p:nvPr/>
        </p:nvSpPr>
        <p:spPr>
          <a:xfrm>
            <a:off x="152400" y="1219200"/>
            <a:ext cx="8839200" cy="4893647"/>
          </a:xfrm>
          <a:prstGeom prst="rect">
            <a:avLst/>
          </a:prstGeom>
          <a:noFill/>
        </p:spPr>
        <p:txBody>
          <a:bodyPr wrap="square">
            <a:spAutoFit/>
          </a:bodyPr>
          <a:lstStyle/>
          <a:p>
            <a:pPr lvl="0" fontAlgn="base"/>
            <a:r>
              <a:rPr lang="en-US" sz="2400" b="1" dirty="0"/>
              <a:t>Serve Communities:</a:t>
            </a:r>
            <a:r>
              <a:rPr lang="en-US" sz="2400" dirty="0"/>
              <a:t> Serve communities with concentrated poverty, rural communities, tribal communities, and historically underrepresented and underserved individuals. These may include people of color, immigrants, refugees, people with disabilities, LGBTQIA+ individuals, people with arrest or conviction records, religious minorities, etc.;  </a:t>
            </a:r>
            <a:r>
              <a:rPr lang="en-US" sz="2400" dirty="0" smtClean="0"/>
              <a:t/>
            </a:r>
            <a:br>
              <a:rPr lang="en-US" sz="2400" dirty="0" smtClean="0"/>
            </a:br>
            <a:endParaRPr lang="en-US" sz="2400" dirty="0"/>
          </a:p>
          <a:p>
            <a:r>
              <a:rPr lang="en-US" sz="2400" dirty="0"/>
              <a:t>Implement programs for or expand access to high-quality </a:t>
            </a:r>
            <a:r>
              <a:rPr lang="en-US" sz="2400" b="1" dirty="0"/>
              <a:t>youth mental health and substance use recovery</a:t>
            </a:r>
            <a:r>
              <a:rPr lang="en-US" sz="2400" dirty="0"/>
              <a:t> services and prepare AmeriCorps members to enter </a:t>
            </a:r>
            <a:r>
              <a:rPr lang="en-US" sz="2400" b="1" dirty="0"/>
              <a:t>behavioral health careers</a:t>
            </a:r>
            <a:r>
              <a:rPr lang="en-US" sz="2400" dirty="0"/>
              <a:t>. These may include individuals with lived experience with substance use and mental health challenges to support youth mental health efforts and continued AmeriCorps work on the opioid epidemic; </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ndParaRPr>
          </a:p>
        </p:txBody>
      </p:sp>
    </p:spTree>
    <p:extLst>
      <p:ext uri="{BB962C8B-B14F-4D97-AF65-F5344CB8AC3E}">
        <p14:creationId xmlns:p14="http://schemas.microsoft.com/office/powerpoint/2010/main" val="13491815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56754C80DB0E42AFD28E6D2F00C9F8" ma:contentTypeVersion="15" ma:contentTypeDescription="Create a new document." ma:contentTypeScope="" ma:versionID="38cbf369197785f6ffe0ce8f5c6e9574">
  <xsd:schema xmlns:xsd="http://www.w3.org/2001/XMLSchema" xmlns:xs="http://www.w3.org/2001/XMLSchema" xmlns:p="http://schemas.microsoft.com/office/2006/metadata/properties" xmlns:ns3="5fc2c4dc-e240-403f-bafc-ccfdc66f7669" xmlns:ns4="90f0a014-b5a8-42b6-97fd-2eda6097c3a7" targetNamespace="http://schemas.microsoft.com/office/2006/metadata/properties" ma:root="true" ma:fieldsID="ca98889320298995ed3f2bf7fabdc59a" ns3:_="" ns4:_="">
    <xsd:import namespace="5fc2c4dc-e240-403f-bafc-ccfdc66f7669"/>
    <xsd:import namespace="90f0a014-b5a8-42b6-97fd-2eda6097c3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ObjectDetectorVersions" minOccurs="0"/>
                <xsd:element ref="ns3:_activity"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2c4dc-e240-403f-bafc-ccfdc66f7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f0a014-b5a8-42b6-97fd-2eda6097c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fc2c4dc-e240-403f-bafc-ccfdc66f7669" xsi:nil="true"/>
  </documentManagement>
</p:properties>
</file>

<file path=customXml/itemProps1.xml><?xml version="1.0" encoding="utf-8"?>
<ds:datastoreItem xmlns:ds="http://schemas.openxmlformats.org/officeDocument/2006/customXml" ds:itemID="{59AAFCCE-9F1B-4160-9F07-0270253BAFD0}">
  <ds:schemaRefs>
    <ds:schemaRef ds:uri="http://schemas.microsoft.com/sharepoint/v3/contenttype/forms"/>
  </ds:schemaRefs>
</ds:datastoreItem>
</file>

<file path=customXml/itemProps2.xml><?xml version="1.0" encoding="utf-8"?>
<ds:datastoreItem xmlns:ds="http://schemas.openxmlformats.org/officeDocument/2006/customXml" ds:itemID="{CF9C82AF-649D-47FE-9E11-0C984D56C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2c4dc-e240-403f-bafc-ccfdc66f7669"/>
    <ds:schemaRef ds:uri="90f0a014-b5a8-42b6-97fd-2eda6097c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46711-6D7F-4ED4-BA48-60D9B469DC50}">
  <ds:schemaRefs>
    <ds:schemaRef ds:uri="5fc2c4dc-e240-403f-bafc-ccfdc66f7669"/>
    <ds:schemaRef ds:uri="http://purl.org/dc/terms/"/>
    <ds:schemaRef ds:uri="http://schemas.microsoft.com/office/2006/documentManagement/types"/>
    <ds:schemaRef ds:uri="http://schemas.microsoft.com/office/2006/metadata/properties"/>
    <ds:schemaRef ds:uri="http://schemas.microsoft.com/office/infopath/2007/PartnerControls"/>
    <ds:schemaRef ds:uri="90f0a014-b5a8-42b6-97fd-2eda6097c3a7"/>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32977</TotalTime>
  <Words>5187</Words>
  <Application>Microsoft Office PowerPoint</Application>
  <PresentationFormat>On-screen Show (4:3)</PresentationFormat>
  <Paragraphs>412</Paragraphs>
  <Slides>59</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Arial</vt:lpstr>
      <vt:lpstr>Avenir Next LT Pro</vt:lpstr>
      <vt:lpstr>Calibri</vt:lpstr>
      <vt:lpstr>Calibri Light</vt:lpstr>
      <vt:lpstr>Cambria</vt:lpstr>
      <vt:lpstr>Century Gothic</vt:lpstr>
      <vt:lpstr>Corbel</vt:lpstr>
      <vt:lpstr>Courier New</vt:lpstr>
      <vt:lpstr>Palatino Linotype</vt:lpstr>
      <vt:lpstr>Times New Roman</vt:lpstr>
      <vt:lpstr>Wingdings</vt:lpstr>
      <vt:lpstr>ヒラギノ角ゴ Pro W3</vt:lpstr>
      <vt:lpstr>Retrospect</vt:lpstr>
      <vt:lpstr>PowerPoint Presentation</vt:lpstr>
      <vt:lpstr>PowerPoint Presentation</vt:lpstr>
      <vt:lpstr>PowerPoint Presentation</vt:lpstr>
      <vt:lpstr>PowerPoint Presentation</vt:lpstr>
      <vt:lpstr>PowerPoint Presentation</vt:lpstr>
      <vt:lpstr>PowerPoint Presentation</vt:lpstr>
      <vt:lpstr>NOFO Application FOCUS Areas for  Performance Measures</vt:lpstr>
      <vt:lpstr>Funding Priorities</vt:lpstr>
      <vt:lpstr>PowerPoint Presentation</vt:lpstr>
      <vt:lpstr>PowerPoint Presentation</vt:lpstr>
      <vt:lpstr>PowerPoint Presentation</vt:lpstr>
      <vt:lpstr>PowerPoint Presentation</vt:lpstr>
      <vt:lpstr>PowerPoint Presentation</vt:lpstr>
      <vt:lpstr>PowerPoint Presentation</vt:lpstr>
      <vt:lpstr>Performance Measures</vt:lpstr>
      <vt:lpstr>PowerPoint Presentation</vt:lpstr>
      <vt:lpstr>PowerPoint Presentation</vt:lpstr>
      <vt:lpstr>PowerPoint Presentation</vt:lpstr>
      <vt:lpstr>Page Limitations</vt:lpstr>
      <vt:lpstr>PowerPoint Presentation</vt:lpstr>
      <vt:lpstr>Notice of Intent To Apply</vt:lpstr>
      <vt:lpstr>PowerPoint Presentation</vt:lpstr>
      <vt:lpstr>Additional Documents</vt:lpstr>
      <vt:lpstr>PowerPoint Presentation</vt:lpstr>
      <vt:lpstr>PART 3 Selection Criteria</vt:lpstr>
      <vt:lpstr>Review Criteria (see Section II of NOFO)</vt:lpstr>
      <vt:lpstr>Review Criteria (see Section II of NOFO)</vt:lpstr>
      <vt:lpstr>Community and Logic Model  ( 24 pts)</vt:lpstr>
      <vt:lpstr>Community and Logic Model ( 24 points) cont’d.</vt:lpstr>
      <vt:lpstr>PowerPoint Presentation</vt:lpstr>
      <vt:lpstr>PowerPoint Presentation</vt:lpstr>
      <vt:lpstr>Evidence Base (20 pts)</vt:lpstr>
      <vt:lpstr>Evidence Tier (12 points)</vt:lpstr>
      <vt:lpstr>Evidence Tier (12 points)</vt:lpstr>
      <vt:lpstr>Evidence Tier (12 points)</vt:lpstr>
      <vt:lpstr>Evidence Tier (12 points) cont’d</vt:lpstr>
      <vt:lpstr>Evidence Tier (12 points) cont’d</vt:lpstr>
      <vt:lpstr>Evidence Tier (12 points) cont’d</vt:lpstr>
      <vt:lpstr>Evidence Quality ( 8 points)</vt:lpstr>
      <vt:lpstr>PowerPoint Presentation</vt:lpstr>
      <vt:lpstr>Evidence Quality (8 points) cont’d</vt:lpstr>
      <vt:lpstr>AmeriCorps members’ service will provide them opportunities to develop as leaders.  AmeriCorps members will gain skills as a result of their training and service that can be utilized and will be valued by future employers after their service term is completed.  AmeriCorps members receive additional benefits. </vt:lpstr>
      <vt:lpstr>PowerPoint Presentation</vt:lpstr>
      <vt:lpstr>PowerPoint Presentation</vt:lpstr>
      <vt:lpstr>PowerPoint Presentation</vt:lpstr>
      <vt:lpstr>Organizational Capability (25 points)</vt:lpstr>
      <vt:lpstr>PowerPoint Presentation</vt:lpstr>
      <vt:lpstr>PowerPoint Presentation</vt:lpstr>
      <vt:lpstr>E. Evaluation Summary or Plan (Required for  recompeting grantees – 0 points)</vt:lpstr>
      <vt:lpstr>E. Evaluation Summary or Plan  (Required for  recompeting grantees – 0 points)</vt:lpstr>
      <vt:lpstr>Important to your Budget What is a Cost Per MSY?</vt:lpstr>
      <vt:lpstr>PowerPoint Presentation</vt:lpstr>
      <vt:lpstr>Important to your Budget   Match Requirements  Minimum Overall Share </vt:lpstr>
      <vt:lpstr>Important to your Budget   Budgeting Administration</vt:lpstr>
      <vt:lpstr>SUBMITTING  YOUR APPLICATION IN  EGRANTS</vt:lpstr>
      <vt:lpstr>Program Manager Trainings  and Meetings</vt:lpstr>
      <vt:lpstr>Statewide Corps Member Trainings  and Events</vt:lpstr>
      <vt:lpstr>Additional Application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Ivette Ramos</dc:creator>
  <cp:lastModifiedBy>Flythe, Lisa [DOS]</cp:lastModifiedBy>
  <cp:revision>223</cp:revision>
  <dcterms:created xsi:type="dcterms:W3CDTF">2021-02-19T18:14:24Z</dcterms:created>
  <dcterms:modified xsi:type="dcterms:W3CDTF">2024-10-08T20:52:19Z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2020-10-02T00:00:00Z</vt:filetime>
  </property>
  <property fmtid="{D5CDD505-2E9C-101B-9397-08002B2CF9AE}" pid="3" name="Creator">
    <vt:lpwstr>Acrobat PDFMaker 20 for PowerPoint</vt:lpwstr>
  </property>
  <property fmtid="{D5CDD505-2E9C-101B-9397-08002B2CF9AE}" pid="4" name="LastSaved">
    <vt:filetime>2021-02-19T00:00:00Z</vt:filetime>
  </property>
  <property fmtid="{D5CDD505-2E9C-101B-9397-08002B2CF9AE}" pid="5" name="ContentTypeId">
    <vt:lpwstr>0x0101002156754C80DB0E42AFD28E6D2F00C9F8</vt:lpwstr>
  </property>
</Properties>
</file>